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7" r:id="rId2"/>
    <p:sldId id="329" r:id="rId3"/>
    <p:sldId id="328" r:id="rId4"/>
    <p:sldId id="294" r:id="rId5"/>
    <p:sldId id="346" r:id="rId6"/>
    <p:sldId id="260" r:id="rId7"/>
    <p:sldId id="262" r:id="rId8"/>
    <p:sldId id="265" r:id="rId9"/>
    <p:sldId id="323" r:id="rId10"/>
    <p:sldId id="266" r:id="rId11"/>
    <p:sldId id="344" r:id="rId12"/>
    <p:sldId id="330" r:id="rId13"/>
    <p:sldId id="347" r:id="rId14"/>
    <p:sldId id="297" r:id="rId15"/>
    <p:sldId id="296" r:id="rId16"/>
    <p:sldId id="332" r:id="rId17"/>
    <p:sldId id="273" r:id="rId18"/>
    <p:sldId id="353" r:id="rId19"/>
    <p:sldId id="354" r:id="rId20"/>
    <p:sldId id="351" r:id="rId21"/>
    <p:sldId id="352" r:id="rId22"/>
    <p:sldId id="341" r:id="rId23"/>
    <p:sldId id="342" r:id="rId24"/>
    <p:sldId id="274" r:id="rId25"/>
    <p:sldId id="363" r:id="rId26"/>
    <p:sldId id="355" r:id="rId27"/>
    <p:sldId id="362" r:id="rId28"/>
    <p:sldId id="364" r:id="rId29"/>
    <p:sldId id="365" r:id="rId30"/>
    <p:sldId id="366" r:id="rId31"/>
    <p:sldId id="367" r:id="rId32"/>
    <p:sldId id="340" r:id="rId33"/>
    <p:sldId id="345" r:id="rId34"/>
  </p:sldIdLst>
  <p:sldSz cx="9144000" cy="6858000" type="screen4x3"/>
  <p:notesSz cx="67722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9900"/>
    <a:srgbClr val="0000FF"/>
    <a:srgbClr val="CC0099"/>
    <a:srgbClr val="DDDDDD"/>
    <a:srgbClr val="C0C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-13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28"/>
    </p:cViewPr>
  </p:sorterViewPr>
  <p:notesViewPr>
    <p:cSldViewPr>
      <p:cViewPr>
        <p:scale>
          <a:sx n="75" d="100"/>
          <a:sy n="75" d="100"/>
        </p:scale>
        <p:origin x="-1422" y="990"/>
      </p:cViewPr>
      <p:guideLst>
        <p:guide orient="horz" pos="3128"/>
        <p:guide pos="213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4EBF3-26D6-45B1-A9F4-8A06EAC1D3F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693CD60-2D08-482A-AD73-7441F4F35C1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Bios</a:t>
          </a:r>
          <a:endParaRPr kumimoji="0" lang="en-US" altLang="zh-C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rPr>
            <a:t>Basic Input/output system: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rPr>
            <a:t>Bootup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8561E3A-5070-460C-A486-AE928BD62D6D}" type="parTrans" cxnId="{F388A215-D4B3-435F-B904-ED44FF0DB908}">
      <dgm:prSet/>
      <dgm:spPr/>
    </dgm:pt>
    <dgm:pt modelId="{B452B88E-DA48-4D36-B25C-81692D5F6D19}" type="sibTrans" cxnId="{F388A215-D4B3-435F-B904-ED44FF0DB908}">
      <dgm:prSet/>
      <dgm:spPr/>
    </dgm:pt>
    <dgm:pt modelId="{40CD7D19-B1A0-49E1-876E-E7B4103B7B6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Operating system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(Vista, Linux)</a:t>
          </a:r>
        </a:p>
      </dgm:t>
    </dgm:pt>
    <dgm:pt modelId="{F702A64E-1FF2-49B1-8E91-777E9B7AF784}" type="parTrans" cxnId="{7A96E896-6AA0-4E54-BF96-A1B3250CAE23}">
      <dgm:prSet/>
      <dgm:spPr/>
    </dgm:pt>
    <dgm:pt modelId="{1364F6A5-DFD8-4FC1-AC72-B5E7582AC012}" type="sibTrans" cxnId="{7A96E896-6AA0-4E54-BF96-A1B3250CAE23}">
      <dgm:prSet/>
      <dgm:spPr/>
    </dgm:pt>
    <dgm:pt modelId="{E47739FA-A347-46D6-A970-E878D3D2797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Device driver: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Mouse, printer etc</a:t>
          </a:r>
        </a:p>
      </dgm:t>
    </dgm:pt>
    <dgm:pt modelId="{24AF1F20-7054-436E-9354-F9286445DADE}" type="parTrans" cxnId="{EE02B56E-6FB7-4346-8817-4A895D8255E4}">
      <dgm:prSet/>
      <dgm:spPr/>
    </dgm:pt>
    <dgm:pt modelId="{71128A4A-0DA9-496D-B3E1-314A5A6FCE13}" type="sibTrans" cxnId="{EE02B56E-6FB7-4346-8817-4A895D8255E4}">
      <dgm:prSet/>
      <dgm:spPr/>
    </dgm:pt>
    <dgm:pt modelId="{D3FE35C3-2C67-4B51-BA32-E5409780D8B9}" type="pres">
      <dgm:prSet presAssocID="{8CB4EBF3-26D6-45B1-A9F4-8A06EAC1D3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3CD9DA-EB28-462E-9B65-B93AC5231525}" type="pres">
      <dgm:prSet presAssocID="{4693CD60-2D08-482A-AD73-7441F4F35C18}" presName="hierRoot1" presStyleCnt="0">
        <dgm:presLayoutVars>
          <dgm:hierBranch/>
        </dgm:presLayoutVars>
      </dgm:prSet>
      <dgm:spPr/>
    </dgm:pt>
    <dgm:pt modelId="{170C4D13-C781-4CE3-A264-7E12CD461392}" type="pres">
      <dgm:prSet presAssocID="{4693CD60-2D08-482A-AD73-7441F4F35C18}" presName="rootComposite1" presStyleCnt="0"/>
      <dgm:spPr/>
    </dgm:pt>
    <dgm:pt modelId="{6BC7035B-A855-4967-8481-7805751C8ADF}" type="pres">
      <dgm:prSet presAssocID="{4693CD60-2D08-482A-AD73-7441F4F35C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71E84E-FF40-441C-87E4-0AE2461C6D9B}" type="pres">
      <dgm:prSet presAssocID="{4693CD60-2D08-482A-AD73-7441F4F35C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26FCA84-0E10-4C03-B429-FD44B50F2AF4}" type="pres">
      <dgm:prSet presAssocID="{4693CD60-2D08-482A-AD73-7441F4F35C18}" presName="hierChild2" presStyleCnt="0"/>
      <dgm:spPr/>
    </dgm:pt>
    <dgm:pt modelId="{140EFA9B-02F3-475B-A549-34DE78C56BBD}" type="pres">
      <dgm:prSet presAssocID="{F702A64E-1FF2-49B1-8E91-777E9B7AF784}" presName="Name35" presStyleLbl="parChTrans1D2" presStyleIdx="0" presStyleCnt="1"/>
      <dgm:spPr/>
    </dgm:pt>
    <dgm:pt modelId="{921BA05D-0146-4222-A73A-B8930DD0BB27}" type="pres">
      <dgm:prSet presAssocID="{40CD7D19-B1A0-49E1-876E-E7B4103B7B6A}" presName="hierRoot2" presStyleCnt="0">
        <dgm:presLayoutVars>
          <dgm:hierBranch/>
        </dgm:presLayoutVars>
      </dgm:prSet>
      <dgm:spPr/>
    </dgm:pt>
    <dgm:pt modelId="{E45D1FAB-AF46-4EBC-A6BC-77223AE6617C}" type="pres">
      <dgm:prSet presAssocID="{40CD7D19-B1A0-49E1-876E-E7B4103B7B6A}" presName="rootComposite" presStyleCnt="0"/>
      <dgm:spPr/>
    </dgm:pt>
    <dgm:pt modelId="{23E58FC8-75A1-4183-AFDD-DE2465A671AF}" type="pres">
      <dgm:prSet presAssocID="{40CD7D19-B1A0-49E1-876E-E7B4103B7B6A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5BF7C0-459C-4107-9F30-0735A9E0824E}" type="pres">
      <dgm:prSet presAssocID="{40CD7D19-B1A0-49E1-876E-E7B4103B7B6A}" presName="rootConnector" presStyleLbl="node2" presStyleIdx="0" presStyleCnt="1"/>
      <dgm:spPr/>
      <dgm:t>
        <a:bodyPr/>
        <a:lstStyle/>
        <a:p>
          <a:endParaRPr lang="en-US"/>
        </a:p>
      </dgm:t>
    </dgm:pt>
    <dgm:pt modelId="{7E187328-AAA8-4883-9C42-9BC498CC671D}" type="pres">
      <dgm:prSet presAssocID="{40CD7D19-B1A0-49E1-876E-E7B4103B7B6A}" presName="hierChild4" presStyleCnt="0"/>
      <dgm:spPr/>
    </dgm:pt>
    <dgm:pt modelId="{BE283B68-DA68-4C36-AB86-883ABFF1AFE4}" type="pres">
      <dgm:prSet presAssocID="{24AF1F20-7054-436E-9354-F9286445DADE}" presName="Name35" presStyleLbl="parChTrans1D3" presStyleIdx="0" presStyleCnt="1"/>
      <dgm:spPr/>
    </dgm:pt>
    <dgm:pt modelId="{F296A3B4-F1A6-4998-9BDD-701AC8C5F9DF}" type="pres">
      <dgm:prSet presAssocID="{E47739FA-A347-46D6-A970-E878D3D27976}" presName="hierRoot2" presStyleCnt="0">
        <dgm:presLayoutVars>
          <dgm:hierBranch val="r"/>
        </dgm:presLayoutVars>
      </dgm:prSet>
      <dgm:spPr/>
    </dgm:pt>
    <dgm:pt modelId="{5A701FF2-B1FD-4728-8BD8-6102833D6791}" type="pres">
      <dgm:prSet presAssocID="{E47739FA-A347-46D6-A970-E878D3D27976}" presName="rootComposite" presStyleCnt="0"/>
      <dgm:spPr/>
    </dgm:pt>
    <dgm:pt modelId="{32878016-2A92-4878-B236-9ABFE75ED7E5}" type="pres">
      <dgm:prSet presAssocID="{E47739FA-A347-46D6-A970-E878D3D27976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93E822-A87F-4345-92B4-0026288C2435}" type="pres">
      <dgm:prSet presAssocID="{E47739FA-A347-46D6-A970-E878D3D27976}" presName="rootConnector" presStyleLbl="node3" presStyleIdx="0" presStyleCnt="1"/>
      <dgm:spPr/>
      <dgm:t>
        <a:bodyPr/>
        <a:lstStyle/>
        <a:p>
          <a:endParaRPr lang="en-US"/>
        </a:p>
      </dgm:t>
    </dgm:pt>
    <dgm:pt modelId="{A68BFD6D-4FEE-416F-B23E-D1523D56966A}" type="pres">
      <dgm:prSet presAssocID="{E47739FA-A347-46D6-A970-E878D3D27976}" presName="hierChild4" presStyleCnt="0"/>
      <dgm:spPr/>
    </dgm:pt>
    <dgm:pt modelId="{9F672BFB-37DA-40F5-8A46-C9B6ED80DBF4}" type="pres">
      <dgm:prSet presAssocID="{E47739FA-A347-46D6-A970-E878D3D27976}" presName="hierChild5" presStyleCnt="0"/>
      <dgm:spPr/>
    </dgm:pt>
    <dgm:pt modelId="{74DD29C2-8B1F-48E1-A439-3DCA07360F50}" type="pres">
      <dgm:prSet presAssocID="{40CD7D19-B1A0-49E1-876E-E7B4103B7B6A}" presName="hierChild5" presStyleCnt="0"/>
      <dgm:spPr/>
    </dgm:pt>
    <dgm:pt modelId="{3D7468B1-CB60-461F-934C-206E7F704AB2}" type="pres">
      <dgm:prSet presAssocID="{4693CD60-2D08-482A-AD73-7441F4F35C18}" presName="hierChild3" presStyleCnt="0"/>
      <dgm:spPr/>
    </dgm:pt>
  </dgm:ptLst>
  <dgm:cxnLst>
    <dgm:cxn modelId="{0511EA51-B3D7-48DB-BA53-D76D1226F9E4}" type="presOf" srcId="{F702A64E-1FF2-49B1-8E91-777E9B7AF784}" destId="{140EFA9B-02F3-475B-A549-34DE78C56BBD}" srcOrd="0" destOrd="0" presId="urn:microsoft.com/office/officeart/2005/8/layout/orgChart1"/>
    <dgm:cxn modelId="{57401793-3CE2-4C43-9F92-076D876F40AC}" type="presOf" srcId="{4693CD60-2D08-482A-AD73-7441F4F35C18}" destId="{7C71E84E-FF40-441C-87E4-0AE2461C6D9B}" srcOrd="1" destOrd="0" presId="urn:microsoft.com/office/officeart/2005/8/layout/orgChart1"/>
    <dgm:cxn modelId="{6B78697C-1100-4101-8A5B-4B4A06F2D85B}" type="presOf" srcId="{E47739FA-A347-46D6-A970-E878D3D27976}" destId="{F993E822-A87F-4345-92B4-0026288C2435}" srcOrd="1" destOrd="0" presId="urn:microsoft.com/office/officeart/2005/8/layout/orgChart1"/>
    <dgm:cxn modelId="{B4B624D8-EB70-4037-808A-ABCC32272C6F}" type="presOf" srcId="{E47739FA-A347-46D6-A970-E878D3D27976}" destId="{32878016-2A92-4878-B236-9ABFE75ED7E5}" srcOrd="0" destOrd="0" presId="urn:microsoft.com/office/officeart/2005/8/layout/orgChart1"/>
    <dgm:cxn modelId="{6C548851-F479-453B-ACC4-974C559C4BEA}" type="presOf" srcId="{40CD7D19-B1A0-49E1-876E-E7B4103B7B6A}" destId="{E65BF7C0-459C-4107-9F30-0735A9E0824E}" srcOrd="1" destOrd="0" presId="urn:microsoft.com/office/officeart/2005/8/layout/orgChart1"/>
    <dgm:cxn modelId="{F54A3078-3F7C-4D02-940A-1CEF9B718B6E}" type="presOf" srcId="{4693CD60-2D08-482A-AD73-7441F4F35C18}" destId="{6BC7035B-A855-4967-8481-7805751C8ADF}" srcOrd="0" destOrd="0" presId="urn:microsoft.com/office/officeart/2005/8/layout/orgChart1"/>
    <dgm:cxn modelId="{F388A215-D4B3-435F-B904-ED44FF0DB908}" srcId="{8CB4EBF3-26D6-45B1-A9F4-8A06EAC1D3FB}" destId="{4693CD60-2D08-482A-AD73-7441F4F35C18}" srcOrd="0" destOrd="0" parTransId="{D8561E3A-5070-460C-A486-AE928BD62D6D}" sibTransId="{B452B88E-DA48-4D36-B25C-81692D5F6D19}"/>
    <dgm:cxn modelId="{8FCBC199-CC8D-4601-B5A8-4AA6100A8FCE}" type="presOf" srcId="{40CD7D19-B1A0-49E1-876E-E7B4103B7B6A}" destId="{23E58FC8-75A1-4183-AFDD-DE2465A671AF}" srcOrd="0" destOrd="0" presId="urn:microsoft.com/office/officeart/2005/8/layout/orgChart1"/>
    <dgm:cxn modelId="{7A96E896-6AA0-4E54-BF96-A1B3250CAE23}" srcId="{4693CD60-2D08-482A-AD73-7441F4F35C18}" destId="{40CD7D19-B1A0-49E1-876E-E7B4103B7B6A}" srcOrd="0" destOrd="0" parTransId="{F702A64E-1FF2-49B1-8E91-777E9B7AF784}" sibTransId="{1364F6A5-DFD8-4FC1-AC72-B5E7582AC012}"/>
    <dgm:cxn modelId="{D635D050-6346-4758-8A16-E92894A11333}" type="presOf" srcId="{8CB4EBF3-26D6-45B1-A9F4-8A06EAC1D3FB}" destId="{D3FE35C3-2C67-4B51-BA32-E5409780D8B9}" srcOrd="0" destOrd="0" presId="urn:microsoft.com/office/officeart/2005/8/layout/orgChart1"/>
    <dgm:cxn modelId="{EE02B56E-6FB7-4346-8817-4A895D8255E4}" srcId="{40CD7D19-B1A0-49E1-876E-E7B4103B7B6A}" destId="{E47739FA-A347-46D6-A970-E878D3D27976}" srcOrd="0" destOrd="0" parTransId="{24AF1F20-7054-436E-9354-F9286445DADE}" sibTransId="{71128A4A-0DA9-496D-B3E1-314A5A6FCE13}"/>
    <dgm:cxn modelId="{A2F27C13-4E78-4688-8AD3-75100964E0CD}" type="presOf" srcId="{24AF1F20-7054-436E-9354-F9286445DADE}" destId="{BE283B68-DA68-4C36-AB86-883ABFF1AFE4}" srcOrd="0" destOrd="0" presId="urn:microsoft.com/office/officeart/2005/8/layout/orgChart1"/>
    <dgm:cxn modelId="{2459329B-7D92-4F63-A87B-5AF80B5C44CE}" type="presParOf" srcId="{D3FE35C3-2C67-4B51-BA32-E5409780D8B9}" destId="{F73CD9DA-EB28-462E-9B65-B93AC5231525}" srcOrd="0" destOrd="0" presId="urn:microsoft.com/office/officeart/2005/8/layout/orgChart1"/>
    <dgm:cxn modelId="{3AA6C6F6-CF65-4799-A822-2DE3C874A389}" type="presParOf" srcId="{F73CD9DA-EB28-462E-9B65-B93AC5231525}" destId="{170C4D13-C781-4CE3-A264-7E12CD461392}" srcOrd="0" destOrd="0" presId="urn:microsoft.com/office/officeart/2005/8/layout/orgChart1"/>
    <dgm:cxn modelId="{F7DB75FE-75F2-4025-9E9C-EA5531737977}" type="presParOf" srcId="{170C4D13-C781-4CE3-A264-7E12CD461392}" destId="{6BC7035B-A855-4967-8481-7805751C8ADF}" srcOrd="0" destOrd="0" presId="urn:microsoft.com/office/officeart/2005/8/layout/orgChart1"/>
    <dgm:cxn modelId="{9FF6B682-BBBC-4001-8F77-4E961AA59DE1}" type="presParOf" srcId="{170C4D13-C781-4CE3-A264-7E12CD461392}" destId="{7C71E84E-FF40-441C-87E4-0AE2461C6D9B}" srcOrd="1" destOrd="0" presId="urn:microsoft.com/office/officeart/2005/8/layout/orgChart1"/>
    <dgm:cxn modelId="{0EBFB278-DC8D-4AEB-A3C1-A91D3B8E8845}" type="presParOf" srcId="{F73CD9DA-EB28-462E-9B65-B93AC5231525}" destId="{926FCA84-0E10-4C03-B429-FD44B50F2AF4}" srcOrd="1" destOrd="0" presId="urn:microsoft.com/office/officeart/2005/8/layout/orgChart1"/>
    <dgm:cxn modelId="{692ED182-3D47-473F-9B79-1D4319D80454}" type="presParOf" srcId="{926FCA84-0E10-4C03-B429-FD44B50F2AF4}" destId="{140EFA9B-02F3-475B-A549-34DE78C56BBD}" srcOrd="0" destOrd="0" presId="urn:microsoft.com/office/officeart/2005/8/layout/orgChart1"/>
    <dgm:cxn modelId="{7976930E-7C0C-451C-B254-F105E544327F}" type="presParOf" srcId="{926FCA84-0E10-4C03-B429-FD44B50F2AF4}" destId="{921BA05D-0146-4222-A73A-B8930DD0BB27}" srcOrd="1" destOrd="0" presId="urn:microsoft.com/office/officeart/2005/8/layout/orgChart1"/>
    <dgm:cxn modelId="{CAD41F9A-EE51-4E2D-8B59-BC2D183B69EC}" type="presParOf" srcId="{921BA05D-0146-4222-A73A-B8930DD0BB27}" destId="{E45D1FAB-AF46-4EBC-A6BC-77223AE6617C}" srcOrd="0" destOrd="0" presId="urn:microsoft.com/office/officeart/2005/8/layout/orgChart1"/>
    <dgm:cxn modelId="{2160EB67-02D6-4B32-90AB-923562AE42E9}" type="presParOf" srcId="{E45D1FAB-AF46-4EBC-A6BC-77223AE6617C}" destId="{23E58FC8-75A1-4183-AFDD-DE2465A671AF}" srcOrd="0" destOrd="0" presId="urn:microsoft.com/office/officeart/2005/8/layout/orgChart1"/>
    <dgm:cxn modelId="{68AB6E1C-B65B-4A8F-A386-48B54F4F9C01}" type="presParOf" srcId="{E45D1FAB-AF46-4EBC-A6BC-77223AE6617C}" destId="{E65BF7C0-459C-4107-9F30-0735A9E0824E}" srcOrd="1" destOrd="0" presId="urn:microsoft.com/office/officeart/2005/8/layout/orgChart1"/>
    <dgm:cxn modelId="{88D89414-475D-4325-A4B7-2D6A6785507D}" type="presParOf" srcId="{921BA05D-0146-4222-A73A-B8930DD0BB27}" destId="{7E187328-AAA8-4883-9C42-9BC498CC671D}" srcOrd="1" destOrd="0" presId="urn:microsoft.com/office/officeart/2005/8/layout/orgChart1"/>
    <dgm:cxn modelId="{15395C29-142D-4FCF-87B7-E696A7CD8017}" type="presParOf" srcId="{7E187328-AAA8-4883-9C42-9BC498CC671D}" destId="{BE283B68-DA68-4C36-AB86-883ABFF1AFE4}" srcOrd="0" destOrd="0" presId="urn:microsoft.com/office/officeart/2005/8/layout/orgChart1"/>
    <dgm:cxn modelId="{453DE9F8-098D-408B-B664-04E347972DD6}" type="presParOf" srcId="{7E187328-AAA8-4883-9C42-9BC498CC671D}" destId="{F296A3B4-F1A6-4998-9BDD-701AC8C5F9DF}" srcOrd="1" destOrd="0" presId="urn:microsoft.com/office/officeart/2005/8/layout/orgChart1"/>
    <dgm:cxn modelId="{9FA417AC-DECA-47AC-859D-179831FDF00B}" type="presParOf" srcId="{F296A3B4-F1A6-4998-9BDD-701AC8C5F9DF}" destId="{5A701FF2-B1FD-4728-8BD8-6102833D6791}" srcOrd="0" destOrd="0" presId="urn:microsoft.com/office/officeart/2005/8/layout/orgChart1"/>
    <dgm:cxn modelId="{C139ACBC-F24A-448E-9D92-E2A52BE7AE87}" type="presParOf" srcId="{5A701FF2-B1FD-4728-8BD8-6102833D6791}" destId="{32878016-2A92-4878-B236-9ABFE75ED7E5}" srcOrd="0" destOrd="0" presId="urn:microsoft.com/office/officeart/2005/8/layout/orgChart1"/>
    <dgm:cxn modelId="{78E4CB84-7F8F-4D0A-B9D0-5F096A088365}" type="presParOf" srcId="{5A701FF2-B1FD-4728-8BD8-6102833D6791}" destId="{F993E822-A87F-4345-92B4-0026288C2435}" srcOrd="1" destOrd="0" presId="urn:microsoft.com/office/officeart/2005/8/layout/orgChart1"/>
    <dgm:cxn modelId="{5512DE91-6C1C-4C41-8D71-E8FD3F2E90E4}" type="presParOf" srcId="{F296A3B4-F1A6-4998-9BDD-701AC8C5F9DF}" destId="{A68BFD6D-4FEE-416F-B23E-D1523D56966A}" srcOrd="1" destOrd="0" presId="urn:microsoft.com/office/officeart/2005/8/layout/orgChart1"/>
    <dgm:cxn modelId="{9C1C4000-0BE9-4C15-A4C3-4DA3586DCF7A}" type="presParOf" srcId="{F296A3B4-F1A6-4998-9BDD-701AC8C5F9DF}" destId="{9F672BFB-37DA-40F5-8A46-C9B6ED80DBF4}" srcOrd="2" destOrd="0" presId="urn:microsoft.com/office/officeart/2005/8/layout/orgChart1"/>
    <dgm:cxn modelId="{8A4E7F2C-96B4-4701-8E0A-2728BD73AE82}" type="presParOf" srcId="{921BA05D-0146-4222-A73A-B8930DD0BB27}" destId="{74DD29C2-8B1F-48E1-A439-3DCA07360F50}" srcOrd="2" destOrd="0" presId="urn:microsoft.com/office/officeart/2005/8/layout/orgChart1"/>
    <dgm:cxn modelId="{F8438733-DB50-4343-90AF-AD515AF02BD5}" type="presParOf" srcId="{F73CD9DA-EB28-462E-9B65-B93AC5231525}" destId="{3D7468B1-CB60-461F-934C-206E7F704A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C05A85-A7AA-4A6F-B64B-E309307DBE3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91F74C-2A3A-4FD4-835A-DEE3374D75E3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Power up</a:t>
          </a:r>
          <a:endParaRPr lang="en-US" sz="1800" dirty="0">
            <a:solidFill>
              <a:schemeClr val="tx1"/>
            </a:solidFill>
          </a:endParaRPr>
        </a:p>
      </dgm:t>
    </dgm:pt>
    <dgm:pt modelId="{C033F61E-EA8D-4037-8128-E0F16E9A17BC}" type="parTrans" cxnId="{D6C2480E-7A8A-43B5-A8EA-02810AC25FFC}">
      <dgm:prSet/>
      <dgm:spPr/>
      <dgm:t>
        <a:bodyPr/>
        <a:lstStyle/>
        <a:p>
          <a:endParaRPr lang="en-US"/>
        </a:p>
      </dgm:t>
    </dgm:pt>
    <dgm:pt modelId="{D62014B5-620D-44C0-A80C-E2E63B51002A}" type="sibTrans" cxnId="{D6C2480E-7A8A-43B5-A8EA-02810AC25FFC}">
      <dgm:prSet/>
      <dgm:spPr/>
      <dgm:t>
        <a:bodyPr/>
        <a:lstStyle/>
        <a:p>
          <a:endParaRPr lang="en-US"/>
        </a:p>
      </dgm:t>
    </dgm:pt>
    <dgm:pt modelId="{87CB397A-7CC0-4698-80FC-002660A8E97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Get content (2BH) of starting address (0000H), this is the machine code, e.g. 2BH here</a:t>
          </a:r>
          <a:endParaRPr lang="en-US" sz="1800" dirty="0">
            <a:solidFill>
              <a:schemeClr val="tx1"/>
            </a:solidFill>
          </a:endParaRPr>
        </a:p>
      </dgm:t>
    </dgm:pt>
    <dgm:pt modelId="{4C5A2FF9-3833-45AA-967D-B64E653BC918}" type="parTrans" cxnId="{7E606CCA-6DDC-48D1-9969-1D1EDC3CFE49}">
      <dgm:prSet/>
      <dgm:spPr/>
      <dgm:t>
        <a:bodyPr/>
        <a:lstStyle/>
        <a:p>
          <a:endParaRPr lang="en-US"/>
        </a:p>
      </dgm:t>
    </dgm:pt>
    <dgm:pt modelId="{80DB6164-9554-4714-B8D9-6E9F2A22454C}" type="sibTrans" cxnId="{7E606CCA-6DDC-48D1-9969-1D1EDC3CFE49}">
      <dgm:prSet/>
      <dgm:spPr/>
      <dgm:t>
        <a:bodyPr/>
        <a:lstStyle/>
        <a:p>
          <a:endParaRPr lang="en-US"/>
        </a:p>
      </dgm:t>
    </dgm:pt>
    <dgm:pt modelId="{E282F565-05B1-45AB-A105-7293BFADD63F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Run the machine code 2BH</a:t>
          </a:r>
          <a:endParaRPr lang="en-US" sz="1800" dirty="0">
            <a:solidFill>
              <a:schemeClr val="tx1"/>
            </a:solidFill>
          </a:endParaRPr>
        </a:p>
      </dgm:t>
    </dgm:pt>
    <dgm:pt modelId="{9BE10102-5472-4C47-BFF4-02C7C6760EDF}" type="parTrans" cxnId="{A9BBC286-56F5-48E7-BD99-929C88164FB7}">
      <dgm:prSet/>
      <dgm:spPr/>
      <dgm:t>
        <a:bodyPr/>
        <a:lstStyle/>
        <a:p>
          <a:endParaRPr lang="en-US"/>
        </a:p>
      </dgm:t>
    </dgm:pt>
    <dgm:pt modelId="{E254CABB-ABBA-40E1-8FB8-6F3282CD8CF4}" type="sibTrans" cxnId="{A9BBC286-56F5-48E7-BD99-929C88164FB7}">
      <dgm:prSet/>
      <dgm:spPr/>
      <dgm:t>
        <a:bodyPr/>
        <a:lstStyle/>
        <a:p>
          <a:endParaRPr lang="en-US"/>
        </a:p>
      </dgm:t>
    </dgm:pt>
    <dgm:pt modelId="{CB15F2D1-D773-4E38-A464-FF2538A90E1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E.g. machine 2BH asks the machine to jump to location 0ACDH and run the code there</a:t>
          </a:r>
          <a:endParaRPr lang="en-US" sz="1800" dirty="0">
            <a:solidFill>
              <a:schemeClr val="tx1"/>
            </a:solidFill>
          </a:endParaRPr>
        </a:p>
      </dgm:t>
    </dgm:pt>
    <dgm:pt modelId="{C37BB2EE-9206-4013-BD87-FB221E44FF0C}" type="parTrans" cxnId="{F480B191-F597-490E-B777-FF8DB855FE2E}">
      <dgm:prSet/>
      <dgm:spPr/>
      <dgm:t>
        <a:bodyPr/>
        <a:lstStyle/>
        <a:p>
          <a:endParaRPr lang="en-US"/>
        </a:p>
      </dgm:t>
    </dgm:pt>
    <dgm:pt modelId="{1EBE6CC1-30B5-409A-9D5E-FED0E4AAFF8B}" type="sibTrans" cxnId="{F480B191-F597-490E-B777-FF8DB855FE2E}">
      <dgm:prSet/>
      <dgm:spPr/>
      <dgm:t>
        <a:bodyPr/>
        <a:lstStyle/>
        <a:p>
          <a:endParaRPr lang="en-US"/>
        </a:p>
      </dgm:t>
    </dgm:pt>
    <dgm:pt modelId="{7F1E7FF9-CBD7-4E73-8B78-A3C17E40E3A3}" type="pres">
      <dgm:prSet presAssocID="{92C05A85-A7AA-4A6F-B64B-E309307DBE3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F87D8C-9FA6-4041-9B19-7AB642CD31DA}" type="pres">
      <dgm:prSet presAssocID="{92C05A85-A7AA-4A6F-B64B-E309307DBE3D}" presName="dummyMaxCanvas" presStyleCnt="0">
        <dgm:presLayoutVars/>
      </dgm:prSet>
      <dgm:spPr/>
    </dgm:pt>
    <dgm:pt modelId="{6CA452C4-C70E-4E0A-8E61-9CE9CC387F3C}" type="pres">
      <dgm:prSet presAssocID="{92C05A85-A7AA-4A6F-B64B-E309307DBE3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D01FC-E17F-41A6-BA9B-AD16E6535AF6}" type="pres">
      <dgm:prSet presAssocID="{92C05A85-A7AA-4A6F-B64B-E309307DBE3D}" presName="FourNodes_2" presStyleLbl="node1" presStyleIdx="1" presStyleCnt="4" custLinFactNeighborX="1084" custLinFactNeighborY="3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512EA-06B4-4114-B36E-D75F5B7DAF3F}" type="pres">
      <dgm:prSet presAssocID="{92C05A85-A7AA-4A6F-B64B-E309307DBE3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3D05C-4965-49C2-90B9-FAC65DFC5A89}" type="pres">
      <dgm:prSet presAssocID="{92C05A85-A7AA-4A6F-B64B-E309307DBE3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599A9-46B9-4098-BBD5-4D0E00C29751}" type="pres">
      <dgm:prSet presAssocID="{92C05A85-A7AA-4A6F-B64B-E309307DBE3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497BE-9A88-4EF9-AC1B-A3015CB0E289}" type="pres">
      <dgm:prSet presAssocID="{92C05A85-A7AA-4A6F-B64B-E309307DBE3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05F0B-5FDA-4724-8047-CB8872E8FB3C}" type="pres">
      <dgm:prSet presAssocID="{92C05A85-A7AA-4A6F-B64B-E309307DBE3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6176E-CAEE-4AF9-B43D-E4175A30D7EC}" type="pres">
      <dgm:prSet presAssocID="{92C05A85-A7AA-4A6F-B64B-E309307DBE3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FE040-6CA2-4E5A-9421-DAD78DE999FF}" type="pres">
      <dgm:prSet presAssocID="{92C05A85-A7AA-4A6F-B64B-E309307DBE3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EF202-DF89-437B-9A22-2A8606ABE4C5}" type="pres">
      <dgm:prSet presAssocID="{92C05A85-A7AA-4A6F-B64B-E309307DBE3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83AD6-A8DF-47AA-A8C2-140BE49ABA34}" type="pres">
      <dgm:prSet presAssocID="{92C05A85-A7AA-4A6F-B64B-E309307DBE3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BBC286-56F5-48E7-BD99-929C88164FB7}" srcId="{92C05A85-A7AA-4A6F-B64B-E309307DBE3D}" destId="{E282F565-05B1-45AB-A105-7293BFADD63F}" srcOrd="2" destOrd="0" parTransId="{9BE10102-5472-4C47-BFF4-02C7C6760EDF}" sibTransId="{E254CABB-ABBA-40E1-8FB8-6F3282CD8CF4}"/>
    <dgm:cxn modelId="{1B5B21DF-F164-4A1C-9E79-FFF74C5EF88B}" type="presOf" srcId="{87CB397A-7CC0-4698-80FC-002660A8E971}" destId="{DC6FE040-6CA2-4E5A-9421-DAD78DE999FF}" srcOrd="1" destOrd="0" presId="urn:microsoft.com/office/officeart/2005/8/layout/vProcess5"/>
    <dgm:cxn modelId="{7E606CCA-6DDC-48D1-9969-1D1EDC3CFE49}" srcId="{92C05A85-A7AA-4A6F-B64B-E309307DBE3D}" destId="{87CB397A-7CC0-4698-80FC-002660A8E971}" srcOrd="1" destOrd="0" parTransId="{4C5A2FF9-3833-45AA-967D-B64E653BC918}" sibTransId="{80DB6164-9554-4714-B8D9-6E9F2A22454C}"/>
    <dgm:cxn modelId="{D6C2480E-7A8A-43B5-A8EA-02810AC25FFC}" srcId="{92C05A85-A7AA-4A6F-B64B-E309307DBE3D}" destId="{9D91F74C-2A3A-4FD4-835A-DEE3374D75E3}" srcOrd="0" destOrd="0" parTransId="{C033F61E-EA8D-4037-8128-E0F16E9A17BC}" sibTransId="{D62014B5-620D-44C0-A80C-E2E63B51002A}"/>
    <dgm:cxn modelId="{5D39176A-41DD-4DB3-9B86-7AAFECDA4BEC}" type="presOf" srcId="{D62014B5-620D-44C0-A80C-E2E63B51002A}" destId="{E47599A9-46B9-4098-BBD5-4D0E00C29751}" srcOrd="0" destOrd="0" presId="urn:microsoft.com/office/officeart/2005/8/layout/vProcess5"/>
    <dgm:cxn modelId="{56474FC5-A330-4162-9DCD-F206A3A02DDE}" type="presOf" srcId="{9D91F74C-2A3A-4FD4-835A-DEE3374D75E3}" destId="{6CA452C4-C70E-4E0A-8E61-9CE9CC387F3C}" srcOrd="0" destOrd="0" presId="urn:microsoft.com/office/officeart/2005/8/layout/vProcess5"/>
    <dgm:cxn modelId="{F6975183-9F9E-4CA5-B0DE-DAC297694F26}" type="presOf" srcId="{92C05A85-A7AA-4A6F-B64B-E309307DBE3D}" destId="{7F1E7FF9-CBD7-4E73-8B78-A3C17E40E3A3}" srcOrd="0" destOrd="0" presId="urn:microsoft.com/office/officeart/2005/8/layout/vProcess5"/>
    <dgm:cxn modelId="{8BD8F044-B600-4E71-B1DF-272B13C1D534}" type="presOf" srcId="{CB15F2D1-D773-4E38-A464-FF2538A90E18}" destId="{F9383AD6-A8DF-47AA-A8C2-140BE49ABA34}" srcOrd="1" destOrd="0" presId="urn:microsoft.com/office/officeart/2005/8/layout/vProcess5"/>
    <dgm:cxn modelId="{F480B191-F597-490E-B777-FF8DB855FE2E}" srcId="{92C05A85-A7AA-4A6F-B64B-E309307DBE3D}" destId="{CB15F2D1-D773-4E38-A464-FF2538A90E18}" srcOrd="3" destOrd="0" parTransId="{C37BB2EE-9206-4013-BD87-FB221E44FF0C}" sibTransId="{1EBE6CC1-30B5-409A-9D5E-FED0E4AAFF8B}"/>
    <dgm:cxn modelId="{A8F60C76-CCDA-4475-9044-6F9C0DC5B8A1}" type="presOf" srcId="{E282F565-05B1-45AB-A105-7293BFADD63F}" destId="{DC9512EA-06B4-4114-B36E-D75F5B7DAF3F}" srcOrd="0" destOrd="0" presId="urn:microsoft.com/office/officeart/2005/8/layout/vProcess5"/>
    <dgm:cxn modelId="{7CB41735-32D3-4CB1-8430-98A88E99B58F}" type="presOf" srcId="{E254CABB-ABBA-40E1-8FB8-6F3282CD8CF4}" destId="{CE805F0B-5FDA-4724-8047-CB8872E8FB3C}" srcOrd="0" destOrd="0" presId="urn:microsoft.com/office/officeart/2005/8/layout/vProcess5"/>
    <dgm:cxn modelId="{407E3AD0-800F-4C06-9A95-6DDA21F73AF0}" type="presOf" srcId="{CB15F2D1-D773-4E38-A464-FF2538A90E18}" destId="{ED13D05C-4965-49C2-90B9-FAC65DFC5A89}" srcOrd="0" destOrd="0" presId="urn:microsoft.com/office/officeart/2005/8/layout/vProcess5"/>
    <dgm:cxn modelId="{85F156B9-BFB8-4D6A-9851-250DCF2BC1AE}" type="presOf" srcId="{80DB6164-9554-4714-B8D9-6E9F2A22454C}" destId="{33C497BE-9A88-4EF9-AC1B-A3015CB0E289}" srcOrd="0" destOrd="0" presId="urn:microsoft.com/office/officeart/2005/8/layout/vProcess5"/>
    <dgm:cxn modelId="{708FD716-C618-4A2A-ACA7-877E2300E50A}" type="presOf" srcId="{87CB397A-7CC0-4698-80FC-002660A8E971}" destId="{61FD01FC-E17F-41A6-BA9B-AD16E6535AF6}" srcOrd="0" destOrd="0" presId="urn:microsoft.com/office/officeart/2005/8/layout/vProcess5"/>
    <dgm:cxn modelId="{87131869-9D9F-4F68-AFCA-A55AE0AADB43}" type="presOf" srcId="{9D91F74C-2A3A-4FD4-835A-DEE3374D75E3}" destId="{7446176E-CAEE-4AF9-B43D-E4175A30D7EC}" srcOrd="1" destOrd="0" presId="urn:microsoft.com/office/officeart/2005/8/layout/vProcess5"/>
    <dgm:cxn modelId="{14FD06EA-2CFE-429D-91DC-33E6506F73C7}" type="presOf" srcId="{E282F565-05B1-45AB-A105-7293BFADD63F}" destId="{1B7EF202-DF89-437B-9A22-2A8606ABE4C5}" srcOrd="1" destOrd="0" presId="urn:microsoft.com/office/officeart/2005/8/layout/vProcess5"/>
    <dgm:cxn modelId="{062C0C51-95E9-4648-BA66-A608CC094E6B}" type="presParOf" srcId="{7F1E7FF9-CBD7-4E73-8B78-A3C17E40E3A3}" destId="{D5F87D8C-9FA6-4041-9B19-7AB642CD31DA}" srcOrd="0" destOrd="0" presId="urn:microsoft.com/office/officeart/2005/8/layout/vProcess5"/>
    <dgm:cxn modelId="{868C826D-3E63-4387-ABB7-EF308A12F896}" type="presParOf" srcId="{7F1E7FF9-CBD7-4E73-8B78-A3C17E40E3A3}" destId="{6CA452C4-C70E-4E0A-8E61-9CE9CC387F3C}" srcOrd="1" destOrd="0" presId="urn:microsoft.com/office/officeart/2005/8/layout/vProcess5"/>
    <dgm:cxn modelId="{A91B6E18-4CB1-43ED-99B1-C44C333B4C3C}" type="presParOf" srcId="{7F1E7FF9-CBD7-4E73-8B78-A3C17E40E3A3}" destId="{61FD01FC-E17F-41A6-BA9B-AD16E6535AF6}" srcOrd="2" destOrd="0" presId="urn:microsoft.com/office/officeart/2005/8/layout/vProcess5"/>
    <dgm:cxn modelId="{5E8FDE92-7709-4D24-876C-3093C2483DED}" type="presParOf" srcId="{7F1E7FF9-CBD7-4E73-8B78-A3C17E40E3A3}" destId="{DC9512EA-06B4-4114-B36E-D75F5B7DAF3F}" srcOrd="3" destOrd="0" presId="urn:microsoft.com/office/officeart/2005/8/layout/vProcess5"/>
    <dgm:cxn modelId="{A7F70FE4-94C8-4010-AB62-40C580E657FD}" type="presParOf" srcId="{7F1E7FF9-CBD7-4E73-8B78-A3C17E40E3A3}" destId="{ED13D05C-4965-49C2-90B9-FAC65DFC5A89}" srcOrd="4" destOrd="0" presId="urn:microsoft.com/office/officeart/2005/8/layout/vProcess5"/>
    <dgm:cxn modelId="{17973E7E-DA54-46E5-89B1-FC3EAABE10B6}" type="presParOf" srcId="{7F1E7FF9-CBD7-4E73-8B78-A3C17E40E3A3}" destId="{E47599A9-46B9-4098-BBD5-4D0E00C29751}" srcOrd="5" destOrd="0" presId="urn:microsoft.com/office/officeart/2005/8/layout/vProcess5"/>
    <dgm:cxn modelId="{4D4816CC-DA48-4935-81EE-C5A727F4CC83}" type="presParOf" srcId="{7F1E7FF9-CBD7-4E73-8B78-A3C17E40E3A3}" destId="{33C497BE-9A88-4EF9-AC1B-A3015CB0E289}" srcOrd="6" destOrd="0" presId="urn:microsoft.com/office/officeart/2005/8/layout/vProcess5"/>
    <dgm:cxn modelId="{D4152325-C6AA-48BE-B303-25F095CDADAA}" type="presParOf" srcId="{7F1E7FF9-CBD7-4E73-8B78-A3C17E40E3A3}" destId="{CE805F0B-5FDA-4724-8047-CB8872E8FB3C}" srcOrd="7" destOrd="0" presId="urn:microsoft.com/office/officeart/2005/8/layout/vProcess5"/>
    <dgm:cxn modelId="{2D0506A4-8FA1-4C6C-807A-C51F026C1DAE}" type="presParOf" srcId="{7F1E7FF9-CBD7-4E73-8B78-A3C17E40E3A3}" destId="{7446176E-CAEE-4AF9-B43D-E4175A30D7EC}" srcOrd="8" destOrd="0" presId="urn:microsoft.com/office/officeart/2005/8/layout/vProcess5"/>
    <dgm:cxn modelId="{7B5761A4-B707-4EA6-80A7-3B47FE951A97}" type="presParOf" srcId="{7F1E7FF9-CBD7-4E73-8B78-A3C17E40E3A3}" destId="{DC6FE040-6CA2-4E5A-9421-DAD78DE999FF}" srcOrd="9" destOrd="0" presId="urn:microsoft.com/office/officeart/2005/8/layout/vProcess5"/>
    <dgm:cxn modelId="{A8E07E20-1EF5-4206-910E-AFF60586E236}" type="presParOf" srcId="{7F1E7FF9-CBD7-4E73-8B78-A3C17E40E3A3}" destId="{1B7EF202-DF89-437B-9A22-2A8606ABE4C5}" srcOrd="10" destOrd="0" presId="urn:microsoft.com/office/officeart/2005/8/layout/vProcess5"/>
    <dgm:cxn modelId="{592A9DF8-A4E8-41C7-81B0-14D656655AF1}" type="presParOf" srcId="{7F1E7FF9-CBD7-4E73-8B78-A3C17E40E3A3}" destId="{F9383AD6-A8DF-47AA-A8C2-140BE49ABA3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83B68-DA68-4C36-AB86-883ABFF1AFE4}">
      <dsp:nvSpPr>
        <dsp:cNvPr id="0" name=""/>
        <dsp:cNvSpPr/>
      </dsp:nvSpPr>
      <dsp:spPr>
        <a:xfrm>
          <a:off x="2202179" y="2780016"/>
          <a:ext cx="91440" cy="482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23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EFA9B-02F3-475B-A549-34DE78C56BBD}">
      <dsp:nvSpPr>
        <dsp:cNvPr id="0" name=""/>
        <dsp:cNvSpPr/>
      </dsp:nvSpPr>
      <dsp:spPr>
        <a:xfrm>
          <a:off x="2202179" y="1149328"/>
          <a:ext cx="91440" cy="482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23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7035B-A855-4967-8481-7805751C8ADF}">
      <dsp:nvSpPr>
        <dsp:cNvPr id="0" name=""/>
        <dsp:cNvSpPr/>
      </dsp:nvSpPr>
      <dsp:spPr>
        <a:xfrm>
          <a:off x="1099528" y="957"/>
          <a:ext cx="2296743" cy="1148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Bios</a:t>
          </a:r>
          <a:endParaRPr kumimoji="0" lang="en-US" altLang="zh-CN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rPr>
            <a:t>Basic Input/output system: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rPr>
            <a:t>Bootup</a:t>
          </a:r>
          <a:endParaRPr kumimoji="0" lang="en-US" altLang="en-US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099528" y="957"/>
        <a:ext cx="2296743" cy="1148371"/>
      </dsp:txXfrm>
    </dsp:sp>
    <dsp:sp modelId="{23E58FC8-75A1-4183-AFDD-DE2465A671AF}">
      <dsp:nvSpPr>
        <dsp:cNvPr id="0" name=""/>
        <dsp:cNvSpPr/>
      </dsp:nvSpPr>
      <dsp:spPr>
        <a:xfrm>
          <a:off x="1099528" y="1631645"/>
          <a:ext cx="2296743" cy="1148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Operating system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(Vista, Linux)</a:t>
          </a:r>
        </a:p>
      </dsp:txBody>
      <dsp:txXfrm>
        <a:off x="1099528" y="1631645"/>
        <a:ext cx="2296743" cy="1148371"/>
      </dsp:txXfrm>
    </dsp:sp>
    <dsp:sp modelId="{32878016-2A92-4878-B236-9ABFE75ED7E5}">
      <dsp:nvSpPr>
        <dsp:cNvPr id="0" name=""/>
        <dsp:cNvSpPr/>
      </dsp:nvSpPr>
      <dsp:spPr>
        <a:xfrm>
          <a:off x="1099528" y="3262333"/>
          <a:ext cx="2296743" cy="1148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Device driver: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Mouse, printer etc</a:t>
          </a:r>
        </a:p>
      </dsp:txBody>
      <dsp:txXfrm>
        <a:off x="1099528" y="3262333"/>
        <a:ext cx="2296743" cy="1148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452C4-C70E-4E0A-8E61-9CE9CC387F3C}">
      <dsp:nvSpPr>
        <dsp:cNvPr id="0" name=""/>
        <dsp:cNvSpPr/>
      </dsp:nvSpPr>
      <dsp:spPr>
        <a:xfrm>
          <a:off x="0" y="0"/>
          <a:ext cx="4267200" cy="787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Power up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3077" y="23077"/>
        <a:ext cx="3350407" cy="741754"/>
      </dsp:txXfrm>
    </dsp:sp>
    <dsp:sp modelId="{61FD01FC-E17F-41A6-BA9B-AD16E6535AF6}">
      <dsp:nvSpPr>
        <dsp:cNvPr id="0" name=""/>
        <dsp:cNvSpPr/>
      </dsp:nvSpPr>
      <dsp:spPr>
        <a:xfrm>
          <a:off x="403634" y="955037"/>
          <a:ext cx="4267200" cy="787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Get content (2BH) of starting address (0000H), this is the machine code, e.g. 2BH here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26711" y="978114"/>
        <a:ext cx="3351527" cy="741754"/>
      </dsp:txXfrm>
    </dsp:sp>
    <dsp:sp modelId="{DC9512EA-06B4-4114-B36E-D75F5B7DAF3F}">
      <dsp:nvSpPr>
        <dsp:cNvPr id="0" name=""/>
        <dsp:cNvSpPr/>
      </dsp:nvSpPr>
      <dsp:spPr>
        <a:xfrm>
          <a:off x="709421" y="1862328"/>
          <a:ext cx="4267200" cy="787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Run the machine code 2BH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32498" y="1885405"/>
        <a:ext cx="3356861" cy="741754"/>
      </dsp:txXfrm>
    </dsp:sp>
    <dsp:sp modelId="{ED13D05C-4965-49C2-90B9-FAC65DFC5A89}">
      <dsp:nvSpPr>
        <dsp:cNvPr id="0" name=""/>
        <dsp:cNvSpPr/>
      </dsp:nvSpPr>
      <dsp:spPr>
        <a:xfrm>
          <a:off x="1066799" y="2793491"/>
          <a:ext cx="4267200" cy="787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E.g. machine 2BH asks the machine to jump to location 0ACDH and run the code there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089876" y="2816568"/>
        <a:ext cx="3351527" cy="741754"/>
      </dsp:txXfrm>
    </dsp:sp>
    <dsp:sp modelId="{E47599A9-46B9-4098-BBD5-4D0E00C29751}">
      <dsp:nvSpPr>
        <dsp:cNvPr id="0" name=""/>
        <dsp:cNvSpPr/>
      </dsp:nvSpPr>
      <dsp:spPr>
        <a:xfrm>
          <a:off x="3755059" y="603465"/>
          <a:ext cx="512140" cy="5121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870291" y="603465"/>
        <a:ext cx="281677" cy="385385"/>
      </dsp:txXfrm>
    </dsp:sp>
    <dsp:sp modelId="{33C497BE-9A88-4EF9-AC1B-A3015CB0E289}">
      <dsp:nvSpPr>
        <dsp:cNvPr id="0" name=""/>
        <dsp:cNvSpPr/>
      </dsp:nvSpPr>
      <dsp:spPr>
        <a:xfrm>
          <a:off x="4112437" y="1534629"/>
          <a:ext cx="512140" cy="5121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227669" y="1534629"/>
        <a:ext cx="281677" cy="385385"/>
      </dsp:txXfrm>
    </dsp:sp>
    <dsp:sp modelId="{CE805F0B-5FDA-4724-8047-CB8872E8FB3C}">
      <dsp:nvSpPr>
        <dsp:cNvPr id="0" name=""/>
        <dsp:cNvSpPr/>
      </dsp:nvSpPr>
      <dsp:spPr>
        <a:xfrm>
          <a:off x="4464481" y="2465793"/>
          <a:ext cx="512140" cy="5121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579713" y="2465793"/>
        <a:ext cx="281677" cy="385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079" tIns="44539" rIns="89079" bIns="44539" numCol="1" anchor="t" anchorCtr="0" compatLnSpc="1">
            <a:prstTxWarp prst="textNoShape">
              <a:avLst/>
            </a:prstTxWarp>
          </a:bodyPr>
          <a:lstStyle>
            <a:lvl1pPr defTabSz="890588" eaLnBrk="1" hangingPunct="1">
              <a:defRPr sz="11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079" tIns="44539" rIns="89079" bIns="44539" numCol="1" anchor="t" anchorCtr="0" compatLnSpc="1">
            <a:prstTxWarp prst="textNoShape">
              <a:avLst/>
            </a:prstTxWarp>
          </a:bodyPr>
          <a:lstStyle>
            <a:lvl1pPr algn="r" defTabSz="890588" eaLnBrk="1" hangingPunct="1">
              <a:defRPr sz="1100" smtClean="0">
                <a:ea typeface="新細明體" pitchFamily="18" charset="-120"/>
              </a:defRPr>
            </a:lvl1pPr>
          </a:lstStyle>
          <a:p>
            <a:pPr>
              <a:defRPr/>
            </a:pPr>
            <a:fld id="{90FB10BE-88B4-407A-A973-420141C08D42}" type="datetime5">
              <a:rPr lang="en-US" altLang="en-US"/>
              <a:pPr>
                <a:defRPr/>
              </a:pPr>
              <a:t>4-Sep-17</a:t>
            </a:fld>
            <a:endParaRPr lang="en-US" altLang="zh-TW">
              <a:ea typeface="+mn-ea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337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079" tIns="44539" rIns="89079" bIns="44539" numCol="1" anchor="b" anchorCtr="0" compatLnSpc="1">
            <a:prstTxWarp prst="textNoShape">
              <a:avLst/>
            </a:prstTxWarp>
          </a:bodyPr>
          <a:lstStyle>
            <a:lvl1pPr defTabSz="890588" eaLnBrk="1" hangingPunct="1">
              <a:defRPr sz="11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31338"/>
            <a:ext cx="29337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079" tIns="44539" rIns="89079" bIns="44539" numCol="1" anchor="b" anchorCtr="0" compatLnSpc="1">
            <a:prstTxWarp prst="textNoShape">
              <a:avLst/>
            </a:prstTxWarp>
          </a:bodyPr>
          <a:lstStyle>
            <a:lvl1pPr algn="r" defTabSz="890588" eaLnBrk="1" hangingPunct="1">
              <a:defRPr sz="1100" smtClean="0"/>
            </a:lvl1pPr>
          </a:lstStyle>
          <a:p>
            <a:pPr>
              <a:defRPr/>
            </a:pPr>
            <a:fld id="{06434471-E30B-4D89-875A-A0E9E1B995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347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55" tIns="43777" rIns="87555" bIns="43777" numCol="1" anchor="t" anchorCtr="0" compatLnSpc="1">
            <a:prstTxWarp prst="textNoShape">
              <a:avLst/>
            </a:prstTxWarp>
          </a:bodyPr>
          <a:lstStyle>
            <a:lvl1pPr defTabSz="874713" eaLnBrk="1" hangingPunct="1">
              <a:defRPr sz="11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55" tIns="43777" rIns="87555" bIns="43777" numCol="1" anchor="t" anchorCtr="0" compatLnSpc="1">
            <a:prstTxWarp prst="textNoShape">
              <a:avLst/>
            </a:prstTxWarp>
          </a:bodyPr>
          <a:lstStyle>
            <a:lvl1pPr algn="r" defTabSz="874713" eaLnBrk="1" hangingPunct="1">
              <a:defRPr sz="1100" smtClean="0"/>
            </a:lvl1pPr>
          </a:lstStyle>
          <a:p>
            <a:pPr>
              <a:defRPr/>
            </a:pPr>
            <a:fld id="{657487F0-C171-4A7C-9998-3C4127650E15}" type="datetime5">
              <a:rPr lang="en-US" altLang="en-US"/>
              <a:pPr>
                <a:defRPr/>
              </a:pPr>
              <a:t>4-Sep-17</a:t>
            </a:fld>
            <a:endParaRPr lang="en-US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18050"/>
            <a:ext cx="541972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55" tIns="43777" rIns="87555" bIns="43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352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55" tIns="43777" rIns="87555" bIns="43777" numCol="1" anchor="b" anchorCtr="0" compatLnSpc="1">
            <a:prstTxWarp prst="textNoShape">
              <a:avLst/>
            </a:prstTxWarp>
          </a:bodyPr>
          <a:lstStyle>
            <a:lvl1pPr defTabSz="874713" eaLnBrk="1" hangingPunct="1">
              <a:defRPr sz="11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32925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55" tIns="43777" rIns="87555" bIns="43777" numCol="1" anchor="b" anchorCtr="0" compatLnSpc="1">
            <a:prstTxWarp prst="textNoShape">
              <a:avLst/>
            </a:prstTxWarp>
          </a:bodyPr>
          <a:lstStyle>
            <a:lvl1pPr algn="r" defTabSz="874713" eaLnBrk="1" hangingPunct="1">
              <a:defRPr sz="1100" smtClean="0"/>
            </a:lvl1pPr>
          </a:lstStyle>
          <a:p>
            <a:pPr>
              <a:defRPr/>
            </a:pPr>
            <a:fld id="{490B64C8-4DD5-40AB-9F2A-EDD909794A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2950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747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54B8CB-AA2A-418D-B2C6-04C733D4B4FF}" type="datetime5">
              <a:rPr lang="en-US" altLang="en-US"/>
              <a:pPr/>
              <a:t>4-Sep-17</a:t>
            </a:fld>
            <a:endParaRPr lang="en-US" altLang="en-US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F2C912-C75B-410C-AC6F-F7D7B3DEFCF3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51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747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DA2247-800D-47B7-B375-532DBCFB3EC7}" type="datetime5">
              <a:rPr lang="en-US" altLang="en-US"/>
              <a:pPr/>
              <a:t>4-Sep-17</a:t>
            </a:fld>
            <a:endParaRPr lang="en-US" altLang="en-US"/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808B92-0D56-4BEC-AFE3-45B074F86EB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7713"/>
            <a:ext cx="4965700" cy="3724275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4875"/>
            <a:ext cx="4943475" cy="4448175"/>
          </a:xfrm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0296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747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743C69-B5C7-490E-89A8-1BCF4AB589BA}" type="datetime5">
              <a:rPr lang="en-US" altLang="en-US"/>
              <a:pPr/>
              <a:t>4-Sep-17</a:t>
            </a:fld>
            <a:endParaRPr lang="en-US" altLang="en-US"/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536EBE-F3E1-4E27-94CB-92E063F5D93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7713"/>
            <a:ext cx="4965700" cy="3724275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4875"/>
            <a:ext cx="4943475" cy="4448175"/>
          </a:xfrm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4574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747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17CC31-8633-4188-9D8E-CBEE3A9BEF03}" type="datetime5">
              <a:rPr lang="en-US" altLang="en-US"/>
              <a:pPr/>
              <a:t>4-Sep-17</a:t>
            </a:fld>
            <a:endParaRPr lang="en-US" altLang="en-US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DBA481-516C-4BE6-B4E3-53F84799814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7713"/>
            <a:ext cx="4965700" cy="372427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4875"/>
            <a:ext cx="4943475" cy="4448175"/>
          </a:xfrm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2153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747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E00519-0ADD-4BFF-9C00-D9214BDD6B30}" type="datetime5">
              <a:rPr lang="en-US" altLang="en-US"/>
              <a:pPr/>
              <a:t>4-Sep-17</a:t>
            </a:fld>
            <a:endParaRPr lang="en-US" altLang="en-US"/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5C598C-E9D2-41F9-8390-C9C6D9E11D3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7713"/>
            <a:ext cx="4965700" cy="3724275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14875"/>
            <a:ext cx="4943475" cy="4448175"/>
          </a:xfrm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1762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747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A532A4-63DE-4170-B026-54B406F531BD}" type="datetime5">
              <a:rPr lang="en-US" altLang="en-US"/>
              <a:pPr/>
              <a:t>4-Sep-17</a:t>
            </a:fld>
            <a:endParaRPr lang="en-US" altLang="en-US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2C2B57-8B29-4E8B-BF1A-DE5582C68F05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04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CENG2400 Ch1. Introduction v7a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46396-F553-4E00-9894-A86538BD3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1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CENG2400 Ch1. Introduction v7a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A656-DB4C-4960-81AE-2C8678614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29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CENG2400 Ch1. Introduction v7a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0A73-CF17-46C8-A98D-87FCED820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38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CENG2400 Ch1. Introduction v7a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6CE36-24B4-43B6-9C63-F02DA4884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980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CENG2400 Ch1. Introduction v7a</a:t>
            </a: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1DA15-E8D9-42B2-B52D-DC7492A2F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CENG2400 Ch1. Introduction v7a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F3B77-7B80-4B07-9D30-7CEC97483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CENG2400 Ch1. Introduction v7a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534F8-1795-4700-A7C8-1A6338BAC3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64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CENG2400 Ch1. Introduction v7a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8E5AC-FCD7-4E1D-AB52-AB6D6B1965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9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CENG2400 Ch1. Introduction v7a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B5BB-25C1-4D97-8260-7D175C493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7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CENG2400 Ch1. Introduction v7a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9E3D-9E19-4DE1-8AE3-A63AB5017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89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CENG2400 Ch1. Introduction v7a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C619-5D4C-4ADE-BC94-1C28D0AA9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9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CENG2400 Ch1. Introduction v7a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7713E-42A7-411B-A829-CBA063BE2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3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CENG2400 Ch1. Introduction v7a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C228-7939-419C-A539-14035FFD1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25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0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CENG2400 Ch1. Introduction v7a</a:t>
            </a:r>
            <a:endParaRPr lang="en-US" altLang="zh-CN"/>
          </a:p>
        </p:txBody>
      </p:sp>
      <p:sp>
        <p:nvSpPr>
          <p:cNvPr id="630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E183720-571E-4943-B3C2-2F152931B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ushack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trongARM" TargetMode="External"/><Relationship Id="rId13" Type="http://schemas.openxmlformats.org/officeDocument/2006/relationships/hyperlink" Target="http://en.wikipedia.org/w/index.php?title=ARM10E&amp;action=edit&amp;redlink=1" TargetMode="External"/><Relationship Id="rId18" Type="http://schemas.openxmlformats.org/officeDocument/2006/relationships/hyperlink" Target="http://en.wikipedia.org/wiki/ARM_Cortex-R" TargetMode="External"/><Relationship Id="rId3" Type="http://schemas.openxmlformats.org/officeDocument/2006/relationships/hyperlink" Target="http://en.wikipedia.org/wiki/List_of_ARM_microprocessor_cores" TargetMode="External"/><Relationship Id="rId7" Type="http://schemas.openxmlformats.org/officeDocument/2006/relationships/hyperlink" Target="http://en.wikipedia.org/wiki/ARM7" TargetMode="External"/><Relationship Id="rId12" Type="http://schemas.openxmlformats.org/officeDocument/2006/relationships/hyperlink" Target="http://en.wikipedia.org/wiki/ARM9E" TargetMode="External"/><Relationship Id="rId17" Type="http://schemas.openxmlformats.org/officeDocument/2006/relationships/hyperlink" Target="http://en.wikipedia.org/wiki/ARM_Cortex-A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en.wikipedia.org/wiki/ARM_Cortex-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/index.php?title=ARM3&amp;action=edit&amp;redlink=1" TargetMode="External"/><Relationship Id="rId11" Type="http://schemas.openxmlformats.org/officeDocument/2006/relationships/hyperlink" Target="http://en.wikipedia.org/w/index.php?title=ARM7EJ&amp;action=edit&amp;redlink=1" TargetMode="External"/><Relationship Id="rId5" Type="http://schemas.openxmlformats.org/officeDocument/2006/relationships/hyperlink" Target="http://en.wikipedia.org/w/index.php?title=ARM2&amp;action=edit&amp;redlink=1" TargetMode="External"/><Relationship Id="rId15" Type="http://schemas.openxmlformats.org/officeDocument/2006/relationships/hyperlink" Target="http://en.wikipedia.org/wiki/ARM11" TargetMode="External"/><Relationship Id="rId10" Type="http://schemas.openxmlformats.org/officeDocument/2006/relationships/hyperlink" Target="http://en.wikipedia.org/wiki/ARM9" TargetMode="External"/><Relationship Id="rId4" Type="http://schemas.openxmlformats.org/officeDocument/2006/relationships/hyperlink" Target="http://en.wikipedia.org/w/index.php?title=ARM1&amp;action=edit&amp;redlink=1" TargetMode="External"/><Relationship Id="rId9" Type="http://schemas.openxmlformats.org/officeDocument/2006/relationships/hyperlink" Target="http://en.wikipedia.org/wiki/ARM7TDMI" TargetMode="External"/><Relationship Id="rId14" Type="http://schemas.openxmlformats.org/officeDocument/2006/relationships/hyperlink" Target="http://en.wikipedia.org/wiki/XScal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etchleypark.org.uk/edu/lectures/turing.rhtm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hyperlink" Target="http://www.nintendowiiremotes.com/img/Wii_Remote_Funtions_2x2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eppanet.netfirms.com/keppanet/harddisk/hdinside/hddfull2.jpg" TargetMode="External"/><Relationship Id="rId5" Type="http://schemas.openxmlformats.org/officeDocument/2006/relationships/hyperlink" Target="http://images.google.com/images?gbv=2&amp;hl=en&amp;q=memory+ram&amp;btnG=Search+Images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7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png"/><Relationship Id="rId7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rdware-one.com/reviews/i845/Iwill_P4S/BIOS.jpg" TargetMode="External"/><Relationship Id="rId11" Type="http://schemas.openxmlformats.org/officeDocument/2006/relationships/image" Target="../media/image24.jpeg"/><Relationship Id="rId5" Type="http://schemas.openxmlformats.org/officeDocument/2006/relationships/hyperlink" Target="http://www.easeus.com/resource/images/bios.jpg" TargetMode="External"/><Relationship Id="rId10" Type="http://schemas.openxmlformats.org/officeDocument/2006/relationships/hyperlink" Target="http://images.google.com/imgres?imgurl=http://img218.imageshack.us/img218/3165/foldergc5.gif&amp;imgrefurl=http://drivers2download.blogspot.com/2006/07/what-is-device-driver.html&amp;usg=__fg7fHp7Qm6VR6_FO4U9r-PueC8Q=&amp;h=317&amp;w=320&amp;sz=43&amp;hl=en&amp;start=10&amp;tbnid=gPLpIs7rRHriQM:&amp;tbnh=117&amp;tbnw=118&amp;prev=/images?q%3Ddevice%2Bdriver%2Bsoftware%26gbv%3D2%26hl%3Den%26sa%3DG" TargetMode="External"/><Relationship Id="rId4" Type="http://schemas.openxmlformats.org/officeDocument/2006/relationships/hyperlink" Target="http://www.swc.scipy.org/lec/img/shell01/operating_system.png" TargetMode="External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n.wikipedia.org/wiki/NXP_LP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.com/support/resources/arm-books/" TargetMode="External"/><Relationship Id="rId2" Type="http://schemas.openxmlformats.org/officeDocument/2006/relationships/hyperlink" Target="http://www.cse.cuhk.edu.hk/~khwo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_K10fX9DSY" TargetMode="External"/><Relationship Id="rId3" Type="http://schemas.openxmlformats.org/officeDocument/2006/relationships/hyperlink" Target="https://www.youtube.com/watch?v=f9WsAZbPKkc&amp;feature=youtu.be" TargetMode="External"/><Relationship Id="rId7" Type="http://schemas.openxmlformats.org/officeDocument/2006/relationships/hyperlink" Target="https://www.youtube.com/watch?v=7qf_ypIGn_0&amp;feature=youtu.be" TargetMode="External"/><Relationship Id="rId2" Type="http://schemas.openxmlformats.org/officeDocument/2006/relationships/hyperlink" Target="https://www.youtube.com/watch?v=D5UCJojCPd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GYUKVg35MM&amp;feature=youtu.be" TargetMode="External"/><Relationship Id="rId5" Type="http://schemas.openxmlformats.org/officeDocument/2006/relationships/hyperlink" Target="https://www.youtube.com/watch?gl=HK&amp;hl=zh-HK&amp;v=75tkIz90oK4" TargetMode="External"/><Relationship Id="rId4" Type="http://schemas.openxmlformats.org/officeDocument/2006/relationships/hyperlink" Target="https://www.youtube.com/watch?v=NJ7wv2z8Wgk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s://www.youtube.com/watch?v=rqx0jiwFQLk&amp;feature=youtu.be" TargetMode="Externa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hk.edu.hk/clear/tnl/Plagiarism_English.html" TargetMode="External"/><Relationship Id="rId2" Type="http://schemas.openxmlformats.org/officeDocument/2006/relationships/hyperlink" Target="http://www.cuhk.edu.hk/policy/academichonest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rg.cuhk.edu.hk/erg-intra/content.php?s=&amp;sub_id=5&amp;content_id=34" TargetMode="External"/><Relationship Id="rId4" Type="http://schemas.openxmlformats.org/officeDocument/2006/relationships/hyperlink" Target="http://www.cuhk.edu.hk/clear/tnl/Plagiarism_Cantones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ystem_in_package" TargetMode="External"/><Relationship Id="rId2" Type="http://schemas.openxmlformats.org/officeDocument/2006/relationships/hyperlink" Target="http://en.wikipedia.org/wiki/System-on-a-chip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500" dirty="0" smtClean="0"/>
              <a:t>CENG 2400, Embedded system design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Chapter 1: Introduction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/>
            <a:r>
              <a:rPr lang="en-US" altLang="zh-TW" sz="2600" i="1" dirty="0" smtClean="0">
                <a:ea typeface="新細明體" pitchFamily="18" charset="-120"/>
              </a:rPr>
              <a:t>KH Wong</a:t>
            </a:r>
            <a:endParaRPr lang="en-US" altLang="en-US" sz="2600" i="1" dirty="0" smtClean="0"/>
          </a:p>
          <a:p>
            <a:pPr eaLnBrk="1" hangingPunct="1"/>
            <a:endParaRPr lang="en-US" altLang="zh-TW" dirty="0" smtClean="0">
              <a:ea typeface="新細明體" pitchFamily="18" charset="-120"/>
            </a:endParaRPr>
          </a:p>
          <a:p>
            <a:pPr eaLnBrk="1" hangingPunct="1"/>
            <a:endParaRPr lang="en-US" altLang="zh-CN" sz="3400" dirty="0" smtClean="0">
              <a:ea typeface="SimSun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3400" dirty="0" smtClean="0">
              <a:ea typeface="新細明體" pitchFamily="18" charset="-120"/>
            </a:endParaRPr>
          </a:p>
          <a:p>
            <a:pPr eaLnBrk="1" hangingPunct="1"/>
            <a:endParaRPr lang="en-US" altLang="en-US" sz="3400" dirty="0" smtClean="0"/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3F2216-B9CF-4748-8059-12C6BF566BF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581400" y="510540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Other CPUs		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19263"/>
            <a:ext cx="7985125" cy="4411662"/>
          </a:xfrm>
        </p:spPr>
        <p:txBody>
          <a:bodyPr/>
          <a:lstStyle/>
          <a:p>
            <a:pPr eaLnBrk="1" hangingPunct="1"/>
            <a:r>
              <a:rPr lang="en-GB" altLang="en-US" sz="2000" smtClean="0"/>
              <a:t>Intel Pentium </a:t>
            </a:r>
          </a:p>
          <a:p>
            <a:pPr eaLnBrk="1" hangingPunct="1"/>
            <a:r>
              <a:rPr lang="en-GB" altLang="en-US" sz="2000" smtClean="0"/>
              <a:t>Motorola/IBM PowerPC</a:t>
            </a:r>
          </a:p>
          <a:p>
            <a:pPr eaLnBrk="1" hangingPunct="1"/>
            <a:r>
              <a:rPr lang="en-GB" altLang="en-US" sz="2000" smtClean="0"/>
              <a:t>AMD K7</a:t>
            </a:r>
          </a:p>
          <a:p>
            <a:pPr eaLnBrk="1" hangingPunct="1"/>
            <a:r>
              <a:rPr lang="en-GB" altLang="en-US" sz="2000" smtClean="0"/>
              <a:t>ARM StrongArm</a:t>
            </a:r>
          </a:p>
          <a:p>
            <a:pPr eaLnBrk="1" hangingPunct="1"/>
            <a:r>
              <a:rPr lang="en-GB" altLang="en-US" sz="2000" smtClean="0"/>
              <a:t>Compaq (DIGITAL) Alpha</a:t>
            </a:r>
          </a:p>
          <a:p>
            <a:pPr eaLnBrk="1" hangingPunct="1"/>
            <a:r>
              <a:rPr lang="en-GB" altLang="en-US" sz="2000" smtClean="0"/>
              <a:t>Zilog Z80</a:t>
            </a:r>
          </a:p>
          <a:p>
            <a:pPr eaLnBrk="1" hangingPunct="1"/>
            <a:r>
              <a:rPr lang="en-GB" altLang="en-US" sz="2000" smtClean="0"/>
              <a:t>Motorola 68000</a:t>
            </a:r>
          </a:p>
          <a:p>
            <a:pPr eaLnBrk="1" hangingPunct="1"/>
            <a:r>
              <a:rPr lang="en-GB" altLang="en-US" sz="2000" smtClean="0"/>
              <a:t>6502</a:t>
            </a:r>
          </a:p>
          <a:p>
            <a:pPr eaLnBrk="1" hangingPunct="1"/>
            <a:r>
              <a:rPr lang="en-GB" altLang="en-US" sz="2000" smtClean="0"/>
              <a:t>MIPS </a:t>
            </a:r>
          </a:p>
          <a:p>
            <a:pPr eaLnBrk="1" hangingPunct="1"/>
            <a:r>
              <a:rPr lang="en-GB" altLang="en-US" sz="2000" smtClean="0"/>
              <a:t>Interesting history about microprocessors: </a:t>
            </a:r>
            <a:r>
              <a:rPr lang="en-US" altLang="en-US" sz="2000" smtClean="0">
                <a:hlinkClick r:id="rId3"/>
              </a:rPr>
              <a:t>http://www.cpushack.com/</a:t>
            </a:r>
            <a:endParaRPr lang="en-US" altLang="en-US" sz="2000" smtClean="0"/>
          </a:p>
          <a:p>
            <a:pPr eaLnBrk="1" hangingPunct="1"/>
            <a:r>
              <a:rPr lang="en-US" altLang="en-US" sz="2000" smtClean="0"/>
              <a:t>It seems only the Intel Pentium and ARM families are still actively being used nowadays.</a:t>
            </a:r>
          </a:p>
          <a:p>
            <a:pPr eaLnBrk="1" hangingPunct="1"/>
            <a:endParaRPr lang="en-GB" altLang="en-US" sz="2000" smtClean="0"/>
          </a:p>
        </p:txBody>
      </p:sp>
      <p:sp>
        <p:nvSpPr>
          <p:cNvPr id="112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5D33C7-F18E-4097-A5D5-1C7AFAE9318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  <a:hlinkClick r:id="rId3" tooltip="List of ARM microprocessor cores"/>
              </a:rPr>
              <a:t>ARM microprocessor cores</a:t>
            </a:r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3525" y="6365875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62678B-6E0E-4490-9618-0C635F6CEF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065338"/>
          <a:ext cx="8229600" cy="399256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17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Architecture</a:t>
                      </a: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Family</a:t>
                      </a: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ARMv1</a:t>
                      </a: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tooltip="ARM1 (page does not exist)"/>
                        </a:rPr>
                        <a:t>ARM1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ARMv2</a:t>
                      </a: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tooltip="ARM2 (page does not exist)"/>
                        </a:rPr>
                        <a:t>ARM2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tooltip="ARM3 (page does not exist)"/>
                        </a:rPr>
                        <a:t>ARM3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ARMv3</a:t>
                      </a: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ARM6,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tooltip="ARM7"/>
                        </a:rPr>
                        <a:t>ARM7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ARMv4</a:t>
                      </a: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tooltip="StrongARM"/>
                        </a:rPr>
                        <a:t>StrongARM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 tooltip="ARM7TDMI"/>
                        </a:rPr>
                        <a:t>ARM7TDMI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0" tooltip="ARM9"/>
                        </a:rPr>
                        <a:t>ARM9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TDMI</a:t>
                      </a: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ARMv5</a:t>
                      </a: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RM7EJ (page does not exist)"/>
                        </a:rPr>
                        <a:t>ARM7EJ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2" tooltip="ARM9E"/>
                        </a:rPr>
                        <a:t>ARM9E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3" tooltip="ARM10E (page does not exist)"/>
                        </a:rPr>
                        <a:t>ARM10E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4" tooltip="XScale"/>
                        </a:rPr>
                        <a:t>XScale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ARMv6</a:t>
                      </a: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5" tooltip="ARM11"/>
                        </a:rPr>
                        <a:t>ARM11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6" tooltip="ARM Cortex-M"/>
                        </a:rPr>
                        <a:t>ARM Cortex-M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ARMv7</a:t>
                      </a: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7" tooltip="ARM Cortex-A"/>
                        </a:rPr>
                        <a:t>ARM Cortex-A</a:t>
                      </a:r>
                      <a:r>
                        <a:rPr kumimoji="0" lang="pt-B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pt-B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6" tooltip="ARM Cortex-M"/>
                        </a:rPr>
                        <a:t>ARM Cortex-M</a:t>
                      </a:r>
                      <a:r>
                        <a:rPr kumimoji="0" lang="pt-B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pt-B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8" tooltip="ARM Cortex-R"/>
                        </a:rPr>
                        <a:t>ARM Cortex-R</a:t>
                      </a:r>
                      <a:endParaRPr kumimoji="0" lang="pt-B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 Cortex-A53 , 64-bit</a:t>
                      </a:r>
                    </a:p>
                  </a:txBody>
                  <a:tcPr marT="45709" marB="457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3" name="Rectangle 1"/>
          <p:cNvSpPr>
            <a:spLocks noChangeArrowheads="1"/>
          </p:cNvSpPr>
          <p:nvPr/>
        </p:nvSpPr>
        <p:spPr bwMode="auto">
          <a:xfrm>
            <a:off x="4572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Main article: </a:t>
            </a:r>
            <a:r>
              <a:rPr lang="en-US" altLang="en-US" sz="1800">
                <a:hlinkClick r:id="rId3" tooltip="List of ARM microprocessor cores"/>
              </a:rPr>
              <a:t>List of ARM microprocessor cores</a:t>
            </a: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 summary of the numerous vendors who implement ARM cores</a:t>
            </a:r>
          </a:p>
        </p:txBody>
      </p:sp>
      <p:sp>
        <p:nvSpPr>
          <p:cNvPr id="12314" name="TextBox 7"/>
          <p:cNvSpPr txBox="1">
            <a:spLocks noChangeArrowheads="1"/>
          </p:cNvSpPr>
          <p:nvPr/>
        </p:nvSpPr>
        <p:spPr bwMode="auto">
          <a:xfrm>
            <a:off x="457200" y="6488113"/>
            <a:ext cx="478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http://en.wikipedia.org/wiki/ARM_architecture</a:t>
            </a:r>
          </a:p>
        </p:txBody>
      </p:sp>
      <p:sp>
        <p:nvSpPr>
          <p:cNvPr id="12315" name="Oval 8"/>
          <p:cNvSpPr>
            <a:spLocks noChangeArrowheads="1"/>
          </p:cNvSpPr>
          <p:nvPr/>
        </p:nvSpPr>
        <p:spPr bwMode="auto">
          <a:xfrm>
            <a:off x="5359400" y="3346450"/>
            <a:ext cx="762000" cy="381000"/>
          </a:xfrm>
          <a:prstGeom prst="ellipse">
            <a:avLst/>
          </a:prstGeom>
          <a:noFill/>
          <a:ln w="952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16" name="TextBox 9"/>
          <p:cNvSpPr txBox="1">
            <a:spLocks noChangeArrowheads="1"/>
          </p:cNvSpPr>
          <p:nvPr/>
        </p:nvSpPr>
        <p:spPr bwMode="auto">
          <a:xfrm>
            <a:off x="6705600" y="2343150"/>
            <a:ext cx="1878013" cy="6477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Our CENG2400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Course</a:t>
            </a:r>
          </a:p>
        </p:txBody>
      </p:sp>
      <p:cxnSp>
        <p:nvCxnSpPr>
          <p:cNvPr id="12317" name="Straight Arrow Connector 11"/>
          <p:cNvCxnSpPr>
            <a:cxnSpLocks noChangeShapeType="1"/>
            <a:endCxn id="12315" idx="6"/>
          </p:cNvCxnSpPr>
          <p:nvPr/>
        </p:nvCxnSpPr>
        <p:spPr bwMode="auto">
          <a:xfrm flipH="1">
            <a:off x="6121400" y="2667000"/>
            <a:ext cx="584200" cy="869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18" name="TextBox 13"/>
          <p:cNvSpPr txBox="1">
            <a:spLocks noChangeArrowheads="1"/>
          </p:cNvSpPr>
          <p:nvPr/>
        </p:nvSpPr>
        <p:spPr bwMode="auto">
          <a:xfrm>
            <a:off x="5359400" y="5991225"/>
            <a:ext cx="2492375" cy="36988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For Samsung galaxy 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History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8B6055-B954-453A-8B52-516C5BA5B7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pic>
        <p:nvPicPr>
          <p:cNvPr id="13318" name="Picture 5" descr="John Von Neumann, J. Presper Eck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17800"/>
            <a:ext cx="3124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Pentiu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9431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http://www.brasington.org/arcade/hs/common/z8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3845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5699125" y="392271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8-bit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2803525" y="575151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64-bit</a:t>
            </a: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7375525" y="575151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32-bit</a:t>
            </a:r>
          </a:p>
        </p:txBody>
      </p:sp>
      <p:pic>
        <p:nvPicPr>
          <p:cNvPr id="13324" name="Picture 15" descr="See full siz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1485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 Box 16"/>
          <p:cNvSpPr txBox="1">
            <a:spLocks noChangeArrowheads="1"/>
          </p:cNvSpPr>
          <p:nvPr/>
        </p:nvSpPr>
        <p:spPr bwMode="auto">
          <a:xfrm>
            <a:off x="1524000" y="2209800"/>
            <a:ext cx="459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hlinkClick r:id="rId6"/>
              </a:rPr>
              <a:t>http://www.bletchleypark.org.uk/edu/lectures/turing.rhtm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http://www.krcadinac.com/pictures/600px-Turing_machine_1.JPG</a:t>
            </a:r>
          </a:p>
        </p:txBody>
      </p:sp>
      <p:pic>
        <p:nvPicPr>
          <p:cNvPr id="13326" name="Picture 18" descr="Turing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95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 Box 19"/>
          <p:cNvSpPr txBox="1">
            <a:spLocks noChangeArrowheads="1"/>
          </p:cNvSpPr>
          <p:nvPr/>
        </p:nvSpPr>
        <p:spPr bwMode="auto">
          <a:xfrm>
            <a:off x="5486400" y="1143000"/>
            <a:ext cx="198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Turing and Turing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machine</a:t>
            </a:r>
          </a:p>
        </p:txBody>
      </p:sp>
      <p:pic>
        <p:nvPicPr>
          <p:cNvPr id="13328" name="Picture 21" descr="http://www.krcadinac.com/pictures/600px-Turing_machine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1600200"/>
            <a:ext cx="205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 smtClean="0"/>
              <a:t>computer hardware history</a:t>
            </a:r>
            <a:r>
              <a:rPr lang="en-US" altLang="en-US" b="1" smtClean="0"/>
              <a:t/>
            </a:r>
            <a:br>
              <a:rPr lang="en-US" altLang="en-US" b="1" smtClean="0"/>
            </a:br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mtClean="0"/>
              <a:t>Turing developed the first digital computer around 1942.</a:t>
            </a:r>
            <a:endParaRPr lang="en-US" altLang="en-US" smtClean="0"/>
          </a:p>
          <a:p>
            <a:r>
              <a:rPr lang="en-AU" altLang="en-US" smtClean="0"/>
              <a:t>Von Neumann architecture, 1946</a:t>
            </a:r>
            <a:endParaRPr lang="en-US" altLang="en-US" smtClean="0"/>
          </a:p>
          <a:p>
            <a:r>
              <a:rPr lang="en-AU" altLang="en-US" smtClean="0"/>
              <a:t>Intel 8088 microprocessor (8/16-bit) , 1979</a:t>
            </a:r>
            <a:endParaRPr lang="en-US" altLang="en-US" smtClean="0"/>
          </a:p>
          <a:p>
            <a:r>
              <a:rPr lang="en-AU" altLang="en-US" smtClean="0"/>
              <a:t>Motorola 68000 (16-bit) 1979.</a:t>
            </a:r>
            <a:endParaRPr lang="en-US" altLang="en-US" smtClean="0"/>
          </a:p>
          <a:p>
            <a:r>
              <a:rPr lang="en-AU" altLang="en-US" smtClean="0"/>
              <a:t>Pentium 4 (32-bit), 2000</a:t>
            </a:r>
            <a:endParaRPr lang="en-US" altLang="en-US" smtClean="0"/>
          </a:p>
          <a:p>
            <a:r>
              <a:rPr lang="en-AU" altLang="en-US" smtClean="0"/>
              <a:t>Pentium Dual core 2009</a:t>
            </a:r>
            <a:endParaRPr lang="en-US" altLang="en-US" smtClean="0"/>
          </a:p>
          <a:p>
            <a:r>
              <a:rPr lang="en-AU" altLang="en-US" smtClean="0"/>
              <a:t>ARM 64/32 bit, 2011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F75014-C5D4-45FB-8041-9CC05CD6B0F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Hardware</a:t>
            </a:r>
            <a:endParaRPr lang="en-GB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FC9EF7-79C6-4039-80EE-D2141588266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6" name="Rectangle 4" descr="Parchment"/>
          <p:cNvSpPr>
            <a:spLocks noChangeArrowheads="1"/>
          </p:cNvSpPr>
          <p:nvPr/>
        </p:nvSpPr>
        <p:spPr bwMode="auto">
          <a:xfrm>
            <a:off x="3617913" y="1676400"/>
            <a:ext cx="1733550" cy="609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Hardware</a:t>
            </a:r>
          </a:p>
        </p:txBody>
      </p:sp>
      <p:sp>
        <p:nvSpPr>
          <p:cNvPr id="15367" name="Rectangle 5" descr="Parchment"/>
          <p:cNvSpPr>
            <a:spLocks noChangeArrowheads="1"/>
          </p:cNvSpPr>
          <p:nvPr/>
        </p:nvSpPr>
        <p:spPr bwMode="auto">
          <a:xfrm>
            <a:off x="317500" y="2667000"/>
            <a:ext cx="1733550" cy="609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Processor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Architecture</a:t>
            </a:r>
          </a:p>
        </p:txBody>
      </p:sp>
      <p:sp>
        <p:nvSpPr>
          <p:cNvPr id="15368" name="Rectangle 6" descr="Parchment"/>
          <p:cNvSpPr>
            <a:spLocks noChangeArrowheads="1"/>
          </p:cNvSpPr>
          <p:nvPr/>
        </p:nvSpPr>
        <p:spPr bwMode="auto">
          <a:xfrm>
            <a:off x="2627313" y="2667000"/>
            <a:ext cx="1733550" cy="609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Memory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Hierarchy</a:t>
            </a:r>
          </a:p>
        </p:txBody>
      </p:sp>
      <p:sp>
        <p:nvSpPr>
          <p:cNvPr id="15369" name="Rectangle 7" descr="Parchment"/>
          <p:cNvSpPr>
            <a:spLocks noChangeArrowheads="1"/>
          </p:cNvSpPr>
          <p:nvPr/>
        </p:nvSpPr>
        <p:spPr bwMode="auto">
          <a:xfrm>
            <a:off x="4691063" y="2667000"/>
            <a:ext cx="1733550" cy="609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User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Interfaces</a:t>
            </a:r>
          </a:p>
        </p:txBody>
      </p:sp>
      <p:sp>
        <p:nvSpPr>
          <p:cNvPr id="15370" name="Rectangle 9" descr="Parchment"/>
          <p:cNvSpPr>
            <a:spLocks noChangeArrowheads="1"/>
          </p:cNvSpPr>
          <p:nvPr/>
        </p:nvSpPr>
        <p:spPr bwMode="auto">
          <a:xfrm>
            <a:off x="152400" y="3581400"/>
            <a:ext cx="16002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15371" name="Rectangle 10" descr="Parchment"/>
          <p:cNvSpPr>
            <a:spLocks noChangeArrowheads="1"/>
          </p:cNvSpPr>
          <p:nvPr/>
        </p:nvSpPr>
        <p:spPr bwMode="auto">
          <a:xfrm>
            <a:off x="2462213" y="3581400"/>
            <a:ext cx="1981200" cy="3200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15372" name="Rectangle 11" descr="Parchment"/>
          <p:cNvSpPr>
            <a:spLocks noChangeArrowheads="1"/>
          </p:cNvSpPr>
          <p:nvPr/>
        </p:nvSpPr>
        <p:spPr bwMode="auto">
          <a:xfrm>
            <a:off x="4648200" y="3505200"/>
            <a:ext cx="2667000" cy="3200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-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4525963" y="2286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V="1">
            <a:off x="1143000" y="2514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7"/>
          <p:cNvSpPr>
            <a:spLocks noChangeShapeType="1"/>
          </p:cNvSpPr>
          <p:nvPr/>
        </p:nvSpPr>
        <p:spPr bwMode="auto">
          <a:xfrm>
            <a:off x="5599113" y="2514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8"/>
          <p:cNvSpPr>
            <a:spLocks noChangeShapeType="1"/>
          </p:cNvSpPr>
          <p:nvPr/>
        </p:nvSpPr>
        <p:spPr bwMode="auto">
          <a:xfrm>
            <a:off x="3452813" y="2514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>
            <a:off x="1143000" y="3276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>
            <a:off x="3452813" y="3276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1"/>
          <p:cNvSpPr>
            <a:spLocks noChangeShapeType="1"/>
          </p:cNvSpPr>
          <p:nvPr/>
        </p:nvSpPr>
        <p:spPr bwMode="auto">
          <a:xfrm>
            <a:off x="5599113" y="3276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80" name="Picture 29" descr="http://www.nintendowiiremotes.com/img/Wii_Remote_Funtions_2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76800"/>
            <a:ext cx="15208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Line 31"/>
          <p:cNvSpPr>
            <a:spLocks noChangeShapeType="1"/>
          </p:cNvSpPr>
          <p:nvPr/>
        </p:nvSpPr>
        <p:spPr bwMode="auto">
          <a:xfrm>
            <a:off x="1143000" y="25146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82" name="Picture 33" descr="ddr_sti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1238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 Box 34"/>
          <p:cNvSpPr txBox="1">
            <a:spLocks noChangeArrowheads="1"/>
          </p:cNvSpPr>
          <p:nvPr/>
        </p:nvSpPr>
        <p:spPr bwMode="auto">
          <a:xfrm>
            <a:off x="4470400" y="1143000"/>
            <a:ext cx="4673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hlinkClick r:id="rId5"/>
              </a:rPr>
              <a:t>http://images.google.com/images?gbv=2&amp;hl=en&amp;q=memory+ram&amp;btnG=Search+Images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hlinkClick r:id="rId6"/>
              </a:rPr>
              <a:t>http://keppanet.netfirms.com/keppanet/harddisk/hdinside/hddfull2.jpg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hlinkClick r:id="rId7"/>
              </a:rPr>
              <a:t>http://www.nintendowiiremotes.com/img/Wii_Remote_Funtions_2x2.jpg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/>
              <a:t>http://www.hardwarelogic.com/articles/reviews/misc/LogitechWave/KeyboardMouse.jpg</a:t>
            </a:r>
          </a:p>
        </p:txBody>
      </p:sp>
      <p:pic>
        <p:nvPicPr>
          <p:cNvPr id="15384" name="Picture 36" descr="http://keppanet.netfirms.com/keppanet/harddisk/hdinside/hddfull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16002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37" descr="See full size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39" descr="http://www.hardwarelogic.com/articles/reviews/misc/LogitechWave/KeyboardMous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12954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Software</a:t>
            </a:r>
            <a:endParaRPr lang="en-GB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42925" y="1600200"/>
            <a:ext cx="8229600" cy="4525963"/>
          </a:xfrm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767ADF-541D-4B29-8511-511091DC0FF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6390" name="Rectangle 4" descr="Parchment"/>
          <p:cNvSpPr>
            <a:spLocks noChangeArrowheads="1"/>
          </p:cNvSpPr>
          <p:nvPr/>
        </p:nvSpPr>
        <p:spPr bwMode="auto">
          <a:xfrm>
            <a:off x="3627438" y="1676400"/>
            <a:ext cx="1733550" cy="609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Software</a:t>
            </a:r>
          </a:p>
        </p:txBody>
      </p:sp>
      <p:sp>
        <p:nvSpPr>
          <p:cNvPr id="16391" name="Rectangle 5" descr="Parchment"/>
          <p:cNvSpPr>
            <a:spLocks noChangeArrowheads="1"/>
          </p:cNvSpPr>
          <p:nvPr/>
        </p:nvSpPr>
        <p:spPr bwMode="auto">
          <a:xfrm>
            <a:off x="327025" y="2667000"/>
            <a:ext cx="1733550" cy="609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Firmware</a:t>
            </a:r>
          </a:p>
        </p:txBody>
      </p:sp>
      <p:sp>
        <p:nvSpPr>
          <p:cNvPr id="16392" name="Rectangle 6" descr="Parchment"/>
          <p:cNvSpPr>
            <a:spLocks noChangeArrowheads="1"/>
          </p:cNvSpPr>
          <p:nvPr/>
        </p:nvSpPr>
        <p:spPr bwMode="auto">
          <a:xfrm>
            <a:off x="2636838" y="2743200"/>
            <a:ext cx="3001962" cy="533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Operating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System/ </a:t>
            </a:r>
            <a:r>
              <a:rPr lang="en-US" altLang="en-US" sz="1800"/>
              <a:t>Device driver</a:t>
            </a:r>
          </a:p>
        </p:txBody>
      </p:sp>
      <p:sp>
        <p:nvSpPr>
          <p:cNvPr id="16393" name="Rectangle 8" descr="Parchment"/>
          <p:cNvSpPr>
            <a:spLocks noChangeArrowheads="1"/>
          </p:cNvSpPr>
          <p:nvPr/>
        </p:nvSpPr>
        <p:spPr bwMode="auto">
          <a:xfrm>
            <a:off x="6929438" y="2667000"/>
            <a:ext cx="1731962" cy="609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Software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Development</a:t>
            </a:r>
          </a:p>
        </p:txBody>
      </p:sp>
      <p:sp>
        <p:nvSpPr>
          <p:cNvPr id="16394" name="Rectangle 9" descr="Parchment"/>
          <p:cNvSpPr>
            <a:spLocks noChangeArrowheads="1"/>
          </p:cNvSpPr>
          <p:nvPr/>
        </p:nvSpPr>
        <p:spPr bwMode="auto">
          <a:xfrm>
            <a:off x="161925" y="3581400"/>
            <a:ext cx="1898650" cy="3200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- Bios setup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- Assembly lang.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16395" name="Rectangle 10" descr="Parchment"/>
          <p:cNvSpPr>
            <a:spLocks noChangeArrowheads="1"/>
          </p:cNvSpPr>
          <p:nvPr/>
        </p:nvSpPr>
        <p:spPr bwMode="auto">
          <a:xfrm>
            <a:off x="2471738" y="3581400"/>
            <a:ext cx="4081462" cy="3200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- Task scheduling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    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600">
                <a:latin typeface="Times New Roman" pitchFamily="18" charset="0"/>
              </a:rPr>
              <a:t> Device drivers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16396" name="Rectangle 12" descr="Parchment"/>
          <p:cNvSpPr>
            <a:spLocks noChangeArrowheads="1"/>
          </p:cNvSpPr>
          <p:nvPr/>
        </p:nvSpPr>
        <p:spPr bwMode="auto">
          <a:xfrm>
            <a:off x="7011988" y="3581400"/>
            <a:ext cx="1979612" cy="3200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- Prog. languages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4535488" y="2286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1152525" y="2514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1152525" y="2514600"/>
            <a:ext cx="684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8001000" y="2514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>
            <a:off x="3462338" y="2514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>
            <a:off x="1152525" y="3276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20"/>
          <p:cNvSpPr>
            <a:spLocks noChangeShapeType="1"/>
          </p:cNvSpPr>
          <p:nvPr/>
        </p:nvSpPr>
        <p:spPr bwMode="auto">
          <a:xfrm>
            <a:off x="3462338" y="3276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22"/>
          <p:cNvSpPr>
            <a:spLocks noChangeShapeType="1"/>
          </p:cNvSpPr>
          <p:nvPr/>
        </p:nvSpPr>
        <p:spPr bwMode="auto">
          <a:xfrm>
            <a:off x="8001000" y="3276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05" name="Picture 24" descr="http://www.swc.scipy.org/lec/img/shell01/operating_syst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190182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Text Box 25"/>
          <p:cNvSpPr txBox="1">
            <a:spLocks noChangeArrowheads="1"/>
          </p:cNvSpPr>
          <p:nvPr/>
        </p:nvSpPr>
        <p:spPr bwMode="auto">
          <a:xfrm>
            <a:off x="5318125" y="515938"/>
            <a:ext cx="371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hlinkClick r:id="rId4"/>
              </a:rPr>
              <a:t>http://www.swc.scipy.org/lec/img/shell01/operating_system.png</a:t>
            </a:r>
            <a:endParaRPr lang="en-US" altLang="en-US" sz="1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hlinkClick r:id="rId5"/>
              </a:rPr>
              <a:t>http://www.easeus.com/resource/images/bios.jpg</a:t>
            </a:r>
            <a:endParaRPr lang="en-US" altLang="en-US" sz="1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hlinkClick r:id="rId6"/>
              </a:rPr>
              <a:t>http://www.hardware-one.com/reviews/i845/Iwill_P4S/BIOS.jpg</a:t>
            </a:r>
            <a:endParaRPr lang="en-US" altLang="en-US" sz="1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http://img218.imageshack.us/img218/3165/foldergc5.gif</a:t>
            </a:r>
          </a:p>
        </p:txBody>
      </p:sp>
      <p:pic>
        <p:nvPicPr>
          <p:cNvPr id="16407" name="Picture 27" descr="http://www.easeus.com/resource/images/bi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19050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29" descr="http://www.hardware-one.com/reviews/i845/Iwill_P4S/BIO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67388"/>
            <a:ext cx="1143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30" descr="MCj0200017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86200"/>
            <a:ext cx="18049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34" descr="foldergc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76800"/>
            <a:ext cx="1752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Software hierarchy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3505200" cy="4411662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Different layers</a:t>
            </a:r>
          </a:p>
          <a:p>
            <a:pPr eaLnBrk="1" hangingPunct="1"/>
            <a:r>
              <a:rPr lang="en-AU" altLang="en-US" sz="2800" smtClean="0"/>
              <a:t>we will be learning the software that can boot up the system and the making of the device drivers for controlling hardware devices.</a:t>
            </a:r>
            <a:endParaRPr lang="en-US" altLang="en-US" sz="2800" smtClean="0"/>
          </a:p>
          <a:p>
            <a:pPr eaLnBrk="1" hangingPunct="1"/>
            <a:endParaRPr lang="en-US" altLang="en-US" sz="26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4191000" y="1719263"/>
          <a:ext cx="44958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928C87-A0B3-4BD5-BF73-CCDCE8E959B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To be covered</a:t>
            </a: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Lectures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100" smtClean="0">
                <a:ea typeface="SimSun" pitchFamily="2" charset="-122"/>
              </a:rPr>
              <a:t>Basic Knowledge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100" smtClean="0">
                <a:ea typeface="SimSun" pitchFamily="2" charset="-122"/>
              </a:rPr>
              <a:t>Machine Instructions &amp; Assembly Language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100" smtClean="0">
                <a:ea typeface="SimSun" pitchFamily="2" charset="-122"/>
              </a:rPr>
              <a:t>ARM7 instruction set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100" smtClean="0">
                <a:ea typeface="SimSun" pitchFamily="2" charset="-122"/>
              </a:rPr>
              <a:t>Input/Output (I/O)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100" smtClean="0">
                <a:ea typeface="SimSun" pitchFamily="2" charset="-122"/>
              </a:rPr>
              <a:t>Memory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Tutorials/Lab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Assembly language and C programming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Microprocessor interfacing: build robot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Use Philips LPC2000 family (ARM7)</a:t>
            </a:r>
            <a:endParaRPr lang="en-US" altLang="zh-CN" smtClean="0">
              <a:ea typeface="SimSun" pitchFamily="2" charset="-12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  <a:hlinkClick r:id="rId2"/>
              </a:rPr>
              <a:t>http://en.wikipedia.org/wiki/NXP_LPC</a:t>
            </a:r>
            <a:endParaRPr lang="en-US" altLang="zh-TW" smtClean="0">
              <a:ea typeface="新細明體" pitchFamily="18" charset="-120"/>
            </a:endParaRPr>
          </a:p>
          <a:p>
            <a:pPr lvl="2" eaLnBrk="1" hangingPunct="1">
              <a:lnSpc>
                <a:spcPct val="90000"/>
              </a:lnSpc>
            </a:pP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538058-710E-404F-9C89-317B375579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pic>
        <p:nvPicPr>
          <p:cNvPr id="18438" name="Picture 5" descr="MPj043942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53822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MPj040137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Lab: build a robot with sensors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68A2B9-CFC4-4EE7-B0B6-2CE8D6B431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5658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Our CE2400 </a:t>
            </a:r>
            <a:r>
              <a:rPr lang="en-US" altLang="en-US" smtClean="0"/>
              <a:t>ARM robot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BE6127-A25C-41FC-8F2B-1B745B5F0B2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Course Details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Lecturer: Kin Hong Wong (khwong@cse)</a:t>
            </a:r>
            <a:endParaRPr lang="en-US" altLang="zh-CN" sz="3400" smtClean="0">
              <a:ea typeface="SimSun" pitchFamily="2" charset="-122"/>
            </a:endParaRP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Website: </a:t>
            </a:r>
            <a:r>
              <a:rPr lang="en-US" altLang="zh-TW" smtClean="0">
                <a:ea typeface="新細明體" pitchFamily="18" charset="-120"/>
                <a:hlinkClick r:id="rId2"/>
              </a:rPr>
              <a:t>http://www.cse.cuhk.edu.hk/~khwong</a:t>
            </a:r>
            <a:endParaRPr lang="en-US" altLang="zh-TW" smtClean="0">
              <a:ea typeface="新細明體" pitchFamily="18" charset="-120"/>
            </a:endParaRP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Useful links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  <a:hlinkClick r:id="rId3"/>
              </a:rPr>
              <a:t>http://www.arm.com/support/resources/arm-books/</a:t>
            </a:r>
            <a:endParaRPr lang="en-US" altLang="zh-TW" smtClean="0">
              <a:ea typeface="新細明體" pitchFamily="18" charset="-120"/>
            </a:endParaRPr>
          </a:p>
          <a:p>
            <a:pPr lvl="1" eaLnBrk="1" hangingPunct="1"/>
            <a:endParaRPr lang="en-US" altLang="zh-TW" smtClean="0">
              <a:ea typeface="新細明體" pitchFamily="18" charset="-120"/>
            </a:endParaRPr>
          </a:p>
          <a:p>
            <a:pPr eaLnBrk="1" hangingPunct="1"/>
            <a:endParaRPr lang="en-US" altLang="zh-CN" sz="3400" smtClean="0">
              <a:ea typeface="SimSun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3400" smtClean="0">
              <a:ea typeface="新細明體" pitchFamily="18" charset="-120"/>
            </a:endParaRPr>
          </a:p>
          <a:p>
            <a:pPr eaLnBrk="1" hangingPunct="1"/>
            <a:endParaRPr lang="en-US" altLang="en-US" sz="3400" smtClean="0"/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9A3041-C295-438F-87A2-33F19BABCF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2057400" y="5562600"/>
            <a:ext cx="556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Thanks to Drs </a:t>
            </a:r>
            <a:r>
              <a:rPr lang="en-US" altLang="zh-TW" sz="1600">
                <a:ea typeface="新細明體" pitchFamily="18" charset="-120"/>
              </a:rPr>
              <a:t>Philip Leong, </a:t>
            </a:r>
            <a:r>
              <a:rPr lang="en-US" altLang="en-US" sz="1600"/>
              <a:t>Y.S. Moon, O. Mencer, N. Dulay, P. Cheung for some of the slides used in this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demos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 sz="2000" smtClean="0"/>
              <a:t>Self balancing robot</a:t>
            </a:r>
          </a:p>
          <a:p>
            <a:pPr lvl="1"/>
            <a:r>
              <a:rPr lang="en-US" altLang="en-US" sz="1800" smtClean="0">
                <a:hlinkClick r:id="rId2"/>
              </a:rPr>
              <a:t>https://www.youtube.com/watch?v=D5UCJojCPdo</a:t>
            </a:r>
            <a:endParaRPr lang="en-US" altLang="en-US" sz="1800" smtClean="0"/>
          </a:p>
          <a:p>
            <a:pPr lvl="1"/>
            <a:r>
              <a:rPr lang="en-US" altLang="en-US" sz="1800" smtClean="0">
                <a:hlinkClick r:id="rId3"/>
              </a:rPr>
              <a:t>https://www.youtube.com/watch?v=f9WsAZbPKkc&amp;feature=youtu.be</a:t>
            </a:r>
            <a:endParaRPr lang="en-US" altLang="en-US" sz="1800" smtClean="0"/>
          </a:p>
          <a:p>
            <a:r>
              <a:rPr lang="en-US" altLang="en-US" sz="2000" smtClean="0"/>
              <a:t>Flute robot</a:t>
            </a:r>
          </a:p>
          <a:p>
            <a:pPr lvl="1"/>
            <a:r>
              <a:rPr lang="en-US" altLang="en-US" sz="1800" smtClean="0">
                <a:hlinkClick r:id="rId4"/>
              </a:rPr>
              <a:t>https://www.youtube.com/watch?v=NJ7wv2z8Wgk</a:t>
            </a:r>
            <a:endParaRPr lang="en-US" altLang="en-US" sz="1800" smtClean="0"/>
          </a:p>
          <a:p>
            <a:r>
              <a:rPr lang="en-US" altLang="en-US" sz="2000" smtClean="0"/>
              <a:t>Human following robot</a:t>
            </a:r>
          </a:p>
          <a:p>
            <a:pPr lvl="1"/>
            <a:r>
              <a:rPr lang="en-US" altLang="en-US" sz="1800" smtClean="0">
                <a:hlinkClick r:id="rId5"/>
              </a:rPr>
              <a:t>https://www.youtube.com/watch?gl=HK&amp;hl=zh-HK&amp;v=75tkIz90oK4</a:t>
            </a:r>
            <a:endParaRPr lang="en-US" altLang="en-US" sz="1800" smtClean="0"/>
          </a:p>
          <a:p>
            <a:r>
              <a:rPr lang="en-US" altLang="en-US" sz="2200" smtClean="0"/>
              <a:t>Quad-rotor</a:t>
            </a:r>
          </a:p>
          <a:p>
            <a:pPr lvl="1"/>
            <a:r>
              <a:rPr lang="en-US" altLang="en-US" sz="1800" smtClean="0">
                <a:hlinkClick r:id="rId6"/>
              </a:rPr>
              <a:t>https://www.youtube.com/watch?v=OGYUKVg35MM&amp;feature=youtu.be</a:t>
            </a:r>
            <a:endParaRPr lang="en-US" altLang="en-US" sz="1800" smtClean="0"/>
          </a:p>
          <a:p>
            <a:r>
              <a:rPr lang="en-US" altLang="en-US" sz="2200" smtClean="0"/>
              <a:t>Speed encoder</a:t>
            </a:r>
          </a:p>
          <a:p>
            <a:pPr lvl="1"/>
            <a:r>
              <a:rPr lang="en-US" altLang="en-US" sz="1800" smtClean="0">
                <a:hlinkClick r:id="rId7"/>
              </a:rPr>
              <a:t>https://www.youtube.com/watch?v=7qf_ypIGn_0&amp;feature=youtu.be</a:t>
            </a:r>
            <a:endParaRPr lang="en-US" altLang="en-US" sz="1800" smtClean="0"/>
          </a:p>
          <a:p>
            <a:r>
              <a:rPr lang="en-US" altLang="en-US" sz="2000" smtClean="0"/>
              <a:t>Star Wars' BB-8 Droid </a:t>
            </a:r>
          </a:p>
          <a:p>
            <a:pPr lvl="1"/>
            <a:r>
              <a:rPr lang="en-US" altLang="en-US" sz="1800" smtClean="0">
                <a:hlinkClick r:id="rId8"/>
              </a:rPr>
              <a:t>https://www.youtube.com/watch?v=A_K10fX9DSY</a:t>
            </a:r>
            <a:endParaRPr lang="en-US" altLang="en-US" sz="1800" smtClean="0"/>
          </a:p>
          <a:p>
            <a:pPr lvl="1"/>
            <a:endParaRPr lang="en-US" altLang="en-US" sz="1800" smtClean="0"/>
          </a:p>
          <a:p>
            <a:pPr lvl="1"/>
            <a:endParaRPr lang="en-US" altLang="en-US" sz="180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4A5929-C990-4B2C-A5F5-704F41C4B89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Our robots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7A248-C810-46EB-82AF-7A74FA6B465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pic>
        <p:nvPicPr>
          <p:cNvPr id="2253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43025"/>
            <a:ext cx="21082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16" y="1524793"/>
            <a:ext cx="162283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16" y="1343025"/>
            <a:ext cx="21082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5334000" y="5486400"/>
            <a:ext cx="174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Speed encoder</a:t>
            </a: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762000" y="1487488"/>
            <a:ext cx="218521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Ultra-sound-radar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Electronic </a:t>
            </a:r>
            <a:r>
              <a:rPr lang="en-US" altLang="en-US" sz="1800" dirty="0" smtClean="0"/>
              <a:t>compass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2016 version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2017 version</a:t>
            </a:r>
            <a:endParaRPr lang="en-US" altLang="en-US" sz="1800" dirty="0"/>
          </a:p>
        </p:txBody>
      </p: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4649788" y="5853113"/>
            <a:ext cx="417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hlinkClick r:id="rId5"/>
              </a:rPr>
              <a:t>Previous CENG2400 robot video demo</a:t>
            </a:r>
            <a:endParaRPr lang="en-US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3124994"/>
            <a:ext cx="2444750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495800" cy="1295400"/>
          </a:xfrm>
        </p:spPr>
        <p:txBody>
          <a:bodyPr/>
          <a:lstStyle/>
          <a:p>
            <a:pPr algn="l" eaLnBrk="1" hangingPunct="1"/>
            <a:r>
              <a:rPr lang="en-US" altLang="zh-CN" sz="2000" b="1" dirty="0">
                <a:latin typeface="Arial" charset="0"/>
                <a:ea typeface="新細明體" pitchFamily="18" charset="-120"/>
              </a:rPr>
              <a:t>Student </a:t>
            </a:r>
            <a:r>
              <a:rPr lang="en-US" altLang="zh-CN" sz="2000" b="1" dirty="0" smtClean="0">
                <a:latin typeface="Arial" charset="0"/>
                <a:ea typeface="新細明體" pitchFamily="18" charset="-120"/>
              </a:rPr>
              <a:t>D:_______________,</a:t>
            </a:r>
            <a:br>
              <a:rPr lang="en-US" altLang="zh-CN" sz="2000" b="1" dirty="0" smtClean="0">
                <a:latin typeface="Arial" charset="0"/>
                <a:ea typeface="新細明體" pitchFamily="18" charset="-120"/>
              </a:rPr>
            </a:br>
            <a:r>
              <a:rPr lang="en-US" altLang="zh-CN" sz="2000" b="1" dirty="0" smtClean="0">
                <a:latin typeface="Arial" charset="0"/>
                <a:ea typeface="新細明體" pitchFamily="18" charset="-120"/>
              </a:rPr>
              <a:t>Name</a:t>
            </a:r>
            <a:r>
              <a:rPr lang="en-US" altLang="zh-CN" sz="2000" b="1" dirty="0">
                <a:latin typeface="Arial" charset="0"/>
                <a:ea typeface="新細明體" pitchFamily="18" charset="-120"/>
              </a:rPr>
              <a:t>: </a:t>
            </a:r>
            <a:r>
              <a:rPr lang="en-US" altLang="zh-CN" sz="2000" b="1" dirty="0" smtClean="0">
                <a:latin typeface="Arial" charset="0"/>
                <a:ea typeface="新細明體" pitchFamily="18" charset="-120"/>
              </a:rPr>
              <a:t>__________________,</a:t>
            </a:r>
            <a:br>
              <a:rPr lang="en-US" altLang="zh-CN" sz="2000" b="1" dirty="0" smtClean="0">
                <a:latin typeface="Arial" charset="0"/>
                <a:ea typeface="新細明體" pitchFamily="18" charset="-120"/>
              </a:rPr>
            </a:br>
            <a:r>
              <a:rPr lang="en-US" altLang="zh-CN" sz="2000" b="1" dirty="0">
                <a:latin typeface="Arial" charset="0"/>
                <a:ea typeface="新細明體" pitchFamily="18" charset="-120"/>
              </a:rPr>
              <a:t>Date</a:t>
            </a:r>
            <a:r>
              <a:rPr lang="en-US" altLang="zh-CN" sz="2000" b="1" dirty="0" smtClean="0">
                <a:latin typeface="Arial" charset="0"/>
                <a:ea typeface="新細明體" pitchFamily="18" charset="-120"/>
              </a:rPr>
              <a:t>:____________________</a:t>
            </a:r>
            <a:br>
              <a:rPr lang="en-US" altLang="zh-CN" sz="2000" b="1" dirty="0" smtClean="0">
                <a:latin typeface="Arial" charset="0"/>
                <a:ea typeface="新細明體" pitchFamily="18" charset="-120"/>
              </a:rPr>
            </a:br>
            <a:r>
              <a:rPr lang="en-US" altLang="zh-CN" sz="2000" dirty="0" smtClean="0">
                <a:ea typeface="SimSun" pitchFamily="2" charset="-122"/>
              </a:rPr>
              <a:t>Ex1.1</a:t>
            </a:r>
            <a:r>
              <a:rPr lang="en-US" altLang="zh-CN" sz="2000" dirty="0" smtClean="0">
                <a:ea typeface="SimSun" pitchFamily="2" charset="-122"/>
              </a:rPr>
              <a:t>: </a:t>
            </a:r>
            <a:r>
              <a:rPr lang="en-US" altLang="zh-CN" sz="2000" dirty="0" smtClean="0">
                <a:ea typeface="SimSun" pitchFamily="2" charset="-122"/>
              </a:rPr>
              <a:t>Hexadecimal </a:t>
            </a:r>
            <a:r>
              <a:rPr lang="en-US" altLang="zh-CN" sz="2000" dirty="0" smtClean="0">
                <a:ea typeface="SimSun" pitchFamily="2" charset="-122"/>
              </a:rPr>
              <a:t>numbers</a:t>
            </a:r>
            <a:endParaRPr lang="en-US" altLang="en-US" sz="20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00225"/>
            <a:ext cx="4038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600" dirty="0" smtClean="0">
                <a:ea typeface="SimSun" pitchFamily="2" charset="-122"/>
              </a:rPr>
              <a:t>A hexadecimal digital number has a value from 0 to 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 smtClean="0">
                <a:ea typeface="SimSun" pitchFamily="2" charset="-122"/>
              </a:rPr>
              <a:t>In binary representation it has 4 binary bits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600" dirty="0" smtClean="0">
                <a:ea typeface="SimSun" pitchFamily="2" charset="-122"/>
              </a:rPr>
              <a:t>Different ways to write hexadecimal numbers: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 dirty="0" smtClean="0">
                <a:ea typeface="SimSun" pitchFamily="2" charset="-122"/>
              </a:rPr>
              <a:t>E.g. many different forms, </a:t>
            </a:r>
            <a:r>
              <a:rPr lang="en-US" altLang="zh-CN" sz="2200" smtClean="0">
                <a:ea typeface="SimSun" pitchFamily="2" charset="-122"/>
              </a:rPr>
              <a:t>all have the </a:t>
            </a:r>
            <a:r>
              <a:rPr lang="en-US" altLang="zh-CN" sz="2200" dirty="0" smtClean="0">
                <a:ea typeface="SimSun" pitchFamily="2" charset="-122"/>
              </a:rPr>
              <a:t>same meaning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 dirty="0" smtClean="0">
                <a:ea typeface="SimSun" pitchFamily="2" charset="-122"/>
              </a:rPr>
              <a:t>0x7=7h=7H=7hex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 dirty="0" smtClean="0">
                <a:ea typeface="SimSun" pitchFamily="2" charset="-122"/>
              </a:rPr>
              <a:t>0xa=0xA=Ah=a(hex)=10(decimal) etc.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200" dirty="0" smtClean="0">
                <a:ea typeface="SimSun" pitchFamily="2" charset="-12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 smtClean="0"/>
          </a:p>
        </p:txBody>
      </p:sp>
      <p:graphicFrame>
        <p:nvGraphicFramePr>
          <p:cNvPr id="737476" name="Group 196"/>
          <p:cNvGraphicFramePr>
            <a:graphicFrameLocks noGrp="1"/>
          </p:cNvGraphicFramePr>
          <p:nvPr>
            <p:ph sz="half" idx="2"/>
          </p:nvPr>
        </p:nvGraphicFramePr>
        <p:xfrm>
          <a:off x="4724400" y="50800"/>
          <a:ext cx="3505200" cy="6807228"/>
        </p:xfrm>
        <a:graphic>
          <a:graphicData uri="http://schemas.openxmlformats.org/drawingml/2006/table">
            <a:tbl>
              <a:tblPr/>
              <a:tblGrid>
                <a:gridCol w="990600"/>
                <a:gridCol w="1600200"/>
                <a:gridCol w="914400"/>
              </a:tblGrid>
              <a:tr h="6400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Decimal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Hexadecimal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Binary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0000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0001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0010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7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7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8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8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9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9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10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11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B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12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C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13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D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14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15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F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1111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7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6527800"/>
            <a:ext cx="2895600" cy="330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256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056857-8DCE-4668-99EB-74FF4C593A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5680" name="Text Box 178"/>
          <p:cNvSpPr txBox="1">
            <a:spLocks noChangeArrowheads="1"/>
          </p:cNvSpPr>
          <p:nvPr/>
        </p:nvSpPr>
        <p:spPr bwMode="auto">
          <a:xfrm>
            <a:off x="8305800" y="1752600"/>
            <a:ext cx="838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ea typeface="SimSun" pitchFamily="2" charset="-122"/>
              </a:rPr>
              <a:t>Fill in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ea typeface="SimSun" pitchFamily="2" charset="-122"/>
              </a:rPr>
              <a:t>blanks</a:t>
            </a: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4884738" cy="1295400"/>
          </a:xfrm>
        </p:spPr>
        <p:txBody>
          <a:bodyPr/>
          <a:lstStyle/>
          <a:p>
            <a:pPr algn="l" eaLnBrk="1" hangingPunct="1"/>
            <a:r>
              <a:rPr lang="en-US" altLang="zh-CN" sz="4000" dirty="0" smtClean="0">
                <a:ea typeface="SimSun" pitchFamily="2" charset="-122"/>
              </a:rPr>
              <a:t>Exercise 1.2</a:t>
            </a:r>
            <a:r>
              <a:rPr lang="en-US" altLang="zh-CN" sz="4000" dirty="0" smtClean="0">
                <a:ea typeface="SimSun" pitchFamily="2" charset="-122"/>
              </a:rPr>
              <a:t/>
            </a:r>
            <a:br>
              <a:rPr lang="en-US" altLang="zh-CN" sz="4000" dirty="0" smtClean="0">
                <a:ea typeface="SimSun" pitchFamily="2" charset="-122"/>
              </a:rPr>
            </a:br>
            <a:r>
              <a:rPr lang="en-US" altLang="zh-CN" sz="4000" dirty="0" smtClean="0">
                <a:ea typeface="SimSun" pitchFamily="2" charset="-122"/>
              </a:rPr>
              <a:t>Memory structure</a:t>
            </a:r>
            <a:endParaRPr lang="en-US" altLang="en-US" sz="40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19200"/>
            <a:ext cx="4267200" cy="4411663"/>
          </a:xfrm>
        </p:spPr>
        <p:txBody>
          <a:bodyPr/>
          <a:lstStyle/>
          <a:p>
            <a:pPr eaLnBrk="1" hangingPunct="1"/>
            <a:r>
              <a:rPr lang="en-US" altLang="zh-CN" sz="2200" smtClean="0">
                <a:ea typeface="新細明體" pitchFamily="18" charset="-120"/>
              </a:rPr>
              <a:t>Memory is like a tall building.</a:t>
            </a:r>
          </a:p>
          <a:p>
            <a:pPr eaLnBrk="1" hangingPunct="1"/>
            <a:r>
              <a:rPr lang="en-US" altLang="zh-CN" sz="2200" smtClean="0">
                <a:ea typeface="新細明體" pitchFamily="18" charset="-120"/>
              </a:rPr>
              <a:t>In this example, memory size is 2</a:t>
            </a:r>
            <a:r>
              <a:rPr lang="en-US" altLang="zh-CN" sz="2200" baseline="30000" smtClean="0">
                <a:ea typeface="新細明體" pitchFamily="18" charset="-120"/>
              </a:rPr>
              <a:t>16</a:t>
            </a:r>
            <a:r>
              <a:rPr lang="en-US" altLang="zh-CN" sz="2200" smtClean="0">
                <a:ea typeface="新細明體" pitchFamily="18" charset="-120"/>
              </a:rPr>
              <a:t>=64K locations (floors).</a:t>
            </a:r>
          </a:p>
          <a:p>
            <a:pPr lvl="1" eaLnBrk="1" hangingPunct="1"/>
            <a:r>
              <a:rPr lang="en-US" altLang="zh-CN" sz="2000" smtClean="0">
                <a:ea typeface="新細明體" pitchFamily="18" charset="-120"/>
              </a:rPr>
              <a:t>A 16-bit number can be represented by  4 hexadecimal numbers</a:t>
            </a:r>
          </a:p>
          <a:p>
            <a:pPr lvl="1" eaLnBrk="1" hangingPunct="1"/>
            <a:r>
              <a:rPr lang="en-US" altLang="zh-CN" sz="2000" smtClean="0">
                <a:ea typeface="新細明體" pitchFamily="18" charset="-120"/>
              </a:rPr>
              <a:t>Each location (a floor) has an address. E.g. address 0000H, address 0ACDH etc.</a:t>
            </a:r>
          </a:p>
          <a:p>
            <a:pPr lvl="1" eaLnBrk="1" hangingPunct="1"/>
            <a:r>
              <a:rPr lang="en-US" altLang="zh-CN" sz="2000" smtClean="0">
                <a:ea typeface="新細明體" pitchFamily="18" charset="-120"/>
              </a:rPr>
              <a:t>In each address location (a floor) has a data (the content) 8-bit (2 hexadecimal numbers)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200" smtClean="0">
              <a:ea typeface="新細明體" pitchFamily="18" charset="-120"/>
            </a:endParaRPr>
          </a:p>
        </p:txBody>
      </p:sp>
      <p:graphicFrame>
        <p:nvGraphicFramePr>
          <p:cNvPr id="739369" name="Group 41"/>
          <p:cNvGraphicFramePr>
            <a:graphicFrameLocks noGrp="1"/>
          </p:cNvGraphicFramePr>
          <p:nvPr>
            <p:ph sz="half" idx="2"/>
          </p:nvPr>
        </p:nvGraphicFramePr>
        <p:xfrm>
          <a:off x="4800600" y="1143000"/>
          <a:ext cx="4038600" cy="4462483"/>
        </p:xfrm>
        <a:graphic>
          <a:graphicData uri="http://schemas.openxmlformats.org/drawingml/2006/table">
            <a:tbl>
              <a:tblPr/>
              <a:tblGrid>
                <a:gridCol w="2362200"/>
                <a:gridCol w="1676400"/>
              </a:tblGrid>
              <a:tr h="1262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16-bit Address (64K locations)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(H=Hex)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8-bit content (data)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57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FFFF 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35H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FFF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23H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0ACD 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24H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0001 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32H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0000 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2BH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266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32B611-C745-4EE4-9FBE-72D68D6AAFA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6659" name="Rectangle 37"/>
          <p:cNvSpPr>
            <a:spLocks noChangeArrowheads="1"/>
          </p:cNvSpPr>
          <p:nvPr/>
        </p:nvSpPr>
        <p:spPr bwMode="auto">
          <a:xfrm>
            <a:off x="4800600" y="762000"/>
            <a:ext cx="1082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ea typeface="SimSun" pitchFamily="2" charset="-122"/>
              </a:rPr>
              <a:t>Example</a:t>
            </a:r>
            <a:endParaRPr lang="en-US" altLang="en-US" sz="1800"/>
          </a:p>
        </p:txBody>
      </p:sp>
      <p:sp>
        <p:nvSpPr>
          <p:cNvPr id="26660" name="Text Box 38"/>
          <p:cNvSpPr txBox="1">
            <a:spLocks noChangeArrowheads="1"/>
          </p:cNvSpPr>
          <p:nvPr/>
        </p:nvSpPr>
        <p:spPr bwMode="auto">
          <a:xfrm>
            <a:off x="381000" y="5562600"/>
            <a:ext cx="8482013" cy="9239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zh-CN" sz="1800">
                <a:ea typeface="SimSun" pitchFamily="2" charset="-122"/>
              </a:rPr>
              <a:t>For a given memory device, can you change (i) the address, (ii) the data?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zh-CN" sz="1800">
                <a:ea typeface="SimSun" pitchFamily="2" charset="-122"/>
              </a:rPr>
              <a:t>If the address is 8-bit, how many address locations are there in the memory?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zh-CN" sz="1800">
                <a:ea typeface="SimSun" pitchFamily="2" charset="-122"/>
              </a:rPr>
              <a:t>If the address is 32-bit, how many address locations are there in the memory?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/>
              <a:t>Overview of an embedded system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96E001-89A6-4D8B-A50C-D279748F650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pic>
        <p:nvPicPr>
          <p:cNvPr id="23557" name="Picture 29" descr="See full siz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3714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30"/>
          <p:cNvSpPr txBox="1">
            <a:spLocks noChangeArrowheads="1"/>
          </p:cNvSpPr>
          <p:nvPr/>
        </p:nvSpPr>
        <p:spPr bwMode="auto">
          <a:xfrm>
            <a:off x="3733800" y="3657600"/>
            <a:ext cx="1524000" cy="20240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Internal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Input/output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Interface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1752600" y="3962400"/>
            <a:ext cx="1019175" cy="6508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Internal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ram</a:t>
            </a:r>
          </a:p>
        </p:txBody>
      </p:sp>
      <p:sp>
        <p:nvSpPr>
          <p:cNvPr id="23560" name="Picture 32" descr="MPj04330980000[1]"/>
          <p:cNvSpPr>
            <a:spLocks noChangeAspect="1" noChangeArrowheads="1"/>
          </p:cNvSpPr>
          <p:nvPr/>
        </p:nvSpPr>
        <p:spPr bwMode="auto">
          <a:xfrm>
            <a:off x="5257800" y="4495800"/>
            <a:ext cx="21193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61" name="Picture 33" descr="MCj044025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18065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Freeform 34"/>
          <p:cNvSpPr>
            <a:spLocks/>
          </p:cNvSpPr>
          <p:nvPr/>
        </p:nvSpPr>
        <p:spPr bwMode="auto">
          <a:xfrm>
            <a:off x="5249863" y="3352800"/>
            <a:ext cx="693737" cy="731838"/>
          </a:xfrm>
          <a:custGeom>
            <a:avLst/>
            <a:gdLst>
              <a:gd name="T0" fmla="*/ 0 w 437"/>
              <a:gd name="T1" fmla="*/ 2147483647 h 461"/>
              <a:gd name="T2" fmla="*/ 2147483647 w 437"/>
              <a:gd name="T3" fmla="*/ 2147483647 h 461"/>
              <a:gd name="T4" fmla="*/ 2147483647 w 437"/>
              <a:gd name="T5" fmla="*/ 2147483647 h 461"/>
              <a:gd name="T6" fmla="*/ 2147483647 w 437"/>
              <a:gd name="T7" fmla="*/ 2147483647 h 461"/>
              <a:gd name="T8" fmla="*/ 2147483647 w 437"/>
              <a:gd name="T9" fmla="*/ 2147483647 h 461"/>
              <a:gd name="T10" fmla="*/ 2147483647 w 437"/>
              <a:gd name="T11" fmla="*/ 2147483647 h 461"/>
              <a:gd name="T12" fmla="*/ 2147483647 w 437"/>
              <a:gd name="T13" fmla="*/ 2147483647 h 461"/>
              <a:gd name="T14" fmla="*/ 2147483647 w 437"/>
              <a:gd name="T15" fmla="*/ 2147483647 h 461"/>
              <a:gd name="T16" fmla="*/ 2147483647 w 437"/>
              <a:gd name="T17" fmla="*/ 0 h 4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7" h="461">
                <a:moveTo>
                  <a:pt x="0" y="459"/>
                </a:moveTo>
                <a:cubicBezTo>
                  <a:pt x="83" y="442"/>
                  <a:pt x="40" y="461"/>
                  <a:pt x="117" y="384"/>
                </a:cubicBezTo>
                <a:cubicBezTo>
                  <a:pt x="128" y="373"/>
                  <a:pt x="149" y="352"/>
                  <a:pt x="149" y="352"/>
                </a:cubicBezTo>
                <a:cubicBezTo>
                  <a:pt x="163" y="311"/>
                  <a:pt x="154" y="264"/>
                  <a:pt x="170" y="224"/>
                </a:cubicBezTo>
                <a:cubicBezTo>
                  <a:pt x="174" y="214"/>
                  <a:pt x="192" y="218"/>
                  <a:pt x="202" y="213"/>
                </a:cubicBezTo>
                <a:cubicBezTo>
                  <a:pt x="229" y="200"/>
                  <a:pt x="236" y="190"/>
                  <a:pt x="256" y="171"/>
                </a:cubicBezTo>
                <a:cubicBezTo>
                  <a:pt x="263" y="150"/>
                  <a:pt x="261" y="123"/>
                  <a:pt x="277" y="107"/>
                </a:cubicBezTo>
                <a:cubicBezTo>
                  <a:pt x="305" y="79"/>
                  <a:pt x="345" y="33"/>
                  <a:pt x="384" y="21"/>
                </a:cubicBezTo>
                <a:cubicBezTo>
                  <a:pt x="424" y="9"/>
                  <a:pt x="406" y="16"/>
                  <a:pt x="43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How does a system start?</a:t>
            </a:r>
            <a:br>
              <a:rPr lang="en-US" altLang="en-US" smtClean="0"/>
            </a:br>
            <a:r>
              <a:rPr lang="en-US" altLang="en-US" smtClean="0"/>
              <a:t>An 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What happens after power up?</a:t>
            </a:r>
          </a:p>
        </p:txBody>
      </p:sp>
      <p:graphicFrame>
        <p:nvGraphicFramePr>
          <p:cNvPr id="690224" name="Group 48"/>
          <p:cNvGraphicFramePr>
            <a:graphicFrameLocks noGrp="1"/>
          </p:cNvGraphicFramePr>
          <p:nvPr>
            <p:ph sz="quarter" idx="3"/>
          </p:nvPr>
        </p:nvGraphicFramePr>
        <p:xfrm>
          <a:off x="1600200" y="2743200"/>
          <a:ext cx="2057400" cy="3333975"/>
        </p:xfrm>
        <a:graphic>
          <a:graphicData uri="http://schemas.openxmlformats.org/drawingml/2006/table">
            <a:tbl>
              <a:tblPr/>
              <a:tblGrid>
                <a:gridCol w="1203325"/>
                <a:gridCol w="854075"/>
              </a:tblGrid>
              <a:tr h="1200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16-bit Address (64K locations)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(H=Hex)</a:t>
                      </a:r>
                    </a:p>
                  </a:txBody>
                  <a:tcPr marT="45665" marB="456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8-bit content (data)</a:t>
                      </a:r>
                    </a:p>
                  </a:txBody>
                  <a:tcPr marT="45665" marB="456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04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FFFF H</a:t>
                      </a:r>
                    </a:p>
                  </a:txBody>
                  <a:tcPr marT="45665" marB="456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35H</a:t>
                      </a:r>
                    </a:p>
                  </a:txBody>
                  <a:tcPr marT="45665" marB="456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FFF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H</a:t>
                      </a:r>
                    </a:p>
                  </a:txBody>
                  <a:tcPr marT="45665" marB="456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23H</a:t>
                      </a:r>
                    </a:p>
                  </a:txBody>
                  <a:tcPr marT="45665" marB="456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65" marB="456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65" marB="456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0ACD H</a:t>
                      </a:r>
                    </a:p>
                  </a:txBody>
                  <a:tcPr marT="45665" marB="456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24H</a:t>
                      </a:r>
                    </a:p>
                  </a:txBody>
                  <a:tcPr marT="45665" marB="456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65" marB="456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665" marB="456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0001 H</a:t>
                      </a:r>
                    </a:p>
                  </a:txBody>
                  <a:tcPr marT="45665" marB="456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32H</a:t>
                      </a:r>
                    </a:p>
                  </a:txBody>
                  <a:tcPr marT="45665" marB="456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0000 H</a:t>
                      </a:r>
                    </a:p>
                  </a:txBody>
                  <a:tcPr marT="45665" marB="456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2BH</a:t>
                      </a:r>
                    </a:p>
                  </a:txBody>
                  <a:tcPr marT="45665" marB="456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2461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3F8033-08B1-4D66-9A9F-04F5801DA0D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4611" name="Freeform 51"/>
          <p:cNvSpPr>
            <a:spLocks/>
          </p:cNvSpPr>
          <p:nvPr/>
        </p:nvSpPr>
        <p:spPr bwMode="auto">
          <a:xfrm>
            <a:off x="2590800" y="4826000"/>
            <a:ext cx="1854200" cy="1117600"/>
          </a:xfrm>
          <a:custGeom>
            <a:avLst/>
            <a:gdLst>
              <a:gd name="T0" fmla="*/ 2147483647 w 1168"/>
              <a:gd name="T1" fmla="*/ 2147483647 h 704"/>
              <a:gd name="T2" fmla="*/ 2147483647 w 1168"/>
              <a:gd name="T3" fmla="*/ 2147483647 h 704"/>
              <a:gd name="T4" fmla="*/ 2147483647 w 1168"/>
              <a:gd name="T5" fmla="*/ 2147483647 h 704"/>
              <a:gd name="T6" fmla="*/ 0 w 1168"/>
              <a:gd name="T7" fmla="*/ 2147483647 h 7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8" h="704">
                <a:moveTo>
                  <a:pt x="672" y="704"/>
                </a:moveTo>
                <a:cubicBezTo>
                  <a:pt x="904" y="544"/>
                  <a:pt x="1136" y="384"/>
                  <a:pt x="1152" y="272"/>
                </a:cubicBezTo>
                <a:cubicBezTo>
                  <a:pt x="1168" y="160"/>
                  <a:pt x="960" y="64"/>
                  <a:pt x="768" y="32"/>
                </a:cubicBezTo>
                <a:cubicBezTo>
                  <a:pt x="576" y="0"/>
                  <a:pt x="288" y="40"/>
                  <a:pt x="0" y="8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3810000" y="1066800"/>
          <a:ext cx="5334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613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5867400"/>
            <a:ext cx="685800" cy="681038"/>
          </a:xfrm>
        </p:spPr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24614" name="Line 49"/>
          <p:cNvSpPr>
            <a:spLocks noChangeShapeType="1"/>
          </p:cNvSpPr>
          <p:nvPr/>
        </p:nvSpPr>
        <p:spPr bwMode="auto">
          <a:xfrm flipH="1">
            <a:off x="2590800" y="2819400"/>
            <a:ext cx="2209800" cy="3124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4884738" cy="1295400"/>
          </a:xfrm>
        </p:spPr>
        <p:txBody>
          <a:bodyPr/>
          <a:lstStyle/>
          <a:p>
            <a:pPr algn="l" eaLnBrk="1" hangingPunct="1"/>
            <a:r>
              <a:rPr lang="en-US" altLang="zh-CN" sz="2800" smtClean="0">
                <a:ea typeface="SimSun" pitchFamily="2" charset="-122"/>
              </a:rPr>
              <a:t>Exercises 1.3 on Memory structure. Fill in the blanks</a:t>
            </a:r>
            <a:endParaRPr lang="en-US" altLang="en-US" sz="28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19200"/>
            <a:ext cx="4267200" cy="4411663"/>
          </a:xfrm>
        </p:spPr>
        <p:txBody>
          <a:bodyPr/>
          <a:lstStyle/>
          <a:p>
            <a:pPr eaLnBrk="1" hangingPunct="1"/>
            <a:r>
              <a:rPr lang="en-US" altLang="zh-CN" sz="2000" smtClean="0">
                <a:ea typeface="新細明體" pitchFamily="18" charset="-120"/>
              </a:rPr>
              <a:t>In this example, memory size is 2</a:t>
            </a:r>
            <a:r>
              <a:rPr lang="en-US" altLang="zh-CN" sz="2000" baseline="30000" smtClean="0">
                <a:ea typeface="新細明體" pitchFamily="18" charset="-120"/>
              </a:rPr>
              <a:t>24</a:t>
            </a:r>
            <a:r>
              <a:rPr lang="en-US" altLang="zh-CN" sz="2000" smtClean="0">
                <a:ea typeface="新細明體" pitchFamily="18" charset="-120"/>
              </a:rPr>
              <a:t>=__?K locations (floors).</a:t>
            </a:r>
          </a:p>
          <a:p>
            <a:pPr lvl="1" eaLnBrk="1" hangingPunct="1"/>
            <a:r>
              <a:rPr lang="en-US" altLang="zh-CN" sz="1800" smtClean="0">
                <a:ea typeface="新細明體" pitchFamily="18" charset="-120"/>
              </a:rPr>
              <a:t>A 24-bit number can be represented by  ___? hexadecimal numbers</a:t>
            </a:r>
          </a:p>
          <a:p>
            <a:pPr lvl="1" eaLnBrk="1" hangingPunct="1"/>
            <a:r>
              <a:rPr lang="en-US" altLang="zh-CN" sz="1800" smtClean="0">
                <a:ea typeface="新細明體" pitchFamily="18" charset="-120"/>
              </a:rPr>
              <a:t>Loc1 is the base address</a:t>
            </a:r>
          </a:p>
          <a:p>
            <a:pPr lvl="1" eaLnBrk="1" hangingPunct="1"/>
            <a:r>
              <a:rPr lang="en-US" altLang="zh-CN" sz="1800" smtClean="0">
                <a:ea typeface="新細明體" pitchFamily="18" charset="-120"/>
              </a:rPr>
              <a:t>Loc2 is the address location just above the base address</a:t>
            </a:r>
          </a:p>
          <a:p>
            <a:pPr lvl="1" eaLnBrk="1" hangingPunct="1"/>
            <a:r>
              <a:rPr lang="en-US" altLang="zh-CN" sz="1800" smtClean="0">
                <a:ea typeface="新細明體" pitchFamily="18" charset="-120"/>
              </a:rPr>
              <a:t>Loc3 is 100H above the base address</a:t>
            </a:r>
          </a:p>
          <a:p>
            <a:pPr lvl="1" eaLnBrk="1" hangingPunct="1"/>
            <a:r>
              <a:rPr lang="en-US" altLang="zh-CN" sz="1800" smtClean="0">
                <a:ea typeface="新細明體" pitchFamily="18" charset="-120"/>
              </a:rPr>
              <a:t>Loc4 is the address just below the top address</a:t>
            </a:r>
          </a:p>
          <a:p>
            <a:pPr lvl="1" eaLnBrk="1" hangingPunct="1"/>
            <a:r>
              <a:rPr lang="en-US" altLang="zh-CN" sz="1800" smtClean="0">
                <a:ea typeface="新細明體" pitchFamily="18" charset="-120"/>
              </a:rPr>
              <a:t>Loc5 is the top address</a:t>
            </a:r>
          </a:p>
          <a:p>
            <a:pPr lvl="1" eaLnBrk="1" hangingPunct="1"/>
            <a:endParaRPr lang="en-US" altLang="zh-CN" sz="1800" smtClean="0">
              <a:ea typeface="新細明體" pitchFamily="18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000" smtClean="0">
              <a:ea typeface="新細明體" pitchFamily="18" charset="-120"/>
            </a:endParaRPr>
          </a:p>
        </p:txBody>
      </p:sp>
      <p:graphicFrame>
        <p:nvGraphicFramePr>
          <p:cNvPr id="739369" name="Group 41"/>
          <p:cNvGraphicFramePr>
            <a:graphicFrameLocks noGrp="1"/>
          </p:cNvGraphicFramePr>
          <p:nvPr>
            <p:ph sz="half" idx="2"/>
          </p:nvPr>
        </p:nvGraphicFramePr>
        <p:xfrm>
          <a:off x="4756150" y="152400"/>
          <a:ext cx="4038600" cy="4572002"/>
        </p:xfrm>
        <a:graphic>
          <a:graphicData uri="http://schemas.openxmlformats.org/drawingml/2006/table">
            <a:tbl>
              <a:tblPr/>
              <a:tblGrid>
                <a:gridCol w="2362200"/>
                <a:gridCol w="1676400"/>
              </a:tblGrid>
              <a:tr h="1371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24-bit Address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(H=Hex). Based on the descriptions on the left, fill in banks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8-bit content (data)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Loc5:?______H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35H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Loc4:?______H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23H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Loc3:?______H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24H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Loc2:?______H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32H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Loc1:?______H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2BH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276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2D248B-0832-4D90-A788-92EDA3D307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7683" name="Text Box 38"/>
          <p:cNvSpPr txBox="1">
            <a:spLocks noChangeArrowheads="1"/>
          </p:cNvSpPr>
          <p:nvPr/>
        </p:nvSpPr>
        <p:spPr bwMode="auto">
          <a:xfrm>
            <a:off x="381000" y="5562600"/>
            <a:ext cx="8751888" cy="9239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zh-CN" sz="1800">
                <a:ea typeface="SimSun" pitchFamily="2" charset="-122"/>
              </a:rPr>
              <a:t>For a given memory device, can you change the size of the (i) address, (ii) data?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zh-CN" sz="1800">
                <a:ea typeface="SimSun" pitchFamily="2" charset="-122"/>
              </a:rPr>
              <a:t>If the address is 20-bit, how many address locations are there in the memory?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zh-CN" sz="1800">
                <a:ea typeface="SimSun" pitchFamily="2" charset="-122"/>
              </a:rPr>
              <a:t>If the address is 64-bit, how many address locations are there in the memory?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Exercise 1.4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Exercise : This to make sure you know how to convert hexadecimal to binary code or vice versa:</a:t>
            </a:r>
          </a:p>
          <a:p>
            <a:r>
              <a:rPr lang="en-US" altLang="en-US" dirty="0" smtClean="0"/>
              <a:t>(</a:t>
            </a:r>
            <a:r>
              <a:rPr lang="en-US" altLang="en-US" dirty="0" smtClean="0"/>
              <a:t>a) Write 7FFEH in binary and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(b) Write </a:t>
            </a:r>
            <a:r>
              <a:rPr lang="en-US" altLang="en-US" dirty="0" smtClean="0"/>
              <a:t>35H in binary</a:t>
            </a:r>
          </a:p>
          <a:p>
            <a:endParaRPr lang="en-US" altLang="zh-CN" dirty="0" smtClean="0">
              <a:ea typeface="SimSun" pitchFamily="2" charset="-122"/>
            </a:endParaRPr>
          </a:p>
          <a:p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dirty="0" smtClean="0">
                <a:ea typeface="SimSun" pitchFamily="2" charset="-122"/>
              </a:rPr>
              <a:t>b) Write 01111010B in hex</a:t>
            </a:r>
            <a:endParaRPr lang="en-US" altLang="en-US" dirty="0" smtClean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B305DC-A649-44CC-85FE-7EA7566C26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Review questions (Exercise 1.5)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List and discuss the Hardware and Software modules in a computer system.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How </a:t>
            </a:r>
            <a:r>
              <a:rPr lang="en-US" altLang="en-US" dirty="0" smtClean="0"/>
              <a:t>memory is used in a computer system?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1113"/>
            <a:ext cx="2895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4BDC25-6DFE-4037-BAEE-899AFA2442D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032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Review questions (Exercise </a:t>
            </a:r>
            <a:r>
              <a:rPr lang="en-US" altLang="en-US" dirty="0" smtClean="0"/>
              <a:t>1.6)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List and discuss different types of memory in a computer system. And how do they used for? 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List </a:t>
            </a:r>
            <a:r>
              <a:rPr lang="en-US" altLang="en-US" dirty="0"/>
              <a:t>the differences between address and data.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List </a:t>
            </a:r>
            <a:r>
              <a:rPr lang="en-US" altLang="en-US" dirty="0"/>
              <a:t>the boot-up procedures of a computer?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CENG2400 Ch1. Introduction v7a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07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to learn?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Build microcontroller/embedded systems</a:t>
            </a:r>
          </a:p>
          <a:p>
            <a:pPr eaLnBrk="1" hangingPunct="1"/>
            <a:r>
              <a:rPr lang="en-US" altLang="en-US" smtClean="0"/>
              <a:t>Program it using assembly / C languages</a:t>
            </a:r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Techniques to interface sensors and control devices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8486CC-74CB-490D-8277-3D7C8CBC61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3886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1.8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/>
              <a:t>Self-study exercises for number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Convert binary 10110111 into </a:t>
            </a:r>
            <a:r>
              <a:rPr lang="en-US" dirty="0"/>
              <a:t>decimal and hex-decimal </a:t>
            </a:r>
            <a:r>
              <a:rPr lang="en-US" dirty="0" smtClean="0"/>
              <a:t>number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Convert decimal 138 into hexade</a:t>
            </a:r>
            <a:r>
              <a:rPr lang="en-US" dirty="0"/>
              <a:t>cimal </a:t>
            </a:r>
            <a:r>
              <a:rPr lang="en-US" dirty="0" smtClean="0"/>
              <a:t>number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Convert 89ABH into binary number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How many address locations are available if the address is 64-bit?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What is the meaning of BCD (Binary-coded decimal) in encoding numbers?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CENG2400 Ch1. Introduction v7a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54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Review questions (Exercise </a:t>
            </a:r>
            <a:r>
              <a:rPr lang="en-US" altLang="en-US" dirty="0" smtClean="0"/>
              <a:t>1.7)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List the boot-up procedures of a computer?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CENG2400 Ch1. Introduction v7a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0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END</a:t>
            </a:r>
            <a:endParaRPr lang="en-US" altLang="en-US" smtClean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AE04F-9D3F-4CAA-8E92-73F9AB1A763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Appendix A:The processor (e.g. ARM7) with 32 bit address bits</a:t>
            </a:r>
          </a:p>
        </p:txBody>
      </p:sp>
      <p:sp>
        <p:nvSpPr>
          <p:cNvPr id="3174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57EDEC-F854-4D49-9D11-3A0158042C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graphicFrame>
        <p:nvGraphicFramePr>
          <p:cNvPr id="8" name="Group 41"/>
          <p:cNvGraphicFramePr>
            <a:graphicFrameLocks noGrp="1"/>
          </p:cNvGraphicFramePr>
          <p:nvPr/>
        </p:nvGraphicFramePr>
        <p:xfrm>
          <a:off x="1295400" y="1447800"/>
          <a:ext cx="6096000" cy="4773614"/>
        </p:xfrm>
        <a:graphic>
          <a:graphicData uri="http://schemas.openxmlformats.org/drawingml/2006/table">
            <a:tbl>
              <a:tblPr/>
              <a:tblGrid>
                <a:gridCol w="3429000"/>
                <a:gridCol w="2667000"/>
              </a:tblGrid>
              <a:tr h="1359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32bit Address (2</a:t>
                      </a:r>
                      <a:r>
                        <a:rPr kumimoji="0" lang="en-US" altLang="zh-TW" sz="2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</a:t>
                      </a: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=4G locations)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(H=Hex)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32-bit content (data)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example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87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FFFFFFFF H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00000035H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FFFFFFF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</a:t>
                      </a: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H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00000023H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00000ACD H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00000024H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00000001 H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00000032H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00000000 H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0000002BH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9" name="Right Brace 8"/>
          <p:cNvSpPr>
            <a:spLocks/>
          </p:cNvSpPr>
          <p:nvPr/>
        </p:nvSpPr>
        <p:spPr bwMode="auto">
          <a:xfrm>
            <a:off x="7467600" y="2819400"/>
            <a:ext cx="533400" cy="3352800"/>
          </a:xfrm>
          <a:prstGeom prst="rightBrace">
            <a:avLst>
              <a:gd name="adj1" fmla="val 832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80" name="TextBox 9"/>
          <p:cNvSpPr txBox="1">
            <a:spLocks noChangeArrowheads="1"/>
          </p:cNvSpPr>
          <p:nvPr/>
        </p:nvSpPr>
        <p:spPr bwMode="auto">
          <a:xfrm>
            <a:off x="8077200" y="4419600"/>
            <a:ext cx="109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4G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locations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300" smtClean="0">
                <a:ea typeface="新細明體" pitchFamily="18" charset="-120"/>
              </a:rPr>
              <a:t>References</a:t>
            </a:r>
            <a:endParaRPr lang="en-GB" altLang="en-US" sz="4300" smtClean="0">
              <a:ea typeface="新細明體" pitchFamily="18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References:</a:t>
            </a:r>
          </a:p>
          <a:p>
            <a:pPr lvl="1" eaLnBrk="1" hangingPunct="1"/>
            <a:r>
              <a:rPr lang="en-US" altLang="en-US" sz="2200" smtClean="0"/>
              <a:t>Furber, “ARM System-on-Chip Architecture”, 2000</a:t>
            </a:r>
            <a:endParaRPr lang="en-US" altLang="zh-TW" sz="2200" smtClean="0">
              <a:ea typeface="新細明體" pitchFamily="18" charset="-120"/>
            </a:endParaRPr>
          </a:p>
          <a:p>
            <a:pPr lvl="1" eaLnBrk="1" hangingPunct="1"/>
            <a:r>
              <a:rPr lang="en-US" altLang="zh-TW" sz="2200" smtClean="0">
                <a:ea typeface="新細明體" pitchFamily="18" charset="-120"/>
              </a:rPr>
              <a:t>(refer to course website for online references)</a:t>
            </a:r>
          </a:p>
          <a:p>
            <a:r>
              <a:rPr lang="en-US" altLang="en-US" sz="2400" smtClean="0">
                <a:hlinkClick r:id="rId2"/>
              </a:rPr>
              <a:t>Honesty in Academic work</a:t>
            </a:r>
            <a:endParaRPr lang="en-US" altLang="en-US" sz="2400" smtClean="0"/>
          </a:p>
          <a:p>
            <a:pPr lvl="1"/>
            <a:r>
              <a:rPr lang="en-US" altLang="en-US" sz="2000" smtClean="0"/>
              <a:t>English Video : </a:t>
            </a:r>
            <a:r>
              <a:rPr lang="en-US" altLang="en-US" sz="2000" smtClean="0">
                <a:hlinkClick r:id="rId3"/>
              </a:rPr>
              <a:t>http://www.cuhk.edu.hk/clear/tnl/Plagiarism_English.html</a:t>
            </a:r>
            <a:endParaRPr lang="en-US" altLang="en-US" sz="2000" smtClean="0"/>
          </a:p>
          <a:p>
            <a:pPr lvl="1"/>
            <a:r>
              <a:rPr lang="en-US" altLang="en-US" sz="2000" smtClean="0"/>
              <a:t>Cantonese Video : </a:t>
            </a:r>
            <a:r>
              <a:rPr lang="en-US" altLang="en-US" sz="2000" smtClean="0">
                <a:hlinkClick r:id="rId4"/>
              </a:rPr>
              <a:t>http://www.cuhk.edu.hk/clear/tnl/Plagiarism_Cantonese.html</a:t>
            </a:r>
            <a:endParaRPr lang="en-US" altLang="en-US" sz="2000" smtClean="0"/>
          </a:p>
          <a:p>
            <a:r>
              <a:rPr lang="en-US" altLang="en-US" sz="2400" smtClean="0">
                <a:hlinkClick r:id="rId5"/>
              </a:rPr>
              <a:t>Staff Student expectations</a:t>
            </a:r>
            <a:endParaRPr lang="en-US" altLang="en-US" sz="2400" smtClean="0"/>
          </a:p>
          <a:p>
            <a:pPr eaLnBrk="1" hangingPunct="1"/>
            <a:endParaRPr lang="en-US" altLang="zh-TW" sz="2100" smtClean="0">
              <a:ea typeface="新細明體" pitchFamily="18" charset="-120"/>
            </a:endParaRP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123D7D-E883-4C46-AF5B-C748F458E8B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CPUs and microcontrollers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2400" dirty="0" smtClean="0"/>
              <a:t>A Central Processing Unit CPU is the soul of a computer; it is the element in a computer for calculation and program execution. However, it does not function independently, it also needs memory and input/output modules to make up the computer. </a:t>
            </a:r>
            <a:endParaRPr lang="en-US" altLang="en-US" sz="2400" dirty="0" smtClean="0"/>
          </a:p>
          <a:p>
            <a:r>
              <a:rPr lang="en-AU" altLang="en-US" sz="2400" dirty="0" smtClean="0"/>
              <a:t>A microcontroller is a name given to a self-contained computer system that can operate on its own. It has a CPU inside as well memory and input/output modules which are packed inside a chip. So it is also named as a single-chip-computer. It is used for dedicated systems such as  washing machines, mobile phones or mobile pads.</a:t>
            </a:r>
            <a:endParaRPr lang="en-US" altLang="en-US" sz="2400" dirty="0" smtClean="0"/>
          </a:p>
          <a:p>
            <a:endParaRPr lang="en-US" altLang="en-US" dirty="0" smtClean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1C4BA2-4A03-477E-832E-515777AEBB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22238"/>
            <a:ext cx="6705600" cy="1295400"/>
          </a:xfrm>
        </p:spPr>
        <p:txBody>
          <a:bodyPr/>
          <a:lstStyle/>
          <a:p>
            <a:pPr eaLnBrk="1" hangingPunct="1"/>
            <a:r>
              <a:rPr lang="en-GB" altLang="zh-TW" sz="3500" smtClean="0">
                <a:ea typeface="新細明體" pitchFamily="18" charset="-120"/>
              </a:rPr>
              <a:t>Examples of microcontrollers</a:t>
            </a:r>
            <a:endParaRPr lang="en-US" altLang="en-US" sz="3500" smtClean="0"/>
          </a:p>
        </p:txBody>
      </p:sp>
      <p:sp>
        <p:nvSpPr>
          <p:cNvPr id="461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19263"/>
            <a:ext cx="8193088" cy="452437"/>
          </a:xfrm>
        </p:spPr>
        <p:txBody>
          <a:bodyPr/>
          <a:lstStyle/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It is a computer on a chip.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Examples:</a:t>
            </a:r>
          </a:p>
          <a:p>
            <a:pPr lvl="1" eaLnBrk="1" hangingPunct="1"/>
            <a:r>
              <a:rPr lang="en-US" altLang="zh-TW" sz="2200" smtClean="0">
                <a:ea typeface="新細明體" pitchFamily="18" charset="-120"/>
              </a:rPr>
              <a:t>Intel 8031, PIC (8-bit)</a:t>
            </a:r>
          </a:p>
          <a:p>
            <a:pPr lvl="1" eaLnBrk="1" hangingPunct="1"/>
            <a:r>
              <a:rPr lang="en-US" altLang="zh-TW" sz="2200" smtClean="0">
                <a:ea typeface="新細明體" pitchFamily="18" charset="-120"/>
              </a:rPr>
              <a:t>Arm (32-bit, 64-bit assembly or C)</a:t>
            </a:r>
          </a:p>
          <a:p>
            <a:pPr lvl="1" eaLnBrk="1" hangingPunct="1"/>
            <a:r>
              <a:rPr lang="en-US" altLang="en-US" sz="2000" smtClean="0"/>
              <a:t>“</a:t>
            </a:r>
            <a:r>
              <a:rPr lang="en-US" altLang="en-US" sz="2000" i="1" smtClean="0"/>
              <a:t>ARM-based CPU market share in 2010: over 95% in smartphone market; 10% in mobile computers; 35% in digital TVs and set-top boxes</a:t>
            </a:r>
            <a:r>
              <a:rPr lang="en-US" altLang="en-US" sz="2000" smtClean="0"/>
              <a:t>” ;</a:t>
            </a:r>
            <a:r>
              <a:rPr lang="en-US" altLang="zh-TW" sz="900" smtClean="0">
                <a:ea typeface="新細明體" pitchFamily="18" charset="-120"/>
              </a:rPr>
              <a:t> </a:t>
            </a:r>
            <a:r>
              <a:rPr lang="en-US" altLang="zh-TW" sz="2200" smtClean="0">
                <a:ea typeface="新細明體" pitchFamily="18" charset="-120"/>
              </a:rPr>
              <a:t>from http://en.wikipedia.org/wiki/ARM_Holdings</a:t>
            </a:r>
          </a:p>
          <a:p>
            <a:pPr eaLnBrk="1" hangingPunct="1"/>
            <a:endParaRPr lang="en-US" altLang="en-US" sz="1000" smtClean="0"/>
          </a:p>
        </p:txBody>
      </p:sp>
      <p:sp>
        <p:nvSpPr>
          <p:cNvPr id="71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71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8AF8A8-2E47-4948-8741-7B1A9AF502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pic>
        <p:nvPicPr>
          <p:cNvPr id="7174" name="Picture 13" descr="Apple iPhone SIM card slot - 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054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1828800" y="5486400"/>
            <a:ext cx="38496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Arm in the I-phone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http://content.zdnet.com/2346-9595_22-93276-27.html</a:t>
            </a:r>
          </a:p>
        </p:txBody>
      </p:sp>
      <p:sp>
        <p:nvSpPr>
          <p:cNvPr id="7176" name="Line 17"/>
          <p:cNvSpPr>
            <a:spLocks noChangeShapeType="1"/>
          </p:cNvSpPr>
          <p:nvPr/>
        </p:nvSpPr>
        <p:spPr bwMode="auto">
          <a:xfrm>
            <a:off x="4191000" y="5638800"/>
            <a:ext cx="2438400" cy="228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7" name="Picture 19" descr="http://www.mobilebond.com/wp-content/uploads/2010/12/11119422-apple-iphone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68592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20"/>
          <p:cNvSpPr txBox="1">
            <a:spLocks noChangeArrowheads="1"/>
          </p:cNvSpPr>
          <p:nvPr/>
        </p:nvSpPr>
        <p:spPr bwMode="auto">
          <a:xfrm>
            <a:off x="1905000" y="6477000"/>
            <a:ext cx="4121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http://www.mobilebond.com/wp-content/uploads/2010/12/11119422-apple-iphone-4.jpg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are they used for?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85838" y="1524000"/>
            <a:ext cx="4576762" cy="4821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Offices (</a:t>
            </a:r>
            <a:r>
              <a:rPr lang="en-US" altLang="en-US" sz="2600" smtClean="0"/>
              <a:t>Word processing</a:t>
            </a:r>
            <a:r>
              <a:rPr lang="en-US" altLang="zh-TW" sz="2600" smtClean="0">
                <a:ea typeface="新細明體" pitchFamily="18" charset="-120"/>
              </a:rPr>
              <a:t>, data bases)</a:t>
            </a:r>
            <a:endParaRPr lang="en-US" altLang="en-US" sz="2600" smtClean="0"/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Engineering (robot)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Game consoles (Kinect, PSP)</a:t>
            </a: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81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D26242-9F9B-4EC9-8C36-D08E8B3A75D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286000" y="5867400"/>
            <a:ext cx="614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http://www.draftexcellence.com/wp-content/uploads/2010/11/xbox-360-kinect-games.jpg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http://cdn.gamerant.com/wp-content/uploads/kinect-move-interest-low.jpg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5486400" y="3200400"/>
            <a:ext cx="342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http://www.trossenrobotics.com/</a:t>
            </a:r>
          </a:p>
        </p:txBody>
      </p:sp>
      <p:pic>
        <p:nvPicPr>
          <p:cNvPr id="8200" name="Picture 11" descr="The image “http://www.trossenrobotics.com/store/p/Controls/i/is.aspx?path=/images/Pimages/RK-WLK-BI-77002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57200"/>
            <a:ext cx="1866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 descr="http://www.draftexcellence.com/wp-content/uploads/2010/11/xbox-360-kinect-gam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249555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5" descr="http://cdn.gamerant.com/wp-content/uploads/kinect-move-interest-l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208597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CPU on a Chip -&gt; Microprocessor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GB" altLang="en-US" sz="2600" smtClean="0"/>
          </a:p>
        </p:txBody>
      </p:sp>
      <p:sp>
        <p:nvSpPr>
          <p:cNvPr id="922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Microcontroller </a:t>
            </a:r>
            <a:r>
              <a:rPr lang="en-US" altLang="zh-TW" sz="2600" smtClean="0">
                <a:ea typeface="新細明體" pitchFamily="18" charset="-120"/>
              </a:rPr>
              <a:t>(MCU) </a:t>
            </a:r>
            <a:r>
              <a:rPr lang="en-US" altLang="en-US" sz="2600" smtClean="0"/>
              <a:t>is a computer on a chip</a:t>
            </a:r>
            <a:endParaRPr lang="en-US" altLang="zh-TW" sz="2600" smtClean="0">
              <a:ea typeface="新細明體" pitchFamily="18" charset="-120"/>
            </a:endParaRPr>
          </a:p>
        </p:txBody>
      </p:sp>
      <p:sp>
        <p:nvSpPr>
          <p:cNvPr id="922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92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0AD752-272E-471A-B884-7C5AEDFD997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9223" name="Picture 3" descr="pent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3846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/>
              <a:t>System on a chip (S</a:t>
            </a:r>
            <a:r>
              <a:rPr lang="en-US" altLang="zh-TW" sz="3500" smtClean="0">
                <a:ea typeface="新細明體" pitchFamily="18" charset="-120"/>
              </a:rPr>
              <a:t>o</a:t>
            </a:r>
            <a:r>
              <a:rPr lang="en-US" altLang="en-US" sz="3500" smtClean="0"/>
              <a:t>C) &amp;</a:t>
            </a:r>
            <a:br>
              <a:rPr lang="en-US" altLang="en-US" sz="3500" smtClean="0"/>
            </a:br>
            <a:endParaRPr lang="en-US" altLang="en-US" sz="3500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A new trend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smtClean="0">
                <a:hlinkClick r:id="rId2"/>
              </a:rPr>
              <a:t>http://en.wikipedia.org/wiki/System-on-a-chip</a:t>
            </a:r>
            <a:r>
              <a:rPr lang="en-GB" altLang="zh-TW" sz="2600" smtClean="0">
                <a:ea typeface="新細明體" pitchFamily="18" charset="-120"/>
              </a:rPr>
              <a:t> . E.g. mobile phone SoC chip (ARM + wireless modules)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If </a:t>
            </a:r>
            <a:r>
              <a:rPr lang="en-US" altLang="zh-TW" sz="2600" smtClean="0">
                <a:ea typeface="新細明體" pitchFamily="18" charset="-120"/>
              </a:rPr>
              <a:t>the system is too large for an </a:t>
            </a:r>
            <a:r>
              <a:rPr lang="en-US" altLang="en-US" sz="2600" smtClean="0"/>
              <a:t>SoC</a:t>
            </a:r>
            <a:r>
              <a:rPr lang="en-US" altLang="zh-TW" sz="2600" smtClean="0">
                <a:ea typeface="新細明體" pitchFamily="18" charset="-120"/>
              </a:rPr>
              <a:t> chip, use </a:t>
            </a:r>
            <a:r>
              <a:rPr lang="en-US" altLang="en-US" sz="2600" smtClean="0">
                <a:hlinkClick r:id="rId3" tooltip="System in package"/>
              </a:rPr>
              <a:t>system in package</a:t>
            </a:r>
            <a:r>
              <a:rPr lang="en-US" altLang="en-US" sz="2600" smtClean="0"/>
              <a:t> (SiP)</a:t>
            </a:r>
            <a:r>
              <a:rPr lang="en-US" altLang="zh-TW" sz="2600" smtClean="0">
                <a:ea typeface="新細明體" pitchFamily="18" charset="-120"/>
              </a:rPr>
              <a:t>:multi- chip system</a:t>
            </a:r>
            <a:r>
              <a:rPr lang="en-US" altLang="en-US" sz="2600" smtClean="0"/>
              <a:t> </a:t>
            </a:r>
            <a:r>
              <a:rPr lang="en-US" altLang="zh-TW" sz="2600" smtClean="0">
                <a:ea typeface="新細明體" pitchFamily="18" charset="-120"/>
              </a:rPr>
              <a:t>.</a:t>
            </a:r>
            <a:endParaRPr lang="en-GB" altLang="en-US" sz="2600" smtClean="0"/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</p:txBody>
      </p:sp>
      <p:pic>
        <p:nvPicPr>
          <p:cNvPr id="10244" name="Picture 7" descr="Image:ARMSoCBlockDiagram.sv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6800" y="1719263"/>
            <a:ext cx="2406650" cy="281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smtClean="0"/>
              <a:t>CENG2400 Ch1. Introduction v7a</a:t>
            </a:r>
          </a:p>
        </p:txBody>
      </p:sp>
      <p:sp>
        <p:nvSpPr>
          <p:cNvPr id="102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237392-55FC-4441-BA00-3FDCDC64D7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0247" name="Picture 9" descr="See full siz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See full siz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054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3" descr="See full siz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054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5546725" y="5218113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+</a:t>
            </a:r>
          </a:p>
        </p:txBody>
      </p:sp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4876800" y="3429000"/>
            <a:ext cx="1206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+ wireless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   module</a:t>
            </a:r>
          </a:p>
        </p:txBody>
      </p:sp>
      <p:sp>
        <p:nvSpPr>
          <p:cNvPr id="10252" name="Rectangle 16"/>
          <p:cNvSpPr>
            <a:spLocks noChangeArrowheads="1"/>
          </p:cNvSpPr>
          <p:nvPr/>
        </p:nvSpPr>
        <p:spPr bwMode="auto">
          <a:xfrm>
            <a:off x="4038600" y="4495800"/>
            <a:ext cx="4552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/>
              <a:t>http://www.mobilecomputermag.co.uk/images/stories/news/2008/01/arm-processor.jpg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6126</TotalTime>
  <Words>1758</Words>
  <Application>Microsoft Office PowerPoint</Application>
  <PresentationFormat>On-screen Show (4:3)</PresentationFormat>
  <Paragraphs>459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Custom Design</vt:lpstr>
      <vt:lpstr>CENG 2400, Embedded system design</vt:lpstr>
      <vt:lpstr>Course Details</vt:lpstr>
      <vt:lpstr>What to learn?</vt:lpstr>
      <vt:lpstr>References</vt:lpstr>
      <vt:lpstr>CPUs and microcontrollers</vt:lpstr>
      <vt:lpstr>Examples of microcontrollers</vt:lpstr>
      <vt:lpstr>What are they used for?</vt:lpstr>
      <vt:lpstr>CPU on a Chip -&gt; Microprocessor</vt:lpstr>
      <vt:lpstr>System on a chip (SoC) &amp; </vt:lpstr>
      <vt:lpstr>Other CPUs   </vt:lpstr>
      <vt:lpstr>ARM microprocessor cores</vt:lpstr>
      <vt:lpstr>History</vt:lpstr>
      <vt:lpstr>computer hardware history </vt:lpstr>
      <vt:lpstr>Hardware</vt:lpstr>
      <vt:lpstr>Software</vt:lpstr>
      <vt:lpstr>Software hierarchy</vt:lpstr>
      <vt:lpstr>To be covered</vt:lpstr>
      <vt:lpstr>Lab: build a robot with sensors</vt:lpstr>
      <vt:lpstr>Our CE2400 ARM robot</vt:lpstr>
      <vt:lpstr>Some demos</vt:lpstr>
      <vt:lpstr>Our robots</vt:lpstr>
      <vt:lpstr>Student D:_______________, Name: __________________, Date:____________________ Ex1.1: Hexadecimal numbers</vt:lpstr>
      <vt:lpstr>Exercise 1.2 Memory structure</vt:lpstr>
      <vt:lpstr>Overview of an embedded system</vt:lpstr>
      <vt:lpstr>How does a system start? An example</vt:lpstr>
      <vt:lpstr>Exercises 1.3 on Memory structure. Fill in the blanks</vt:lpstr>
      <vt:lpstr>Exercise 1.4</vt:lpstr>
      <vt:lpstr>Review questions (Exercise 1.5)</vt:lpstr>
      <vt:lpstr>Review questions (Exercise 1.6)</vt:lpstr>
      <vt:lpstr>Exercise 1.8 Self-study exercises for number systems</vt:lpstr>
      <vt:lpstr>Review questions (Exercise 1.7)</vt:lpstr>
      <vt:lpstr>END</vt:lpstr>
      <vt:lpstr>Appendix A:The processor (e.g. ARM7) with 32 bit address bits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Technology</dc:title>
  <dc:creator>phwl</dc:creator>
  <cp:lastModifiedBy>khwong</cp:lastModifiedBy>
  <cp:revision>284</cp:revision>
  <cp:lastPrinted>2016-08-29T02:03:05Z</cp:lastPrinted>
  <dcterms:created xsi:type="dcterms:W3CDTF">2003-09-30T06:40:10Z</dcterms:created>
  <dcterms:modified xsi:type="dcterms:W3CDTF">2017-09-04T03:42:05Z</dcterms:modified>
</cp:coreProperties>
</file>