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6" r:id="rId1"/>
  </p:sldMasterIdLst>
  <p:notesMasterIdLst>
    <p:notesMasterId r:id="rId39"/>
  </p:notesMasterIdLst>
  <p:handoutMasterIdLst>
    <p:handoutMasterId r:id="rId40"/>
  </p:handoutMasterIdLst>
  <p:sldIdLst>
    <p:sldId id="401" r:id="rId2"/>
    <p:sldId id="402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85" r:id="rId12"/>
    <p:sldId id="415" r:id="rId13"/>
    <p:sldId id="404" r:id="rId14"/>
    <p:sldId id="411" r:id="rId15"/>
    <p:sldId id="339" r:id="rId16"/>
    <p:sldId id="403" r:id="rId17"/>
    <p:sldId id="406" r:id="rId18"/>
    <p:sldId id="409" r:id="rId19"/>
    <p:sldId id="374" r:id="rId20"/>
    <p:sldId id="417" r:id="rId21"/>
    <p:sldId id="410" r:id="rId22"/>
    <p:sldId id="375" r:id="rId23"/>
    <p:sldId id="420" r:id="rId24"/>
    <p:sldId id="257" r:id="rId25"/>
    <p:sldId id="258" r:id="rId26"/>
    <p:sldId id="389" r:id="rId27"/>
    <p:sldId id="398" r:id="rId28"/>
    <p:sldId id="418" r:id="rId29"/>
    <p:sldId id="262" r:id="rId30"/>
    <p:sldId id="416" r:id="rId31"/>
    <p:sldId id="264" r:id="rId32"/>
    <p:sldId id="390" r:id="rId33"/>
    <p:sldId id="413" r:id="rId34"/>
    <p:sldId id="266" r:id="rId35"/>
    <p:sldId id="414" r:id="rId36"/>
    <p:sldId id="400" r:id="rId37"/>
    <p:sldId id="419" r:id="rId38"/>
  </p:sldIdLst>
  <p:sldSz cx="9144000" cy="6858000" type="screen4x3"/>
  <p:notesSz cx="6799263" cy="9904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F5FD"/>
    <a:srgbClr val="629E9E"/>
    <a:srgbClr val="CC0099"/>
    <a:srgbClr val="CC0000"/>
    <a:srgbClr val="009900"/>
    <a:srgbClr val="DDDDDD"/>
    <a:srgbClr val="07E2F9"/>
    <a:srgbClr val="45F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8" d="100"/>
          <a:sy n="68" d="100"/>
        </p:scale>
        <p:origin x="14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0"/>
    </p:cViewPr>
  </p:sorterViewPr>
  <p:notesViewPr>
    <p:cSldViewPr>
      <p:cViewPr>
        <p:scale>
          <a:sx n="75" d="100"/>
          <a:sy n="75" d="100"/>
        </p:scale>
        <p:origin x="-1422" y="990"/>
      </p:cViewPr>
      <p:guideLst>
        <p:guide orient="horz" pos="3120"/>
        <p:guide pos="214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83" tIns="45743" rIns="91483" bIns="45743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/>
            </a:lvl1pPr>
          </a:lstStyle>
          <a:p>
            <a:endParaRPr lang="en-US" altLang="zh-TW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32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83" tIns="45743" rIns="91483" bIns="45743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>
                <a:ea typeface="新細明體" pitchFamily="18" charset="-120"/>
              </a:defRPr>
            </a:lvl1pPr>
          </a:lstStyle>
          <a:p>
            <a:fld id="{EEE65915-87BB-45E1-81D6-807FAB315DB2}" type="datetime5">
              <a:rPr lang="en-US" altLang="en-US"/>
              <a:pPr/>
              <a:t>6-Sep-16</a:t>
            </a:fld>
            <a:endParaRPr lang="en-US" altLang="zh-TW">
              <a:ea typeface="+mn-ea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593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83" tIns="45743" rIns="91483" bIns="45743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/>
            </a:lvl1pPr>
          </a:lstStyle>
          <a:p>
            <a:endParaRPr lang="en-US" altLang="zh-TW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0593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83" tIns="45743" rIns="91483" bIns="45743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/>
            </a:lvl1pPr>
          </a:lstStyle>
          <a:p>
            <a:fld id="{E003AE38-17D7-440F-9B06-E7C66736C7D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7333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19" tIns="44960" rIns="89919" bIns="44960" numCol="1" anchor="t" anchorCtr="0" compatLnSpc="1">
            <a:prstTxWarp prst="textNoShape">
              <a:avLst/>
            </a:prstTxWarp>
          </a:bodyPr>
          <a:lstStyle>
            <a:lvl1pPr defTabSz="900113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19" tIns="44960" rIns="89919" bIns="44960" numCol="1" anchor="t" anchorCtr="0" compatLnSpc="1">
            <a:prstTxWarp prst="textNoShape">
              <a:avLst/>
            </a:prstTxWarp>
          </a:bodyPr>
          <a:lstStyle>
            <a:lvl1pPr algn="r" defTabSz="900113" eaLnBrk="1" hangingPunct="1">
              <a:defRPr sz="1200"/>
            </a:lvl1pPr>
          </a:lstStyle>
          <a:p>
            <a:fld id="{B98C41FC-78B0-4B42-B729-A053F3DBB68F}" type="datetime5">
              <a:rPr lang="en-US" altLang="en-US"/>
              <a:pPr/>
              <a:t>6-Sep-16</a:t>
            </a:fld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42950"/>
            <a:ext cx="4954587" cy="3716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7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40363" cy="445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19" tIns="44960" rIns="89919" bIns="449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7525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19" tIns="44960" rIns="89919" bIns="44960" numCol="1" anchor="b" anchorCtr="0" compatLnSpc="1">
            <a:prstTxWarp prst="textNoShape">
              <a:avLst/>
            </a:prstTxWarp>
          </a:bodyPr>
          <a:lstStyle>
            <a:lvl1pPr defTabSz="900113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075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19" tIns="44960" rIns="89919" bIns="44960" numCol="1" anchor="b" anchorCtr="0" compatLnSpc="1">
            <a:prstTxWarp prst="textNoShape">
              <a:avLst/>
            </a:prstTxWarp>
          </a:bodyPr>
          <a:lstStyle>
            <a:lvl1pPr algn="r" defTabSz="900113" eaLnBrk="1" hangingPunct="1">
              <a:defRPr sz="1200"/>
            </a:lvl1pPr>
          </a:lstStyle>
          <a:p>
            <a:fld id="{998DB451-F7A8-4479-8C18-D55D71EEEF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42029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00113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0113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0113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0113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0113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4889AC0-A2FF-44A3-B6A8-C05B3405BC48}" type="datetime5">
              <a:rPr lang="en-US" altLang="en-US"/>
              <a:pPr/>
              <a:t>6-Sep-16</a:t>
            </a:fld>
            <a:endParaRPr lang="en-US" altLang="en-US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0113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0113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0113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0113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0113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00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D623058-2A65-494C-BFF8-295A5F90CD18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273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F9EC3-D789-4BE5-B18E-3939E755FB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4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33A94-7861-4241-8E9E-DC3DA5C864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52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B4957-1D2E-41C2-A881-546E3CBA59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1370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D1868-2D14-4AF1-9274-5AA08335FD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189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CAF1-3A31-4E5B-8670-B4DF8DC97D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70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9C787-641C-40E9-B0C0-8A5B72C88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99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503FE-4BFE-42F7-8096-035075A2E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64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1598A-4D49-40C7-896E-901100D62C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66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EB32E-529F-4DD8-8B34-ECD0A4CEF3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70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EC0DA-54FD-4936-A738-403C49C435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58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A7531-4E7C-441F-89A1-8A05B3D02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322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8E66D-049F-4D8B-886C-3E10505048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10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CF133-7493-45C4-A4E4-7638E113D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90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F4873-52AA-4E07-86DB-E8A36A4CD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37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r>
              <a:rPr lang="en-US" altLang="en-US"/>
              <a:t>CEG2400 Ch2. V8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CEG2400 Ch2. Memory V6a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0A0BC8B-54B0-48F0-A28B-3C1016BA6A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en.wikipedia.org/wiki/Endiann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halia.spec.gmu.edu/~pparis/classes/notes_101/img111.gi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2: Memory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altLang="en-US" smtClean="0">
                <a:solidFill>
                  <a:srgbClr val="898989"/>
                </a:solidFill>
              </a:rPr>
              <a:t>CEG2400 – Embedded System Design</a:t>
            </a:r>
            <a:endParaRPr lang="en-US" altLang="en-US" sz="2800" i="1" smtClean="0">
              <a:solidFill>
                <a:srgbClr val="898989"/>
              </a:solidFill>
            </a:endParaRPr>
          </a:p>
        </p:txBody>
      </p:sp>
      <p:sp>
        <p:nvSpPr>
          <p:cNvPr id="4100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4101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C5E2C8-DFD3-41A6-9BC4-DAADC9513E7F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UV-EPROM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pPr eaLnBrk="1" hangingPunct="1"/>
            <a:r>
              <a:rPr lang="en-AU" altLang="zh-TW" smtClean="0"/>
              <a:t>Data can be erased by putting it under strong Ultra-Violet (UV) light for 1/2 hours.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79B2CB-F783-4E05-9E5F-FC55FF287528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14342" name="Picture 4" descr="rom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581400"/>
            <a:ext cx="424815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 descr="SO0103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371600"/>
            <a:ext cx="162083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Freeform 6"/>
          <p:cNvSpPr>
            <a:spLocks/>
          </p:cNvSpPr>
          <p:nvPr/>
        </p:nvSpPr>
        <p:spPr bwMode="auto">
          <a:xfrm>
            <a:off x="4114800" y="3124200"/>
            <a:ext cx="228600" cy="609600"/>
          </a:xfrm>
          <a:custGeom>
            <a:avLst/>
            <a:gdLst>
              <a:gd name="T0" fmla="*/ 2147483646 w 144"/>
              <a:gd name="T1" fmla="*/ 0 h 384"/>
              <a:gd name="T2" fmla="*/ 2147483646 w 144"/>
              <a:gd name="T3" fmla="*/ 2147483646 h 384"/>
              <a:gd name="T4" fmla="*/ 2147483646 w 144"/>
              <a:gd name="T5" fmla="*/ 2147483646 h 384"/>
              <a:gd name="T6" fmla="*/ 0 w 144"/>
              <a:gd name="T7" fmla="*/ 2147483646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" h="384">
                <a:moveTo>
                  <a:pt x="144" y="0"/>
                </a:moveTo>
                <a:lnTo>
                  <a:pt x="48" y="96"/>
                </a:lnTo>
                <a:lnTo>
                  <a:pt x="144" y="96"/>
                </a:lnTo>
                <a:lnTo>
                  <a:pt x="0" y="384"/>
                </a:lnTo>
              </a:path>
            </a:pathLst>
          </a:custGeom>
          <a:noFill/>
          <a:ln w="5715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Freeform 7"/>
          <p:cNvSpPr>
            <a:spLocks/>
          </p:cNvSpPr>
          <p:nvPr/>
        </p:nvSpPr>
        <p:spPr bwMode="auto">
          <a:xfrm>
            <a:off x="4419600" y="3200400"/>
            <a:ext cx="228600" cy="609600"/>
          </a:xfrm>
          <a:custGeom>
            <a:avLst/>
            <a:gdLst>
              <a:gd name="T0" fmla="*/ 2147483646 w 144"/>
              <a:gd name="T1" fmla="*/ 0 h 384"/>
              <a:gd name="T2" fmla="*/ 2147483646 w 144"/>
              <a:gd name="T3" fmla="*/ 2147483646 h 384"/>
              <a:gd name="T4" fmla="*/ 2147483646 w 144"/>
              <a:gd name="T5" fmla="*/ 2147483646 h 384"/>
              <a:gd name="T6" fmla="*/ 0 w 144"/>
              <a:gd name="T7" fmla="*/ 2147483646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" h="384">
                <a:moveTo>
                  <a:pt x="144" y="0"/>
                </a:moveTo>
                <a:lnTo>
                  <a:pt x="48" y="96"/>
                </a:lnTo>
                <a:lnTo>
                  <a:pt x="144" y="96"/>
                </a:lnTo>
                <a:lnTo>
                  <a:pt x="0" y="384"/>
                </a:lnTo>
              </a:path>
            </a:pathLst>
          </a:custGeom>
          <a:noFill/>
          <a:ln w="5715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Freeform 8"/>
          <p:cNvSpPr>
            <a:spLocks/>
          </p:cNvSpPr>
          <p:nvPr/>
        </p:nvSpPr>
        <p:spPr bwMode="auto">
          <a:xfrm>
            <a:off x="4800600" y="3200400"/>
            <a:ext cx="228600" cy="609600"/>
          </a:xfrm>
          <a:custGeom>
            <a:avLst/>
            <a:gdLst>
              <a:gd name="T0" fmla="*/ 2147483646 w 144"/>
              <a:gd name="T1" fmla="*/ 0 h 384"/>
              <a:gd name="T2" fmla="*/ 2147483646 w 144"/>
              <a:gd name="T3" fmla="*/ 2147483646 h 384"/>
              <a:gd name="T4" fmla="*/ 2147483646 w 144"/>
              <a:gd name="T5" fmla="*/ 2147483646 h 384"/>
              <a:gd name="T6" fmla="*/ 0 w 144"/>
              <a:gd name="T7" fmla="*/ 2147483646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" h="384">
                <a:moveTo>
                  <a:pt x="144" y="0"/>
                </a:moveTo>
                <a:lnTo>
                  <a:pt x="48" y="96"/>
                </a:lnTo>
                <a:lnTo>
                  <a:pt x="144" y="96"/>
                </a:lnTo>
                <a:lnTo>
                  <a:pt x="0" y="384"/>
                </a:lnTo>
              </a:path>
            </a:pathLst>
          </a:custGeom>
          <a:noFill/>
          <a:ln w="5715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Flash memory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Block based read/write, e.g. one block can be 512 or 1024  bytes, etc.</a:t>
            </a:r>
          </a:p>
          <a:p>
            <a:pPr eaLnBrk="1" hangingPunct="1"/>
            <a:r>
              <a:rPr lang="en-US" altLang="en-US" smtClean="0"/>
              <a:t>Read/write is slower than DRAM, so it cannot be used as the primary memory of a computer.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7C6D22-D48E-4A82-9C2A-B51084E2B8D9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038600"/>
            <a:ext cx="1625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622925" y="6208713"/>
            <a:ext cx="201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www.sandisk.com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Exercise 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are these memory types: (DRAM, SRAM, ROM) in a computer? Explain why.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FC1B3A-4727-4975-BACE-CA1D13254FEB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1447800" y="3124200"/>
            <a:ext cx="3962400" cy="1201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Central Processing Unit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CPU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Registers: memory type = _______?</a:t>
            </a:r>
          </a:p>
        </p:txBody>
      </p:sp>
      <p:sp>
        <p:nvSpPr>
          <p:cNvPr id="16391" name="Text Box 5"/>
          <p:cNvSpPr txBox="1">
            <a:spLocks noChangeArrowheads="1"/>
          </p:cNvSpPr>
          <p:nvPr/>
        </p:nvSpPr>
        <p:spPr bwMode="auto">
          <a:xfrm>
            <a:off x="6172200" y="3124200"/>
            <a:ext cx="21336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Primary memory for storing program and data: memory type=______?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914400" y="2895600"/>
            <a:ext cx="7543800" cy="335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16393" name="Text Box 7"/>
          <p:cNvSpPr txBox="1">
            <a:spLocks noChangeArrowheads="1"/>
          </p:cNvSpPr>
          <p:nvPr/>
        </p:nvSpPr>
        <p:spPr bwMode="auto">
          <a:xfrm>
            <a:off x="1447800" y="5029200"/>
            <a:ext cx="342900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Firmware (</a:t>
            </a:r>
            <a:r>
              <a:rPr lang="en-US" altLang="en-US" sz="1800" i="1">
                <a:latin typeface="Arial" pitchFamily="34" charset="0"/>
              </a:rPr>
              <a:t>basic input/output system</a:t>
            </a:r>
            <a:r>
              <a:rPr lang="en-US" altLang="en-US" sz="1800">
                <a:latin typeface="Arial" pitchFamily="34" charset="0"/>
              </a:rPr>
              <a:t> or </a:t>
            </a:r>
            <a:r>
              <a:rPr lang="en-US" altLang="en-US" sz="1800" i="1">
                <a:latin typeface="Arial" pitchFamily="34" charset="0"/>
              </a:rPr>
              <a:t>BIOS</a:t>
            </a:r>
            <a:r>
              <a:rPr lang="en-US" altLang="en-US" sz="1800">
                <a:latin typeface="Arial" pitchFamily="34" charset="0"/>
              </a:rPr>
              <a:t> 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memory type=___________?</a:t>
            </a:r>
          </a:p>
        </p:txBody>
      </p:sp>
      <p:sp>
        <p:nvSpPr>
          <p:cNvPr id="16394" name="Line 8"/>
          <p:cNvSpPr>
            <a:spLocks noChangeShapeType="1"/>
          </p:cNvSpPr>
          <p:nvPr/>
        </p:nvSpPr>
        <p:spPr bwMode="auto">
          <a:xfrm>
            <a:off x="2590800" y="4343400"/>
            <a:ext cx="0" cy="6858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9"/>
          <p:cNvSpPr>
            <a:spLocks noChangeShapeType="1"/>
          </p:cNvSpPr>
          <p:nvPr/>
        </p:nvSpPr>
        <p:spPr bwMode="auto">
          <a:xfrm>
            <a:off x="5410200" y="3505200"/>
            <a:ext cx="6858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Rectangle 10"/>
          <p:cNvSpPr>
            <a:spLocks noChangeArrowheads="1"/>
          </p:cNvSpPr>
          <p:nvPr/>
        </p:nvSpPr>
        <p:spPr bwMode="auto">
          <a:xfrm>
            <a:off x="2438400" y="3505200"/>
            <a:ext cx="2133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Registers 暫存器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157797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3) Concepts of address, data and program running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352800" y="3200400"/>
            <a:ext cx="3886200" cy="17526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AU" altLang="zh-TW" sz="2400" b="1" dirty="0" smtClean="0">
                <a:cs typeface="Times New Roman" pitchFamily="18" charset="0"/>
              </a:rPr>
              <a:t>Address-- tells you where to find the storage.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AU" altLang="zh-TW" sz="2400" b="1" dirty="0" smtClean="0">
                <a:cs typeface="Times New Roman" pitchFamily="18" charset="0"/>
              </a:rPr>
              <a:t>Data-- is the content stored in the address.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F14868-395D-45A1-8AF8-9119F2532FD9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17414" name="Picture 6" descr="MCj009030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0"/>
            <a:ext cx="2581275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Line 8"/>
          <p:cNvSpPr>
            <a:spLocks noChangeShapeType="1"/>
          </p:cNvSpPr>
          <p:nvPr/>
        </p:nvSpPr>
        <p:spPr bwMode="auto">
          <a:xfrm flipH="1" flipV="1">
            <a:off x="2362200" y="4114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 flipH="1">
            <a:off x="2362200" y="34290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3911600" cy="1295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altLang="zh-TW" sz="3100" smtClean="0">
                <a:cs typeface="Times New Roman" pitchFamily="18" charset="0"/>
              </a:rPr>
              <a:t>Exercise 1: </a:t>
            </a:r>
            <a:br>
              <a:rPr lang="en-AU" altLang="zh-TW" sz="3100" smtClean="0">
                <a:cs typeface="Times New Roman" pitchFamily="18" charset="0"/>
              </a:rPr>
            </a:br>
            <a:r>
              <a:rPr lang="en-US" altLang="en-US" sz="3500" smtClean="0">
                <a:ea typeface="新細明體" pitchFamily="18" charset="-120"/>
                <a:cs typeface="Times New Roman" pitchFamily="18" charset="0"/>
              </a:rPr>
              <a:t>Binary number and hex number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200" smtClean="0"/>
              <a:t>A binary number  can be 1 or 0</a:t>
            </a:r>
          </a:p>
          <a:p>
            <a:pPr eaLnBrk="1" hangingPunct="1"/>
            <a:r>
              <a:rPr lang="en-US" altLang="en-US" sz="2200" smtClean="0"/>
              <a:t>4 binary numbers make up a hexadecimal (hex) number (0-&gt;F)</a:t>
            </a:r>
          </a:p>
          <a:p>
            <a:pPr eaLnBrk="1" hangingPunct="1"/>
            <a:r>
              <a:rPr lang="en-US" altLang="en-US" sz="2200" smtClean="0"/>
              <a:t>Exercise1</a:t>
            </a:r>
          </a:p>
          <a:p>
            <a:pPr lvl="1" eaLnBrk="1" hangingPunct="1"/>
            <a:r>
              <a:rPr lang="en-US" altLang="en-US" sz="2000" smtClean="0"/>
              <a:t>Convert 3AH into binary .</a:t>
            </a:r>
          </a:p>
          <a:p>
            <a:pPr lvl="1" eaLnBrk="1" hangingPunct="1"/>
            <a:r>
              <a:rPr lang="en-US" altLang="en-US" sz="2000" smtClean="0"/>
              <a:t>Convert a binary number 100001011100B into hex and decimal.</a:t>
            </a:r>
          </a:p>
          <a:p>
            <a:pPr lvl="1" eaLnBrk="1" hangingPunct="1"/>
            <a:endParaRPr lang="en-US" altLang="en-US" sz="2000" smtClean="0"/>
          </a:p>
        </p:txBody>
      </p:sp>
      <p:graphicFrame>
        <p:nvGraphicFramePr>
          <p:cNvPr id="816268" name="Group 140"/>
          <p:cNvGraphicFramePr>
            <a:graphicFrameLocks noGrp="1"/>
          </p:cNvGraphicFramePr>
          <p:nvPr>
            <p:ph sz="half" idx="2"/>
          </p:nvPr>
        </p:nvGraphicFramePr>
        <p:xfrm>
          <a:off x="4572000" y="152400"/>
          <a:ext cx="3429000" cy="5959469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143000"/>
              </a:tblGrid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Binary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Decimal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Hex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0000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0001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0010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0011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0100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0101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0110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0111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1010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1011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1100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1101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1110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1111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1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851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6585F1-6105-4890-8B69-52B7B655D277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zh-TW" sz="3100" smtClean="0">
                <a:cs typeface="Times New Roman" pitchFamily="18" charset="0"/>
              </a:rPr>
              <a:t>Memory is like a tall building</a:t>
            </a:r>
            <a:r>
              <a:rPr lang="en-AU" altLang="zh-TW" sz="2000" smtClean="0">
                <a:cs typeface="Times New Roman" pitchFamily="18" charset="0"/>
              </a:rPr>
              <a:t/>
            </a:r>
            <a:br>
              <a:rPr lang="en-AU" altLang="zh-TW" sz="2000" smtClean="0">
                <a:cs typeface="Times New Roman" pitchFamily="18" charset="0"/>
              </a:rPr>
            </a:br>
            <a:r>
              <a:rPr lang="en-AU" altLang="zh-TW" sz="2000" smtClean="0">
                <a:cs typeface="Times New Roman" pitchFamily="18" charset="0"/>
              </a:rPr>
              <a:t>Address cannot change; content (data) can change</a:t>
            </a:r>
            <a:endParaRPr lang="en-US" altLang="zh-TW" sz="2000" smtClean="0"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19263"/>
            <a:ext cx="7772400" cy="4011612"/>
          </a:xfrm>
        </p:spPr>
        <p:txBody>
          <a:bodyPr/>
          <a:lstStyle/>
          <a:p>
            <a:pPr eaLnBrk="1" hangingPunct="1"/>
            <a:r>
              <a:rPr lang="en-US" altLang="zh-TW" smtClean="0"/>
              <a:t>Address content, e.g. A 64K-byte RAM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CAD35B-2C78-4B1D-B868-D16C65548AAF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latin typeface="Arial" pitchFamily="34" charset="0"/>
            </a:endParaRPr>
          </a:p>
        </p:txBody>
      </p:sp>
      <p:graphicFrame>
        <p:nvGraphicFramePr>
          <p:cNvPr id="690215" name="Group 39"/>
          <p:cNvGraphicFramePr>
            <a:graphicFrameLocks noGrp="1"/>
          </p:cNvGraphicFramePr>
          <p:nvPr/>
        </p:nvGraphicFramePr>
        <p:xfrm>
          <a:off x="533400" y="2209800"/>
          <a:ext cx="6172200" cy="4297760"/>
        </p:xfrm>
        <a:graphic>
          <a:graphicData uri="http://schemas.openxmlformats.org/drawingml/2006/table">
            <a:tbl>
              <a:tblPr/>
              <a:tblGrid>
                <a:gridCol w="3086100"/>
                <a:gridCol w="3086100"/>
              </a:tblGrid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16-bit Address (H=Hex)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8-bit content (data)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FFFF H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35H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FFFE H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23H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0ACD H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24H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0001 H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32H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H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2BH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9491" name="Picture 33" descr="towrpis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971800"/>
            <a:ext cx="2025650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92" name="Freeform 34"/>
          <p:cNvSpPr>
            <a:spLocks/>
          </p:cNvSpPr>
          <p:nvPr/>
        </p:nvSpPr>
        <p:spPr bwMode="auto">
          <a:xfrm>
            <a:off x="88900" y="1143000"/>
            <a:ext cx="749300" cy="1371600"/>
          </a:xfrm>
          <a:custGeom>
            <a:avLst/>
            <a:gdLst>
              <a:gd name="T0" fmla="*/ 2147483646 w 472"/>
              <a:gd name="T1" fmla="*/ 0 h 864"/>
              <a:gd name="T2" fmla="*/ 2147483646 w 472"/>
              <a:gd name="T3" fmla="*/ 2147483646 h 864"/>
              <a:gd name="T4" fmla="*/ 2147483646 w 472"/>
              <a:gd name="T5" fmla="*/ 2147483646 h 8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72" h="864">
                <a:moveTo>
                  <a:pt x="472" y="0"/>
                </a:moveTo>
                <a:cubicBezTo>
                  <a:pt x="276" y="168"/>
                  <a:pt x="80" y="336"/>
                  <a:pt x="40" y="480"/>
                </a:cubicBezTo>
                <a:cubicBezTo>
                  <a:pt x="0" y="624"/>
                  <a:pt x="116" y="744"/>
                  <a:pt x="232" y="8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Freeform 35"/>
          <p:cNvSpPr>
            <a:spLocks/>
          </p:cNvSpPr>
          <p:nvPr/>
        </p:nvSpPr>
        <p:spPr bwMode="auto">
          <a:xfrm>
            <a:off x="6832600" y="1143000"/>
            <a:ext cx="1841500" cy="1371600"/>
          </a:xfrm>
          <a:custGeom>
            <a:avLst/>
            <a:gdLst>
              <a:gd name="T0" fmla="*/ 2147483646 w 1160"/>
              <a:gd name="T1" fmla="*/ 0 h 864"/>
              <a:gd name="T2" fmla="*/ 2147483646 w 1160"/>
              <a:gd name="T3" fmla="*/ 2147483646 h 864"/>
              <a:gd name="T4" fmla="*/ 2147483646 w 1160"/>
              <a:gd name="T5" fmla="*/ 2147483646 h 864"/>
              <a:gd name="T6" fmla="*/ 2147483646 w 1160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0" h="864">
                <a:moveTo>
                  <a:pt x="976" y="0"/>
                </a:moveTo>
                <a:cubicBezTo>
                  <a:pt x="1068" y="268"/>
                  <a:pt x="1160" y="536"/>
                  <a:pt x="1024" y="672"/>
                </a:cubicBezTo>
                <a:cubicBezTo>
                  <a:pt x="888" y="808"/>
                  <a:pt x="320" y="784"/>
                  <a:pt x="160" y="816"/>
                </a:cubicBezTo>
                <a:cubicBezTo>
                  <a:pt x="0" y="848"/>
                  <a:pt x="32" y="856"/>
                  <a:pt x="64" y="8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 flipV="1">
            <a:off x="228600" y="2514600"/>
            <a:ext cx="0" cy="396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4114800" cy="11430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Memory for storing program and data</a:t>
            </a:r>
            <a:br>
              <a:rPr lang="en-US" altLang="en-US" sz="3200" smtClean="0"/>
            </a:br>
            <a:r>
              <a:rPr lang="en-US" altLang="en-US" sz="3200" smtClean="0"/>
              <a:t>(An 8-bit machine)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114800" cy="3651250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Basic concept</a:t>
            </a:r>
            <a:br>
              <a:rPr lang="en-US" altLang="en-US" sz="2600" smtClean="0"/>
            </a:br>
            <a:r>
              <a:rPr lang="en-AU" altLang="zh-TW" sz="2200" b="1" smtClean="0">
                <a:cs typeface="Times New Roman" pitchFamily="18" charset="0"/>
              </a:rPr>
              <a:t>Memory is like a tall building</a:t>
            </a:r>
            <a:br>
              <a:rPr lang="en-AU" altLang="zh-TW" sz="2200" b="1" smtClean="0">
                <a:cs typeface="Times New Roman" pitchFamily="18" charset="0"/>
              </a:rPr>
            </a:br>
            <a:r>
              <a:rPr lang="en-AU" altLang="zh-TW" sz="1500" b="1" smtClean="0">
                <a:cs typeface="Times New Roman" pitchFamily="18" charset="0"/>
              </a:rPr>
              <a:t>Address cannot change; content (data) can change</a:t>
            </a:r>
            <a:endParaRPr lang="en-US" altLang="en-US" sz="1500" b="1" smtClean="0">
              <a:ea typeface="新細明體" pitchFamily="18" charset="-120"/>
              <a:cs typeface="Times New Roman" pitchFamily="18" charset="0"/>
            </a:endParaRPr>
          </a:p>
          <a:p>
            <a:pPr eaLnBrk="1" hangingPunct="1"/>
            <a:endParaRPr lang="en-US" altLang="en-US" sz="2600" smtClean="0"/>
          </a:p>
        </p:txBody>
      </p:sp>
      <p:graphicFrame>
        <p:nvGraphicFramePr>
          <p:cNvPr id="801832" name="Group 40"/>
          <p:cNvGraphicFramePr>
            <a:graphicFrameLocks noGrp="1"/>
          </p:cNvGraphicFramePr>
          <p:nvPr>
            <p:ph sz="half" idx="2"/>
          </p:nvPr>
        </p:nvGraphicFramePr>
        <p:xfrm>
          <a:off x="4724400" y="381000"/>
          <a:ext cx="4038600" cy="5364618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1279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16-bit Address (H=Hex)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8-bit content (program /data)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FFFF H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35H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FFFE H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23H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0ACD H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24H (do something)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0001 H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32H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H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2BH (goto 0ACDH)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3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051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D7AC3B-3411-4CA3-A11D-6F834B19D06E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20515" name="Rectangle 3"/>
          <p:cNvSpPr>
            <a:spLocks noChangeArrowheads="1"/>
          </p:cNvSpPr>
          <p:nvPr/>
        </p:nvSpPr>
        <p:spPr bwMode="auto">
          <a:xfrm>
            <a:off x="27146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20516" name="Text Box 33"/>
          <p:cNvSpPr txBox="1">
            <a:spLocks noChangeArrowheads="1"/>
          </p:cNvSpPr>
          <p:nvPr/>
        </p:nvSpPr>
        <p:spPr bwMode="auto">
          <a:xfrm>
            <a:off x="533400" y="4800600"/>
            <a:ext cx="36353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After power up , goto 0000H , run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instructions in data</a:t>
            </a:r>
          </a:p>
        </p:txBody>
      </p:sp>
      <p:sp>
        <p:nvSpPr>
          <p:cNvPr id="20517" name="Line 35"/>
          <p:cNvSpPr>
            <a:spLocks noChangeShapeType="1"/>
          </p:cNvSpPr>
          <p:nvPr/>
        </p:nvSpPr>
        <p:spPr bwMode="auto">
          <a:xfrm flipV="1">
            <a:off x="4572000" y="1828800"/>
            <a:ext cx="0" cy="403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Line 36"/>
          <p:cNvSpPr>
            <a:spLocks noChangeShapeType="1"/>
          </p:cNvSpPr>
          <p:nvPr/>
        </p:nvSpPr>
        <p:spPr bwMode="auto">
          <a:xfrm>
            <a:off x="3124200" y="5181600"/>
            <a:ext cx="1524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9" name="Freeform 37"/>
          <p:cNvSpPr>
            <a:spLocks/>
          </p:cNvSpPr>
          <p:nvPr/>
        </p:nvSpPr>
        <p:spPr bwMode="auto">
          <a:xfrm>
            <a:off x="8915400" y="3581400"/>
            <a:ext cx="228600" cy="1981200"/>
          </a:xfrm>
          <a:custGeom>
            <a:avLst/>
            <a:gdLst>
              <a:gd name="T0" fmla="*/ 0 w 112"/>
              <a:gd name="T1" fmla="*/ 2147483646 h 1152"/>
              <a:gd name="T2" fmla="*/ 2147483646 w 112"/>
              <a:gd name="T3" fmla="*/ 2147483646 h 1152"/>
              <a:gd name="T4" fmla="*/ 2147483646 w 112"/>
              <a:gd name="T5" fmla="*/ 2147483646 h 1152"/>
              <a:gd name="T6" fmla="*/ 0 w 112"/>
              <a:gd name="T7" fmla="*/ 0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2" h="1152">
                <a:moveTo>
                  <a:pt x="0" y="1152"/>
                </a:moveTo>
                <a:cubicBezTo>
                  <a:pt x="40" y="1044"/>
                  <a:pt x="80" y="936"/>
                  <a:pt x="96" y="768"/>
                </a:cubicBezTo>
                <a:cubicBezTo>
                  <a:pt x="112" y="600"/>
                  <a:pt x="112" y="272"/>
                  <a:pt x="96" y="144"/>
                </a:cubicBezTo>
                <a:cubicBezTo>
                  <a:pt x="80" y="16"/>
                  <a:pt x="40" y="8"/>
                  <a:pt x="0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300" smtClean="0"/>
              <a:t>Two important modules in a 8-bit CPU (because data is 8-bit, e.g. Intel 8051):</a:t>
            </a:r>
            <a:br>
              <a:rPr lang="en-US" altLang="en-US" sz="2300" smtClean="0"/>
            </a:br>
            <a:r>
              <a:rPr lang="en-US" altLang="en-US" sz="2300" smtClean="0"/>
              <a:t>Program counter and registers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A </a:t>
            </a:r>
            <a:r>
              <a:rPr lang="en-US" altLang="en-US" sz="2600" u="sng" smtClean="0"/>
              <a:t>C</a:t>
            </a:r>
            <a:r>
              <a:rPr lang="en-US" altLang="en-US" sz="2600" smtClean="0"/>
              <a:t>entral </a:t>
            </a:r>
            <a:r>
              <a:rPr lang="en-US" altLang="en-US" sz="2600" u="sng" smtClean="0"/>
              <a:t>P</a:t>
            </a:r>
            <a:r>
              <a:rPr lang="en-US" altLang="en-US" sz="2600" smtClean="0"/>
              <a:t>rocessing </a:t>
            </a:r>
            <a:r>
              <a:rPr lang="en-US" altLang="en-US" sz="2600" u="sng" smtClean="0"/>
              <a:t>U</a:t>
            </a:r>
            <a:r>
              <a:rPr lang="en-US" altLang="en-US" sz="2600" smtClean="0"/>
              <a:t>nit (CPU) has</a:t>
            </a:r>
          </a:p>
          <a:p>
            <a:pPr lvl="1" eaLnBrk="1" hangingPunct="1"/>
            <a:r>
              <a:rPr lang="en-US" altLang="en-US" sz="2200" smtClean="0"/>
              <a:t>PC : program counter to keep track the program</a:t>
            </a:r>
          </a:p>
          <a:p>
            <a:pPr lvl="1" eaLnBrk="1" hangingPunct="1"/>
            <a:r>
              <a:rPr lang="en-US" altLang="en-US" sz="2200" smtClean="0"/>
              <a:t>R0, R1, etc, for general purpose usage</a:t>
            </a:r>
          </a:p>
        </p:txBody>
      </p:sp>
      <p:sp>
        <p:nvSpPr>
          <p:cNvPr id="21508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1509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ECF5AD-0ACA-4AB5-8A56-0E0486E9919E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867400" y="3200400"/>
            <a:ext cx="1676400" cy="3124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Memory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(data is 8-bit)</a:t>
            </a:r>
          </a:p>
        </p:txBody>
      </p:sp>
      <p:sp>
        <p:nvSpPr>
          <p:cNvPr id="21511" name="Line 49"/>
          <p:cNvSpPr>
            <a:spLocks noChangeShapeType="1"/>
          </p:cNvSpPr>
          <p:nvPr/>
        </p:nvSpPr>
        <p:spPr bwMode="auto">
          <a:xfrm>
            <a:off x="4495800" y="5029200"/>
            <a:ext cx="137160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Rectangle 56"/>
          <p:cNvSpPr>
            <a:spLocks noChangeArrowheads="1"/>
          </p:cNvSpPr>
          <p:nvPr/>
        </p:nvSpPr>
        <p:spPr bwMode="auto">
          <a:xfrm>
            <a:off x="914400" y="3352800"/>
            <a:ext cx="3429000" cy="2819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21513" name="Text Box 57"/>
          <p:cNvSpPr txBox="1">
            <a:spLocks noChangeArrowheads="1"/>
          </p:cNvSpPr>
          <p:nvPr/>
        </p:nvSpPr>
        <p:spPr bwMode="auto">
          <a:xfrm>
            <a:off x="1219200" y="3429000"/>
            <a:ext cx="27035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An 8-bit </a:t>
            </a:r>
            <a:r>
              <a:rPr lang="en-US" altLang="en-US" sz="1800">
                <a:latin typeface="Arial" pitchFamily="34" charset="0"/>
              </a:rPr>
              <a:t>CPU (Intel 8051)</a:t>
            </a:r>
          </a:p>
        </p:txBody>
      </p:sp>
      <p:graphicFrame>
        <p:nvGraphicFramePr>
          <p:cNvPr id="806982" name="Group 70"/>
          <p:cNvGraphicFramePr>
            <a:graphicFrameLocks noGrp="1"/>
          </p:cNvGraphicFramePr>
          <p:nvPr/>
        </p:nvGraphicFramePr>
        <p:xfrm>
          <a:off x="1066800" y="3962400"/>
          <a:ext cx="2743200" cy="1801813"/>
        </p:xfrm>
        <a:graphic>
          <a:graphicData uri="http://schemas.openxmlformats.org/drawingml/2006/table">
            <a:tbl>
              <a:tblPr/>
              <a:tblGrid>
                <a:gridCol w="27432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Registers (8 bits):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PC: program counter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9F5FD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R0 (general purpose)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9F5FD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R1 (general purpose)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9F5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Program counter (PC)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After CPU reset (power up) , PC=0000H, so the first instruction is always at 0000H.</a:t>
            </a:r>
          </a:p>
          <a:p>
            <a:pPr eaLnBrk="1" hangingPunct="1"/>
            <a:r>
              <a:rPr lang="en-US" altLang="en-US" smtClean="0"/>
              <a:t>After each instruction is run, </a:t>
            </a:r>
          </a:p>
          <a:p>
            <a:pPr lvl="1" eaLnBrk="1" hangingPunct="1"/>
            <a:r>
              <a:rPr lang="en-US" altLang="en-US" smtClean="0"/>
              <a:t>PC increments once, or</a:t>
            </a:r>
          </a:p>
          <a:p>
            <a:pPr lvl="1" eaLnBrk="1" hangingPunct="1"/>
            <a:r>
              <a:rPr lang="en-US" altLang="en-US" smtClean="0"/>
              <a:t>PC is set by the instruction it just executed. E.g. goto to a new address.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491568-0B13-4AD9-A6EA-D886EC1224F0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300" smtClean="0"/>
              <a:t>How does a computer work?</a:t>
            </a:r>
            <a:br>
              <a:rPr lang="en-US" altLang="zh-TW" sz="2300" smtClean="0"/>
            </a:br>
            <a:r>
              <a:rPr lang="en-US" altLang="zh-TW" sz="2300" smtClean="0"/>
              <a:t>What is the content of Program counter (PC) after each step?</a:t>
            </a:r>
            <a:endParaRPr lang="en-US" altLang="en-US" sz="23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77963"/>
            <a:ext cx="4191000" cy="4411662"/>
          </a:xfrm>
        </p:spPr>
        <p:txBody>
          <a:bodyPr/>
          <a:lstStyle/>
          <a:p>
            <a:pPr eaLnBrk="1" hangingPunct="1"/>
            <a:r>
              <a:rPr lang="en-US" altLang="zh-TW" sz="2600" smtClean="0"/>
              <a:t>Program is in memory</a:t>
            </a:r>
            <a:endParaRPr lang="en-US" altLang="en-US" sz="2600" smtClean="0"/>
          </a:p>
        </p:txBody>
      </p:sp>
      <p:graphicFrame>
        <p:nvGraphicFramePr>
          <p:cNvPr id="726134" name="Group 118"/>
          <p:cNvGraphicFramePr>
            <a:graphicFrameLocks noGrp="1"/>
          </p:cNvGraphicFramePr>
          <p:nvPr>
            <p:ph sz="half" idx="2"/>
          </p:nvPr>
        </p:nvGraphicFramePr>
        <p:xfrm>
          <a:off x="4724400" y="1219200"/>
          <a:ext cx="3962400" cy="4908391"/>
        </p:xfrm>
        <a:graphic>
          <a:graphicData uri="http://schemas.openxmlformats.org/drawingml/2006/table">
            <a:tbl>
              <a:tblPr/>
              <a:tblGrid>
                <a:gridCol w="1981200"/>
                <a:gridCol w="1981200"/>
              </a:tblGrid>
              <a:tr h="701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16-bit Address (H=Hex)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8-bit content (data)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FFFF H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FFFE H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23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0ACD H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24 (goto FFFF)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0001 H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32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H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2B (goto0ACD)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5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358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728B22-6B24-488F-A3C2-9C60424C9042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23587" name="Freeform 76"/>
          <p:cNvSpPr>
            <a:spLocks/>
          </p:cNvSpPr>
          <p:nvPr/>
        </p:nvSpPr>
        <p:spPr bwMode="auto">
          <a:xfrm>
            <a:off x="3886200" y="4038600"/>
            <a:ext cx="762000" cy="1752600"/>
          </a:xfrm>
          <a:custGeom>
            <a:avLst/>
            <a:gdLst>
              <a:gd name="T0" fmla="*/ 2147483646 w 432"/>
              <a:gd name="T1" fmla="*/ 2147483646 h 912"/>
              <a:gd name="T2" fmla="*/ 2147483646 w 432"/>
              <a:gd name="T3" fmla="*/ 2147483646 h 912"/>
              <a:gd name="T4" fmla="*/ 2147483646 w 432"/>
              <a:gd name="T5" fmla="*/ 2147483646 h 912"/>
              <a:gd name="T6" fmla="*/ 2147483646 w 432"/>
              <a:gd name="T7" fmla="*/ 0 h 9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912">
                <a:moveTo>
                  <a:pt x="432" y="912"/>
                </a:moveTo>
                <a:cubicBezTo>
                  <a:pt x="264" y="788"/>
                  <a:pt x="96" y="664"/>
                  <a:pt x="48" y="528"/>
                </a:cubicBezTo>
                <a:cubicBezTo>
                  <a:pt x="0" y="392"/>
                  <a:pt x="80" y="184"/>
                  <a:pt x="144" y="96"/>
                </a:cubicBezTo>
                <a:cubicBezTo>
                  <a:pt x="208" y="8"/>
                  <a:pt x="320" y="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Freeform 77"/>
          <p:cNvSpPr>
            <a:spLocks/>
          </p:cNvSpPr>
          <p:nvPr/>
        </p:nvSpPr>
        <p:spPr bwMode="auto">
          <a:xfrm>
            <a:off x="4114800" y="2438400"/>
            <a:ext cx="469900" cy="1371600"/>
          </a:xfrm>
          <a:custGeom>
            <a:avLst/>
            <a:gdLst>
              <a:gd name="T0" fmla="*/ 2147483646 w 296"/>
              <a:gd name="T1" fmla="*/ 2147483646 h 336"/>
              <a:gd name="T2" fmla="*/ 2147483646 w 296"/>
              <a:gd name="T3" fmla="*/ 2147483646 h 336"/>
              <a:gd name="T4" fmla="*/ 2147483646 w 296"/>
              <a:gd name="T5" fmla="*/ 0 h 33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336">
                <a:moveTo>
                  <a:pt x="296" y="336"/>
                </a:moveTo>
                <a:cubicBezTo>
                  <a:pt x="156" y="292"/>
                  <a:pt x="16" y="248"/>
                  <a:pt x="8" y="192"/>
                </a:cubicBezTo>
                <a:cubicBezTo>
                  <a:pt x="0" y="136"/>
                  <a:pt x="124" y="68"/>
                  <a:pt x="2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Freeform 78"/>
          <p:cNvSpPr>
            <a:spLocks/>
          </p:cNvSpPr>
          <p:nvPr/>
        </p:nvSpPr>
        <p:spPr bwMode="auto">
          <a:xfrm>
            <a:off x="2514600" y="5562600"/>
            <a:ext cx="2057400" cy="457200"/>
          </a:xfrm>
          <a:custGeom>
            <a:avLst/>
            <a:gdLst>
              <a:gd name="T0" fmla="*/ 0 w 1296"/>
              <a:gd name="T1" fmla="*/ 0 h 688"/>
              <a:gd name="T2" fmla="*/ 2147483646 w 1296"/>
              <a:gd name="T3" fmla="*/ 2147483646 h 688"/>
              <a:gd name="T4" fmla="*/ 2147483646 w 1296"/>
              <a:gd name="T5" fmla="*/ 2147483646 h 6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96" h="688">
                <a:moveTo>
                  <a:pt x="0" y="0"/>
                </a:moveTo>
                <a:cubicBezTo>
                  <a:pt x="180" y="232"/>
                  <a:pt x="360" y="464"/>
                  <a:pt x="576" y="576"/>
                </a:cubicBezTo>
                <a:cubicBezTo>
                  <a:pt x="792" y="688"/>
                  <a:pt x="1044" y="680"/>
                  <a:pt x="1296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Text Box 79"/>
          <p:cNvSpPr txBox="1">
            <a:spLocks noChangeArrowheads="1"/>
          </p:cNvSpPr>
          <p:nvPr/>
        </p:nvSpPr>
        <p:spPr bwMode="auto">
          <a:xfrm>
            <a:off x="822325" y="5294313"/>
            <a:ext cx="1670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pitchFamily="34" charset="0"/>
              </a:rPr>
              <a:t>After power up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pitchFamily="34" charset="0"/>
              </a:rPr>
              <a:t>PC=0000H</a:t>
            </a:r>
            <a:endParaRPr lang="en-US" altLang="en-US" sz="1800">
              <a:latin typeface="Arial" pitchFamily="34" charset="0"/>
            </a:endParaRPr>
          </a:p>
        </p:txBody>
      </p:sp>
      <p:sp>
        <p:nvSpPr>
          <p:cNvPr id="23591" name="Text Box 81"/>
          <p:cNvSpPr txBox="1">
            <a:spLocks noChangeArrowheads="1"/>
          </p:cNvSpPr>
          <p:nvPr/>
        </p:nvSpPr>
        <p:spPr bwMode="auto">
          <a:xfrm>
            <a:off x="2955925" y="5522913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step1</a:t>
            </a:r>
          </a:p>
        </p:txBody>
      </p:sp>
      <p:sp>
        <p:nvSpPr>
          <p:cNvPr id="23592" name="Text Box 82"/>
          <p:cNvSpPr txBox="1">
            <a:spLocks noChangeArrowheads="1"/>
          </p:cNvSpPr>
          <p:nvPr/>
        </p:nvSpPr>
        <p:spPr bwMode="auto">
          <a:xfrm>
            <a:off x="3870325" y="4760913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step2</a:t>
            </a:r>
          </a:p>
        </p:txBody>
      </p:sp>
      <p:sp>
        <p:nvSpPr>
          <p:cNvPr id="23593" name="Text Box 83"/>
          <p:cNvSpPr txBox="1">
            <a:spLocks noChangeArrowheads="1"/>
          </p:cNvSpPr>
          <p:nvPr/>
        </p:nvSpPr>
        <p:spPr bwMode="auto">
          <a:xfrm>
            <a:off x="3810000" y="32004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step3</a:t>
            </a:r>
          </a:p>
        </p:txBody>
      </p:sp>
      <p:sp>
        <p:nvSpPr>
          <p:cNvPr id="23594" name="Line 87"/>
          <p:cNvSpPr>
            <a:spLocks noChangeShapeType="1"/>
          </p:cNvSpPr>
          <p:nvPr/>
        </p:nvSpPr>
        <p:spPr bwMode="auto">
          <a:xfrm flipV="1">
            <a:off x="8839200" y="13716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5" name="Rectangle 122"/>
          <p:cNvSpPr>
            <a:spLocks noChangeArrowheads="1"/>
          </p:cNvSpPr>
          <p:nvPr/>
        </p:nvSpPr>
        <p:spPr bwMode="auto">
          <a:xfrm>
            <a:off x="457200" y="2071688"/>
            <a:ext cx="3413125" cy="31861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23596" name="Text Box 123"/>
          <p:cNvSpPr txBox="1">
            <a:spLocks noChangeArrowheads="1"/>
          </p:cNvSpPr>
          <p:nvPr/>
        </p:nvSpPr>
        <p:spPr bwMode="auto">
          <a:xfrm>
            <a:off x="434975" y="2071688"/>
            <a:ext cx="360521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Inside a</a:t>
            </a:r>
            <a:r>
              <a:rPr lang="en-US" altLang="en-US" sz="1800"/>
              <a:t>n 8-bit </a:t>
            </a:r>
            <a:r>
              <a:rPr lang="en-US" altLang="en-US" sz="1800" u="sng"/>
              <a:t>C</a:t>
            </a:r>
            <a:r>
              <a:rPr lang="en-US" altLang="en-US" sz="1800"/>
              <a:t>entral </a:t>
            </a:r>
            <a:r>
              <a:rPr lang="en-US" altLang="en-US" sz="1800" u="sng"/>
              <a:t>P</a:t>
            </a:r>
            <a:r>
              <a:rPr lang="en-US" altLang="en-US" sz="1800"/>
              <a:t>rocess.</a:t>
            </a:r>
            <a:r>
              <a:rPr lang="en-US" altLang="en-US" sz="1800" u="sng"/>
              <a:t>U</a:t>
            </a:r>
            <a:r>
              <a:rPr lang="en-US" altLang="en-US" sz="1800"/>
              <a:t>nit </a:t>
            </a:r>
            <a:endParaRPr lang="en-US" altLang="en-US" sz="1800">
              <a:latin typeface="Arial" pitchFamily="34" charset="0"/>
            </a:endParaRPr>
          </a:p>
        </p:txBody>
      </p:sp>
      <p:graphicFrame>
        <p:nvGraphicFramePr>
          <p:cNvPr id="726140" name="Group 1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426355"/>
              </p:ext>
            </p:extLst>
          </p:nvPr>
        </p:nvGraphicFramePr>
        <p:xfrm>
          <a:off x="609600" y="3938588"/>
          <a:ext cx="3089276" cy="1244600"/>
        </p:xfrm>
        <a:graphic>
          <a:graphicData uri="http://schemas.openxmlformats.org/drawingml/2006/table">
            <a:tbl>
              <a:tblPr/>
              <a:tblGrid>
                <a:gridCol w="1544638"/>
                <a:gridCol w="1544638"/>
              </a:tblGrid>
              <a:tr h="1244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General purpose registers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( 8bits):</a:t>
                      </a:r>
                    </a:p>
                  </a:txBody>
                  <a:tcPr marT="45757" marB="4575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R0=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xxH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R1=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yyH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…etc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</a:p>
                  </a:txBody>
                  <a:tcPr marT="45757" marB="4575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9F5F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Group 124"/>
          <p:cNvGraphicFramePr>
            <a:graphicFrameLocks noGrp="1"/>
          </p:cNvGraphicFramePr>
          <p:nvPr/>
        </p:nvGraphicFramePr>
        <p:xfrm>
          <a:off x="560388" y="2495550"/>
          <a:ext cx="3165475" cy="1295401"/>
        </p:xfrm>
        <a:graphic>
          <a:graphicData uri="http://schemas.openxmlformats.org/drawingml/2006/table">
            <a:tbl>
              <a:tblPr/>
              <a:tblGrid>
                <a:gridCol w="3165475"/>
              </a:tblGrid>
              <a:tr h="634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Program counter (16 bits):</a:t>
                      </a: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61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xxxxH</a:t>
                      </a: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83" marB="456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9F5FD"/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>
          <a:xfrm>
            <a:off x="3870325" y="1676400"/>
            <a:ext cx="7016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1) Memory in  a computer system</a:t>
            </a:r>
          </a:p>
          <a:p>
            <a:pPr eaLnBrk="1" hangingPunct="1"/>
            <a:r>
              <a:rPr lang="en-US" altLang="en-US" smtClean="0"/>
              <a:t>2) Different memory types</a:t>
            </a:r>
          </a:p>
          <a:p>
            <a:pPr eaLnBrk="1" hangingPunct="1"/>
            <a:r>
              <a:rPr lang="en-US" altLang="en-US" smtClean="0"/>
              <a:t>3) Concepts of address, data and program running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A71464-B4C7-46F3-AE39-A4C098FA93C9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/>
            <a:r>
              <a:rPr lang="en-AU" altLang="zh-TW" sz="3100" smtClean="0">
                <a:cs typeface="Times New Roman" pitchFamily="18" charset="0"/>
              </a:rPr>
              <a:t>Exercise2 : A simple program , fill in ‘?’</a:t>
            </a:r>
            <a:endParaRPr lang="en-US" altLang="zh-TW" sz="3100" smtClean="0"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609600"/>
            <a:ext cx="8077200" cy="4114800"/>
          </a:xfrm>
        </p:spPr>
        <p:txBody>
          <a:bodyPr/>
          <a:lstStyle/>
          <a:p>
            <a:pPr eaLnBrk="1" hangingPunct="1"/>
            <a:r>
              <a:rPr lang="en-US" altLang="zh-TW" sz="2100" smtClean="0"/>
              <a:t>After power up, the first instruction is in 0000H, PC=0000H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085C24-409A-4C45-B2D3-72282A7F7B07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>
              <a:latin typeface="Arial" pitchFamily="34" charset="0"/>
            </a:endParaRPr>
          </a:p>
        </p:txBody>
      </p:sp>
      <p:graphicFrame>
        <p:nvGraphicFramePr>
          <p:cNvPr id="828489" name="Group 73"/>
          <p:cNvGraphicFramePr>
            <a:graphicFrameLocks noGrp="1"/>
          </p:cNvGraphicFramePr>
          <p:nvPr/>
        </p:nvGraphicFramePr>
        <p:xfrm>
          <a:off x="609600" y="1066800"/>
          <a:ext cx="8382000" cy="4945064"/>
        </p:xfrm>
        <a:graphic>
          <a:graphicData uri="http://schemas.openxmlformats.org/drawingml/2006/table">
            <a:tbl>
              <a:tblPr/>
              <a:tblGrid>
                <a:gridCol w="1219200"/>
                <a:gridCol w="3352800"/>
                <a:gridCol w="1905000"/>
                <a:gridCol w="1905000"/>
              </a:tblGrid>
              <a:tr h="9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Address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(H=Hex)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8-bit content (data)=instructions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(Hex)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PC before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Running the instruction (hex)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PC after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Running the instruction (hex)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0BC8 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Instruction k =  25: (meaning R0&lt;=R0+1)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0AC1 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0AC0 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Instruction j  = 24 (meaning :goto 0BC8)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0001 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Instruction 2=xx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Instruction1=2B (meaning : goto 0AC0H)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29" name="Line 69"/>
          <p:cNvSpPr>
            <a:spLocks noChangeShapeType="1"/>
          </p:cNvSpPr>
          <p:nvPr/>
        </p:nvSpPr>
        <p:spPr bwMode="auto">
          <a:xfrm flipV="1">
            <a:off x="381000" y="1828800"/>
            <a:ext cx="0" cy="434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Text Box 70"/>
          <p:cNvSpPr txBox="1">
            <a:spLocks noChangeArrowheads="1"/>
          </p:cNvSpPr>
          <p:nvPr/>
        </p:nvSpPr>
        <p:spPr bwMode="auto">
          <a:xfrm>
            <a:off x="593725" y="6361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AU" altLang="zh-TW" sz="3200" smtClean="0">
                <a:cs typeface="Times New Roman" pitchFamily="18" charset="0"/>
              </a:rPr>
              <a:t>Exercise 3: Program to find 2+3=?, </a:t>
            </a:r>
            <a:br>
              <a:rPr lang="en-AU" altLang="zh-TW" sz="3200" smtClean="0">
                <a:cs typeface="Times New Roman" pitchFamily="18" charset="0"/>
              </a:rPr>
            </a:br>
            <a:r>
              <a:rPr lang="en-AU" altLang="zh-TW" sz="3200" smtClean="0">
                <a:cs typeface="Times New Roman" pitchFamily="18" charset="0"/>
              </a:rPr>
              <a:t>Fill in ‘?’</a:t>
            </a:r>
            <a:endParaRPr lang="en-US" altLang="zh-TW" sz="2000" smtClean="0">
              <a:cs typeface="Times New Roman" pitchFamily="18" charset="0"/>
            </a:endParaRPr>
          </a:p>
        </p:txBody>
      </p:sp>
      <p:sp>
        <p:nvSpPr>
          <p:cNvPr id="25603" name="Rectangle 71"/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 PC=program counter; R0=general purpose register 0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222948-D122-4CB4-8661-3651575E73E8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latin typeface="Arial" pitchFamily="34" charset="0"/>
            </a:endParaRPr>
          </a:p>
        </p:txBody>
      </p:sp>
      <p:graphicFrame>
        <p:nvGraphicFramePr>
          <p:cNvPr id="815236" name="Group 132"/>
          <p:cNvGraphicFramePr>
            <a:graphicFrameLocks noGrp="1"/>
          </p:cNvGraphicFramePr>
          <p:nvPr/>
        </p:nvGraphicFramePr>
        <p:xfrm>
          <a:off x="381000" y="1524000"/>
          <a:ext cx="8305800" cy="4852988"/>
        </p:xfrm>
        <a:graphic>
          <a:graphicData uri="http://schemas.openxmlformats.org/drawingml/2006/table">
            <a:tbl>
              <a:tblPr/>
              <a:tblGrid>
                <a:gridCol w="1066800"/>
                <a:gridCol w="2895600"/>
                <a:gridCol w="1066800"/>
                <a:gridCol w="1219200"/>
                <a:gridCol w="1219200"/>
                <a:gridCol w="838200"/>
              </a:tblGrid>
              <a:tr h="7620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Address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(H=Hex)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8-bit content (data)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The machine code is make up for this example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Before the instruction is run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After the instruction is run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PC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R0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PC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R0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7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0F00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What is the  Content after the program is run?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3F=stop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0AD2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C0=Save R0 into address location 0F00 and clear R0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0AD1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2E=Add 2 to Reg .R0</a:t>
                      </a:r>
                      <a:endParaRPr kumimoji="0" lang="en-US" altLang="zh-TW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15=Move 3 into Reg. R0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0001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2B=Goto address 0AD0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 (after reset)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81" name="Line 72"/>
          <p:cNvSpPr>
            <a:spLocks noChangeShapeType="1"/>
          </p:cNvSpPr>
          <p:nvPr/>
        </p:nvSpPr>
        <p:spPr bwMode="auto">
          <a:xfrm flipV="1">
            <a:off x="228600" y="3276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Memory in a 32-bit machine</a:t>
            </a:r>
            <a:endParaRPr lang="en-US" altLang="en-US" smtClean="0">
              <a:ea typeface="新細明體" pitchFamily="18" charset="-12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smtClean="0">
                <a:solidFill>
                  <a:srgbClr val="898989"/>
                </a:solidFill>
              </a:rPr>
              <a:t>Moving from 8-bit to 32-bit:</a:t>
            </a:r>
          </a:p>
          <a:p>
            <a:pPr eaLnBrk="1" hangingPunct="1"/>
            <a:r>
              <a:rPr lang="en-US" altLang="zh-TW" smtClean="0">
                <a:solidFill>
                  <a:srgbClr val="898989"/>
                </a:solidFill>
              </a:rPr>
              <a:t>The ARM processor example </a:t>
            </a:r>
            <a:endParaRPr lang="en-US" altLang="en-US" smtClean="0">
              <a:solidFill>
                <a:srgbClr val="898989"/>
              </a:solidFill>
              <a:ea typeface="新細明體" pitchFamily="18" charset="-120"/>
            </a:endParaRP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F4490-9BBB-4455-B087-2A34954EA587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500" smtClean="0"/>
              <a:t>ARM</a:t>
            </a:r>
            <a:br>
              <a:rPr lang="en-US" altLang="en-US" sz="3500" smtClean="0"/>
            </a:br>
            <a:r>
              <a:rPr lang="en-US" altLang="en-US" sz="3500" smtClean="0"/>
              <a:t> chip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5D5A89-F793-4D5C-AEB9-6414B81E9EB3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2765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04800"/>
            <a:ext cx="6172200" cy="596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Memory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 will learn how to use memory in the ARM microcontroller.</a:t>
            </a:r>
          </a:p>
          <a:p>
            <a:pPr eaLnBrk="1" hangingPunct="1"/>
            <a:r>
              <a:rPr lang="en-US" altLang="en-US" smtClean="0"/>
              <a:t>We know that the data size is 8-bit for all memory systems (in PC or mainframe alike).</a:t>
            </a:r>
          </a:p>
          <a:p>
            <a:pPr eaLnBrk="1" hangingPunct="1"/>
            <a:r>
              <a:rPr lang="en-US" altLang="en-US" smtClean="0"/>
              <a:t>So each location has 8 bits.</a:t>
            </a:r>
          </a:p>
          <a:p>
            <a:pPr lvl="1" eaLnBrk="1" hangingPunct="1"/>
            <a:r>
              <a:rPr lang="en-US" altLang="en-US" sz="2700" smtClean="0"/>
              <a:t>We can deal with them in n-bit groups called </a:t>
            </a:r>
            <a:r>
              <a:rPr lang="en-US" altLang="en-US" sz="2700" smtClean="0">
                <a:solidFill>
                  <a:srgbClr val="CC0000"/>
                </a:solidFill>
              </a:rPr>
              <a:t>words</a:t>
            </a:r>
            <a:r>
              <a:rPr lang="en-US" altLang="en-US" sz="2700" smtClean="0"/>
              <a:t> (typically 8, 16, 32 or 64 bits)</a:t>
            </a: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2EA6E7-613E-429E-B4E5-EFB7A03EAC98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Address in a 32-bit machine (e.g. ARM7)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The address is 32-bit.</a:t>
            </a:r>
          </a:p>
          <a:p>
            <a:pPr lvl="1" eaLnBrk="1" hangingPunct="1"/>
            <a:r>
              <a:rPr lang="en-US" altLang="en-US" sz="2200" smtClean="0"/>
              <a:t>So the address range is from 0000 0000(hex) to FFFF FFFF(hex) totally 2^32=4G locations.</a:t>
            </a:r>
          </a:p>
          <a:p>
            <a:pPr eaLnBrk="1" hangingPunct="1"/>
            <a:r>
              <a:rPr lang="en-US" altLang="en-US" sz="2600" smtClean="0"/>
              <a:t>The data is also 32-bit.</a:t>
            </a:r>
          </a:p>
          <a:p>
            <a:pPr lvl="1" eaLnBrk="1" hangingPunct="1"/>
            <a:r>
              <a:rPr lang="en-US" altLang="en-US" sz="2200" smtClean="0"/>
              <a:t>So each data is xxxx xxxx (hex)</a:t>
            </a:r>
          </a:p>
          <a:p>
            <a:pPr eaLnBrk="1" hangingPunct="1"/>
            <a:r>
              <a:rPr lang="en-US" altLang="en-US" sz="2600" smtClean="0"/>
              <a:t>But the memory is arranged as 8-bit for one location. So how to do it?</a:t>
            </a:r>
          </a:p>
          <a:p>
            <a:pPr eaLnBrk="1" hangingPunct="1"/>
            <a:r>
              <a:rPr lang="en-US" altLang="en-US" sz="2600" smtClean="0"/>
              <a:t>Solution: Arm7 uses 4 address locations to access a 32-bit (4 bytes) data.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5FDAB-98FE-4F9D-970B-1F2B528BFAC8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Rules/Examples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28194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Each location must be 8-bit.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For a 32-bit word, you are referring to 4 locations.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smtClean="0"/>
          </a:p>
        </p:txBody>
      </p:sp>
      <p:graphicFrame>
        <p:nvGraphicFramePr>
          <p:cNvPr id="773157" name="Group 37"/>
          <p:cNvGraphicFramePr>
            <a:graphicFrameLocks noGrp="1"/>
          </p:cNvGraphicFramePr>
          <p:nvPr>
            <p:ph sz="half" idx="2"/>
          </p:nvPr>
        </p:nvGraphicFramePr>
        <p:xfrm>
          <a:off x="6400800" y="1752600"/>
          <a:ext cx="2362200" cy="4495800"/>
        </p:xfrm>
        <a:graphic>
          <a:graphicData uri="http://schemas.openxmlformats.org/drawingml/2006/table">
            <a:tbl>
              <a:tblPr/>
              <a:tblGrid>
                <a:gridCol w="1660525"/>
                <a:gridCol w="701675"/>
              </a:tblGrid>
              <a:tr h="1123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0000 0003H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0000 0002H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0000 0001H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0000 0000H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4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074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0258DE-1F47-4158-9520-CD8861D11916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30743" name="AutoShape 23"/>
          <p:cNvSpPr>
            <a:spLocks/>
          </p:cNvSpPr>
          <p:nvPr/>
        </p:nvSpPr>
        <p:spPr bwMode="auto">
          <a:xfrm>
            <a:off x="4419600" y="1981200"/>
            <a:ext cx="152400" cy="4267200"/>
          </a:xfrm>
          <a:prstGeom prst="leftBrace">
            <a:avLst>
              <a:gd name="adj1" fmla="val 2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4632325" y="2017713"/>
            <a:ext cx="14478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A 16-bit  word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(0000 0002-&gt;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0000 0003H)</a:t>
            </a:r>
          </a:p>
        </p:txBody>
      </p:sp>
      <p:sp>
        <p:nvSpPr>
          <p:cNvPr id="30745" name="Text Box 26"/>
          <p:cNvSpPr txBox="1">
            <a:spLocks noChangeArrowheads="1"/>
          </p:cNvSpPr>
          <p:nvPr/>
        </p:nvSpPr>
        <p:spPr bwMode="auto">
          <a:xfrm>
            <a:off x="4632325" y="5370513"/>
            <a:ext cx="14382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One byte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at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0000 0000H</a:t>
            </a:r>
          </a:p>
        </p:txBody>
      </p:sp>
      <p:sp>
        <p:nvSpPr>
          <p:cNvPr id="30746" name="Text Box 27"/>
          <p:cNvSpPr txBox="1">
            <a:spLocks noChangeArrowheads="1"/>
          </p:cNvSpPr>
          <p:nvPr/>
        </p:nvSpPr>
        <p:spPr bwMode="auto">
          <a:xfrm>
            <a:off x="4632325" y="4227513"/>
            <a:ext cx="14382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One byte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At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0000 0001H</a:t>
            </a:r>
          </a:p>
        </p:txBody>
      </p:sp>
      <p:sp>
        <p:nvSpPr>
          <p:cNvPr id="30747" name="AutoShape 28"/>
          <p:cNvSpPr>
            <a:spLocks/>
          </p:cNvSpPr>
          <p:nvPr/>
        </p:nvSpPr>
        <p:spPr bwMode="auto">
          <a:xfrm>
            <a:off x="6172200" y="4038600"/>
            <a:ext cx="152400" cy="990600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0748" name="Line 29"/>
          <p:cNvSpPr>
            <a:spLocks noChangeShapeType="1"/>
          </p:cNvSpPr>
          <p:nvPr/>
        </p:nvSpPr>
        <p:spPr bwMode="auto">
          <a:xfrm flipV="1">
            <a:off x="8899525" y="2703513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AutoShape 34"/>
          <p:cNvSpPr>
            <a:spLocks/>
          </p:cNvSpPr>
          <p:nvPr/>
        </p:nvSpPr>
        <p:spPr bwMode="auto">
          <a:xfrm>
            <a:off x="6156325" y="1865313"/>
            <a:ext cx="76200" cy="2133600"/>
          </a:xfrm>
          <a:prstGeom prst="leftBrace">
            <a:avLst>
              <a:gd name="adj1" fmla="val 2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0750" name="Text Box 35"/>
          <p:cNvSpPr txBox="1">
            <a:spLocks noChangeArrowheads="1"/>
          </p:cNvSpPr>
          <p:nvPr/>
        </p:nvSpPr>
        <p:spPr bwMode="auto">
          <a:xfrm>
            <a:off x="2955925" y="3694113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32-bit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Word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(0000 000 -&gt;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0000 0003H)</a:t>
            </a:r>
          </a:p>
        </p:txBody>
      </p:sp>
      <p:sp>
        <p:nvSpPr>
          <p:cNvPr id="30751" name="AutoShape 36"/>
          <p:cNvSpPr>
            <a:spLocks/>
          </p:cNvSpPr>
          <p:nvPr/>
        </p:nvSpPr>
        <p:spPr bwMode="auto">
          <a:xfrm>
            <a:off x="6156325" y="5218113"/>
            <a:ext cx="152400" cy="990600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0752" name="Text Box 38"/>
          <p:cNvSpPr txBox="1">
            <a:spLocks noChangeArrowheads="1"/>
          </p:cNvSpPr>
          <p:nvPr/>
        </p:nvSpPr>
        <p:spPr bwMode="auto">
          <a:xfrm>
            <a:off x="6689725" y="1408113"/>
            <a:ext cx="108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Address </a:t>
            </a:r>
          </a:p>
        </p:txBody>
      </p:sp>
      <p:sp>
        <p:nvSpPr>
          <p:cNvPr id="30753" name="Text Box 39"/>
          <p:cNvSpPr txBox="1">
            <a:spLocks noChangeArrowheads="1"/>
          </p:cNvSpPr>
          <p:nvPr/>
        </p:nvSpPr>
        <p:spPr bwMode="auto">
          <a:xfrm>
            <a:off x="8061325" y="1408113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data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Organization of memory in ARM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E2343E-B4F3-471D-9E5D-59A2DCCCE761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7404100" y="5181600"/>
            <a:ext cx="16129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>
                <a:solidFill>
                  <a:srgbClr val="000000"/>
                </a:solidFill>
                <a:latin typeface="Nimbus Roman No9 L" charset="0"/>
              </a:rPr>
              <a:t>second 32-bit word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50" name="Line 4"/>
          <p:cNvSpPr>
            <a:spLocks noChangeShapeType="1"/>
          </p:cNvSpPr>
          <p:nvPr/>
        </p:nvSpPr>
        <p:spPr bwMode="auto">
          <a:xfrm flipH="1">
            <a:off x="3505200" y="3886200"/>
            <a:ext cx="3276600" cy="1588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Line 5"/>
          <p:cNvSpPr>
            <a:spLocks noChangeShapeType="1"/>
          </p:cNvSpPr>
          <p:nvPr/>
        </p:nvSpPr>
        <p:spPr bwMode="auto">
          <a:xfrm flipH="1">
            <a:off x="3505200" y="1905000"/>
            <a:ext cx="3276600" cy="1588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Freeform 6"/>
          <p:cNvSpPr>
            <a:spLocks/>
          </p:cNvSpPr>
          <p:nvPr/>
        </p:nvSpPr>
        <p:spPr bwMode="auto">
          <a:xfrm>
            <a:off x="3517900" y="1298575"/>
            <a:ext cx="76200" cy="49213"/>
          </a:xfrm>
          <a:custGeom>
            <a:avLst/>
            <a:gdLst>
              <a:gd name="T0" fmla="*/ 2147483646 w 6"/>
              <a:gd name="T1" fmla="*/ 0 h 3"/>
              <a:gd name="T2" fmla="*/ 0 w 6"/>
              <a:gd name="T3" fmla="*/ 2147483646 h 3"/>
              <a:gd name="T4" fmla="*/ 2147483646 w 6"/>
              <a:gd name="T5" fmla="*/ 2147483646 h 3"/>
              <a:gd name="T6" fmla="*/ 2147483646 w 6"/>
              <a:gd name="T7" fmla="*/ 2147483646 h 3"/>
              <a:gd name="T8" fmla="*/ 2147483646 w 6"/>
              <a:gd name="T9" fmla="*/ 0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" h="3">
                <a:moveTo>
                  <a:pt x="6" y="0"/>
                </a:moveTo>
                <a:lnTo>
                  <a:pt x="0" y="1"/>
                </a:lnTo>
                <a:lnTo>
                  <a:pt x="6" y="3"/>
                </a:lnTo>
                <a:lnTo>
                  <a:pt x="6" y="1"/>
                </a:lnTo>
                <a:lnTo>
                  <a:pt x="6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Freeform 7"/>
          <p:cNvSpPr>
            <a:spLocks/>
          </p:cNvSpPr>
          <p:nvPr/>
        </p:nvSpPr>
        <p:spPr bwMode="auto">
          <a:xfrm>
            <a:off x="3517900" y="1298575"/>
            <a:ext cx="76200" cy="49213"/>
          </a:xfrm>
          <a:custGeom>
            <a:avLst/>
            <a:gdLst>
              <a:gd name="T0" fmla="*/ 2147483646 w 78"/>
              <a:gd name="T1" fmla="*/ 0 h 40"/>
              <a:gd name="T2" fmla="*/ 0 w 78"/>
              <a:gd name="T3" fmla="*/ 2147483646 h 40"/>
              <a:gd name="T4" fmla="*/ 2147483646 w 78"/>
              <a:gd name="T5" fmla="*/ 2147483646 h 40"/>
              <a:gd name="T6" fmla="*/ 2147483646 w 78"/>
              <a:gd name="T7" fmla="*/ 2147483646 h 40"/>
              <a:gd name="T8" fmla="*/ 2147483646 w 78"/>
              <a:gd name="T9" fmla="*/ 0 h 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" h="40">
                <a:moveTo>
                  <a:pt x="78" y="0"/>
                </a:moveTo>
                <a:lnTo>
                  <a:pt x="0" y="13"/>
                </a:lnTo>
                <a:lnTo>
                  <a:pt x="78" y="40"/>
                </a:lnTo>
                <a:lnTo>
                  <a:pt x="78" y="13"/>
                </a:lnTo>
                <a:lnTo>
                  <a:pt x="78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4" name="Line 8"/>
          <p:cNvSpPr>
            <a:spLocks noChangeShapeType="1"/>
          </p:cNvSpPr>
          <p:nvPr/>
        </p:nvSpPr>
        <p:spPr bwMode="auto">
          <a:xfrm>
            <a:off x="3578225" y="1314450"/>
            <a:ext cx="612775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 flipV="1">
            <a:off x="5867400" y="1371600"/>
            <a:ext cx="838200" cy="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V="1">
            <a:off x="3505200" y="1266825"/>
            <a:ext cx="1588" cy="114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V="1">
            <a:off x="6781800" y="1295400"/>
            <a:ext cx="0" cy="114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3505200" y="5029200"/>
            <a:ext cx="3276600" cy="0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7391400" y="5486400"/>
            <a:ext cx="1419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>
                <a:solidFill>
                  <a:srgbClr val="000000"/>
                </a:solidFill>
                <a:latin typeface="Nimbus Roman No9 L" charset="0"/>
              </a:rPr>
              <a:t>First 32-bit  word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3505200" y="3581400"/>
            <a:ext cx="3276600" cy="0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 flipV="1">
            <a:off x="3505200" y="5321300"/>
            <a:ext cx="3276600" cy="12700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 rot="10800000">
            <a:off x="3505200" y="1524000"/>
            <a:ext cx="3276600" cy="4164013"/>
          </a:xfrm>
          <a:prstGeom prst="rect">
            <a:avLst/>
          </a:prstGeom>
          <a:noFill/>
          <a:ln w="20638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4279900" y="1219200"/>
            <a:ext cx="1063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 i="1">
                <a:solidFill>
                  <a:srgbClr val="000000"/>
                </a:solidFill>
                <a:latin typeface="Nimbus Roman No9 L" charset="0"/>
              </a:rPr>
              <a:t>n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332288" y="1219200"/>
            <a:ext cx="1466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>
                <a:solidFill>
                  <a:srgbClr val="000000"/>
                </a:solidFill>
                <a:latin typeface="Nimbus Roman No9 L" charset="0"/>
              </a:rPr>
              <a:t> =32bits (4 bytes)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7696200" y="1600200"/>
            <a:ext cx="12938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>
                <a:solidFill>
                  <a:srgbClr val="000000"/>
                </a:solidFill>
                <a:latin typeface="Nimbus Roman No9 L" charset="0"/>
              </a:rPr>
              <a:t>last 32-bit word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7454900" y="3722688"/>
            <a:ext cx="428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 i="1">
                <a:solidFill>
                  <a:srgbClr val="000000"/>
                </a:solidFill>
                <a:latin typeface="Nimbus Roman No9 L" charset="0"/>
              </a:rPr>
              <a:t>i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7481888" y="3722688"/>
            <a:ext cx="6778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>
                <a:solidFill>
                  <a:srgbClr val="000000"/>
                </a:solidFill>
                <a:latin typeface="Nimbus Roman No9 L" charset="0"/>
              </a:rPr>
              <a:t> th word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68" name="Freeform 24"/>
          <p:cNvSpPr>
            <a:spLocks/>
          </p:cNvSpPr>
          <p:nvPr/>
        </p:nvSpPr>
        <p:spPr bwMode="auto">
          <a:xfrm>
            <a:off x="7278688" y="3803650"/>
            <a:ext cx="76200" cy="31750"/>
          </a:xfrm>
          <a:custGeom>
            <a:avLst/>
            <a:gdLst>
              <a:gd name="T0" fmla="*/ 0 w 6"/>
              <a:gd name="T1" fmla="*/ 2147483646 h 2"/>
              <a:gd name="T2" fmla="*/ 2147483646 w 6"/>
              <a:gd name="T3" fmla="*/ 2147483646 h 2"/>
              <a:gd name="T4" fmla="*/ 0 w 6"/>
              <a:gd name="T5" fmla="*/ 0 h 2"/>
              <a:gd name="T6" fmla="*/ 0 w 6"/>
              <a:gd name="T7" fmla="*/ 2147483646 h 2"/>
              <a:gd name="T8" fmla="*/ 0 w 6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" h="2">
                <a:moveTo>
                  <a:pt x="0" y="2"/>
                </a:moveTo>
                <a:lnTo>
                  <a:pt x="6" y="1"/>
                </a:ln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Freeform 25"/>
          <p:cNvSpPr>
            <a:spLocks/>
          </p:cNvSpPr>
          <p:nvPr/>
        </p:nvSpPr>
        <p:spPr bwMode="auto">
          <a:xfrm>
            <a:off x="7278688" y="3803650"/>
            <a:ext cx="76200" cy="31750"/>
          </a:xfrm>
          <a:custGeom>
            <a:avLst/>
            <a:gdLst>
              <a:gd name="T0" fmla="*/ 0 w 79"/>
              <a:gd name="T1" fmla="*/ 2147483646 h 26"/>
              <a:gd name="T2" fmla="*/ 2147483646 w 79"/>
              <a:gd name="T3" fmla="*/ 2147483646 h 26"/>
              <a:gd name="T4" fmla="*/ 0 w 79"/>
              <a:gd name="T5" fmla="*/ 0 h 26"/>
              <a:gd name="T6" fmla="*/ 0 w 79"/>
              <a:gd name="T7" fmla="*/ 2147483646 h 26"/>
              <a:gd name="T8" fmla="*/ 0 w 79"/>
              <a:gd name="T9" fmla="*/ 2147483646 h 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9" h="26">
                <a:moveTo>
                  <a:pt x="0" y="26"/>
                </a:moveTo>
                <a:lnTo>
                  <a:pt x="79" y="13"/>
                </a:lnTo>
                <a:lnTo>
                  <a:pt x="0" y="0"/>
                </a:lnTo>
                <a:lnTo>
                  <a:pt x="0" y="13"/>
                </a:lnTo>
                <a:lnTo>
                  <a:pt x="0" y="2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flipH="1">
            <a:off x="6908800" y="3819525"/>
            <a:ext cx="36988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Line 29"/>
          <p:cNvSpPr>
            <a:spLocks noChangeShapeType="1"/>
          </p:cNvSpPr>
          <p:nvPr/>
        </p:nvSpPr>
        <p:spPr bwMode="auto">
          <a:xfrm flipH="1">
            <a:off x="7010400" y="1752600"/>
            <a:ext cx="36988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Freeform 30"/>
          <p:cNvSpPr>
            <a:spLocks/>
          </p:cNvSpPr>
          <p:nvPr/>
        </p:nvSpPr>
        <p:spPr bwMode="auto">
          <a:xfrm>
            <a:off x="7278688" y="1730375"/>
            <a:ext cx="76200" cy="31750"/>
          </a:xfrm>
          <a:custGeom>
            <a:avLst/>
            <a:gdLst>
              <a:gd name="T0" fmla="*/ 0 w 6"/>
              <a:gd name="T1" fmla="*/ 2147483646 h 2"/>
              <a:gd name="T2" fmla="*/ 2147483646 w 6"/>
              <a:gd name="T3" fmla="*/ 2147483646 h 2"/>
              <a:gd name="T4" fmla="*/ 0 w 6"/>
              <a:gd name="T5" fmla="*/ 0 h 2"/>
              <a:gd name="T6" fmla="*/ 0 w 6"/>
              <a:gd name="T7" fmla="*/ 2147483646 h 2"/>
              <a:gd name="T8" fmla="*/ 0 w 6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" h="2">
                <a:moveTo>
                  <a:pt x="0" y="2"/>
                </a:moveTo>
                <a:lnTo>
                  <a:pt x="6" y="1"/>
                </a:ln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Freeform 31"/>
          <p:cNvSpPr>
            <a:spLocks/>
          </p:cNvSpPr>
          <p:nvPr/>
        </p:nvSpPr>
        <p:spPr bwMode="auto">
          <a:xfrm>
            <a:off x="7278688" y="1730375"/>
            <a:ext cx="76200" cy="31750"/>
          </a:xfrm>
          <a:custGeom>
            <a:avLst/>
            <a:gdLst>
              <a:gd name="T0" fmla="*/ 0 w 79"/>
              <a:gd name="T1" fmla="*/ 2147483646 h 26"/>
              <a:gd name="T2" fmla="*/ 2147483646 w 79"/>
              <a:gd name="T3" fmla="*/ 2147483646 h 26"/>
              <a:gd name="T4" fmla="*/ 0 w 79"/>
              <a:gd name="T5" fmla="*/ 0 h 26"/>
              <a:gd name="T6" fmla="*/ 0 w 79"/>
              <a:gd name="T7" fmla="*/ 2147483646 h 26"/>
              <a:gd name="T8" fmla="*/ 0 w 79"/>
              <a:gd name="T9" fmla="*/ 2147483646 h 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9" h="26">
                <a:moveTo>
                  <a:pt x="0" y="26"/>
                </a:moveTo>
                <a:lnTo>
                  <a:pt x="79" y="13"/>
                </a:lnTo>
                <a:lnTo>
                  <a:pt x="0" y="0"/>
                </a:lnTo>
                <a:lnTo>
                  <a:pt x="0" y="13"/>
                </a:lnTo>
                <a:lnTo>
                  <a:pt x="0" y="2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74" name="Line 32"/>
          <p:cNvSpPr>
            <a:spLocks noChangeShapeType="1"/>
          </p:cNvSpPr>
          <p:nvPr/>
        </p:nvSpPr>
        <p:spPr bwMode="auto">
          <a:xfrm flipH="1">
            <a:off x="7010400" y="5257800"/>
            <a:ext cx="36988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Freeform 33"/>
          <p:cNvSpPr>
            <a:spLocks/>
          </p:cNvSpPr>
          <p:nvPr/>
        </p:nvSpPr>
        <p:spPr bwMode="auto">
          <a:xfrm>
            <a:off x="7278688" y="5540375"/>
            <a:ext cx="76200" cy="49213"/>
          </a:xfrm>
          <a:custGeom>
            <a:avLst/>
            <a:gdLst>
              <a:gd name="T0" fmla="*/ 0 w 6"/>
              <a:gd name="T1" fmla="*/ 2147483646 h 3"/>
              <a:gd name="T2" fmla="*/ 2147483646 w 6"/>
              <a:gd name="T3" fmla="*/ 2147483646 h 3"/>
              <a:gd name="T4" fmla="*/ 0 w 6"/>
              <a:gd name="T5" fmla="*/ 0 h 3"/>
              <a:gd name="T6" fmla="*/ 0 w 6"/>
              <a:gd name="T7" fmla="*/ 2147483646 h 3"/>
              <a:gd name="T8" fmla="*/ 0 w 6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" h="3">
                <a:moveTo>
                  <a:pt x="0" y="3"/>
                </a:moveTo>
                <a:lnTo>
                  <a:pt x="6" y="1"/>
                </a:lnTo>
                <a:lnTo>
                  <a:pt x="0" y="0"/>
                </a:lnTo>
                <a:lnTo>
                  <a:pt x="0" y="1"/>
                </a:lnTo>
                <a:lnTo>
                  <a:pt x="0" y="3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6" name="Line 35"/>
          <p:cNvSpPr>
            <a:spLocks noChangeShapeType="1"/>
          </p:cNvSpPr>
          <p:nvPr/>
        </p:nvSpPr>
        <p:spPr bwMode="auto">
          <a:xfrm flipH="1">
            <a:off x="7010400" y="5562600"/>
            <a:ext cx="36988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7" name="Text Box 36"/>
          <p:cNvSpPr txBox="1">
            <a:spLocks noChangeArrowheads="1"/>
          </p:cNvSpPr>
          <p:nvPr/>
        </p:nvSpPr>
        <p:spPr bwMode="auto">
          <a:xfrm>
            <a:off x="4310063" y="2532063"/>
            <a:ext cx="18415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latin typeface="Nimbus Roman No9 L" charset="0"/>
            </a:endParaRP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CA" altLang="en-US" sz="2000">
                <a:latin typeface="Nimbus Roman No9 L" charset="0"/>
              </a:rPr>
              <a:t>•</a:t>
            </a:r>
            <a:endParaRPr lang="en-US" altLang="en-US" sz="2000">
              <a:latin typeface="Nimbus Roman No9 L" charset="0"/>
            </a:endParaRP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CA" altLang="en-US" sz="2000">
                <a:latin typeface="Nimbus Roman No9 L" charset="0"/>
              </a:rPr>
              <a:t>•</a:t>
            </a:r>
            <a:endParaRPr lang="en-US" altLang="en-US" sz="2000">
              <a:latin typeface="Nimbus Roman No9 L" charset="0"/>
            </a:endParaRP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CA" altLang="en-US" sz="2000">
                <a:latin typeface="Nimbus Roman No9 L" charset="0"/>
              </a:rPr>
              <a:t>•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endParaRPr lang="en-CA" altLang="en-US" sz="2000">
              <a:latin typeface="Nimbus Roman No9 L" charset="0"/>
            </a:endParaRPr>
          </a:p>
        </p:txBody>
      </p:sp>
      <p:sp>
        <p:nvSpPr>
          <p:cNvPr id="31778" name="Text Box 37"/>
          <p:cNvSpPr txBox="1">
            <a:spLocks noChangeArrowheads="1"/>
          </p:cNvSpPr>
          <p:nvPr/>
        </p:nvSpPr>
        <p:spPr bwMode="auto">
          <a:xfrm>
            <a:off x="4322763" y="4284663"/>
            <a:ext cx="18415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latin typeface="Nimbus Roman No9 L" charset="0"/>
            </a:endParaRP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CA" altLang="en-US" sz="2000">
                <a:latin typeface="Nimbus Roman No9 L" charset="0"/>
              </a:rPr>
              <a:t>•</a:t>
            </a:r>
            <a:endParaRPr lang="en-US" altLang="en-US" sz="2000">
              <a:latin typeface="Nimbus Roman No9 L" charset="0"/>
            </a:endParaRP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CA" altLang="en-US" sz="2000">
                <a:latin typeface="Nimbus Roman No9 L" charset="0"/>
              </a:rPr>
              <a:t>•</a:t>
            </a:r>
            <a:endParaRPr lang="en-US" altLang="en-US" sz="2000">
              <a:latin typeface="Nimbus Roman No9 L" charset="0"/>
            </a:endParaRP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CA" altLang="en-US" sz="2000">
                <a:latin typeface="Nimbus Roman No9 L" charset="0"/>
              </a:rPr>
              <a:t>•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endParaRPr lang="en-CA" altLang="en-US" sz="2000">
              <a:latin typeface="Nimbus Roman No9 L" charset="0"/>
            </a:endParaRPr>
          </a:p>
        </p:txBody>
      </p:sp>
      <p:sp>
        <p:nvSpPr>
          <p:cNvPr id="31779" name="Text Box 39"/>
          <p:cNvSpPr txBox="1">
            <a:spLocks noChangeArrowheads="1"/>
          </p:cNvSpPr>
          <p:nvPr/>
        </p:nvSpPr>
        <p:spPr bwMode="auto">
          <a:xfrm>
            <a:off x="1905000" y="3962400"/>
            <a:ext cx="15430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0x0000 0010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0x0000 000C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0x0000 0008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0x0000 0004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0x0000 0000</a:t>
            </a:r>
          </a:p>
        </p:txBody>
      </p:sp>
      <p:sp>
        <p:nvSpPr>
          <p:cNvPr id="31780" name="Text Box 41"/>
          <p:cNvSpPr txBox="1">
            <a:spLocks noChangeArrowheads="1"/>
          </p:cNvSpPr>
          <p:nvPr/>
        </p:nvSpPr>
        <p:spPr bwMode="auto">
          <a:xfrm>
            <a:off x="1828800" y="1295400"/>
            <a:ext cx="1828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Address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0xFFFF FFFC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0xFFFF FFF8</a:t>
            </a:r>
          </a:p>
        </p:txBody>
      </p:sp>
      <p:sp>
        <p:nvSpPr>
          <p:cNvPr id="31781" name="Line 42"/>
          <p:cNvSpPr>
            <a:spLocks noChangeShapeType="1"/>
          </p:cNvSpPr>
          <p:nvPr/>
        </p:nvSpPr>
        <p:spPr bwMode="auto">
          <a:xfrm flipH="1" flipV="1">
            <a:off x="4267200" y="5029200"/>
            <a:ext cx="0" cy="609600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2" name="Line 44"/>
          <p:cNvSpPr>
            <a:spLocks noChangeShapeType="1"/>
          </p:cNvSpPr>
          <p:nvPr/>
        </p:nvSpPr>
        <p:spPr bwMode="auto">
          <a:xfrm flipH="1" flipV="1">
            <a:off x="5867400" y="5029200"/>
            <a:ext cx="1588" cy="609600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3" name="Line 45"/>
          <p:cNvSpPr>
            <a:spLocks noChangeShapeType="1"/>
          </p:cNvSpPr>
          <p:nvPr/>
        </p:nvSpPr>
        <p:spPr bwMode="auto">
          <a:xfrm flipH="1" flipV="1">
            <a:off x="5029200" y="5029200"/>
            <a:ext cx="0" cy="609600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4" name="Text Box 47"/>
          <p:cNvSpPr txBox="1">
            <a:spLocks noChangeArrowheads="1"/>
          </p:cNvSpPr>
          <p:nvPr/>
        </p:nvSpPr>
        <p:spPr bwMode="auto">
          <a:xfrm>
            <a:off x="3429000" y="5334000"/>
            <a:ext cx="334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1Byte    1 Byte  1 Byte    1 Byte</a:t>
            </a:r>
          </a:p>
        </p:txBody>
      </p:sp>
      <p:sp>
        <p:nvSpPr>
          <p:cNvPr id="31785" name="Freeform 48"/>
          <p:cNvSpPr>
            <a:spLocks/>
          </p:cNvSpPr>
          <p:nvPr/>
        </p:nvSpPr>
        <p:spPr bwMode="auto">
          <a:xfrm>
            <a:off x="3452813" y="5946775"/>
            <a:ext cx="76200" cy="49213"/>
          </a:xfrm>
          <a:custGeom>
            <a:avLst/>
            <a:gdLst>
              <a:gd name="T0" fmla="*/ 2147483646 w 6"/>
              <a:gd name="T1" fmla="*/ 0 h 3"/>
              <a:gd name="T2" fmla="*/ 0 w 6"/>
              <a:gd name="T3" fmla="*/ 2147483646 h 3"/>
              <a:gd name="T4" fmla="*/ 2147483646 w 6"/>
              <a:gd name="T5" fmla="*/ 2147483646 h 3"/>
              <a:gd name="T6" fmla="*/ 2147483646 w 6"/>
              <a:gd name="T7" fmla="*/ 2147483646 h 3"/>
              <a:gd name="T8" fmla="*/ 2147483646 w 6"/>
              <a:gd name="T9" fmla="*/ 0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" h="3">
                <a:moveTo>
                  <a:pt x="6" y="0"/>
                </a:moveTo>
                <a:lnTo>
                  <a:pt x="0" y="1"/>
                </a:lnTo>
                <a:lnTo>
                  <a:pt x="6" y="3"/>
                </a:lnTo>
                <a:lnTo>
                  <a:pt x="6" y="1"/>
                </a:lnTo>
                <a:lnTo>
                  <a:pt x="6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6" name="Freeform 49"/>
          <p:cNvSpPr>
            <a:spLocks/>
          </p:cNvSpPr>
          <p:nvPr/>
        </p:nvSpPr>
        <p:spPr bwMode="auto">
          <a:xfrm>
            <a:off x="3452813" y="5946775"/>
            <a:ext cx="76200" cy="49213"/>
          </a:xfrm>
          <a:custGeom>
            <a:avLst/>
            <a:gdLst>
              <a:gd name="T0" fmla="*/ 2147483646 w 78"/>
              <a:gd name="T1" fmla="*/ 0 h 40"/>
              <a:gd name="T2" fmla="*/ 0 w 78"/>
              <a:gd name="T3" fmla="*/ 2147483646 h 40"/>
              <a:gd name="T4" fmla="*/ 2147483646 w 78"/>
              <a:gd name="T5" fmla="*/ 2147483646 h 40"/>
              <a:gd name="T6" fmla="*/ 2147483646 w 78"/>
              <a:gd name="T7" fmla="*/ 2147483646 h 40"/>
              <a:gd name="T8" fmla="*/ 2147483646 w 78"/>
              <a:gd name="T9" fmla="*/ 0 h 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" h="40">
                <a:moveTo>
                  <a:pt x="78" y="0"/>
                </a:moveTo>
                <a:lnTo>
                  <a:pt x="0" y="13"/>
                </a:lnTo>
                <a:lnTo>
                  <a:pt x="78" y="40"/>
                </a:lnTo>
                <a:lnTo>
                  <a:pt x="78" y="13"/>
                </a:lnTo>
                <a:lnTo>
                  <a:pt x="78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7" name="Line 50"/>
          <p:cNvSpPr>
            <a:spLocks noChangeShapeType="1"/>
          </p:cNvSpPr>
          <p:nvPr/>
        </p:nvSpPr>
        <p:spPr bwMode="auto">
          <a:xfrm>
            <a:off x="3513138" y="5962650"/>
            <a:ext cx="612775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8" name="Line 51"/>
          <p:cNvSpPr>
            <a:spLocks noChangeShapeType="1"/>
          </p:cNvSpPr>
          <p:nvPr/>
        </p:nvSpPr>
        <p:spPr bwMode="auto">
          <a:xfrm flipH="1" flipV="1">
            <a:off x="5802313" y="6019800"/>
            <a:ext cx="838200" cy="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9" name="Line 52"/>
          <p:cNvSpPr>
            <a:spLocks noChangeShapeType="1"/>
          </p:cNvSpPr>
          <p:nvPr/>
        </p:nvSpPr>
        <p:spPr bwMode="auto">
          <a:xfrm flipV="1">
            <a:off x="3440113" y="5915025"/>
            <a:ext cx="1587" cy="114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0" name="Line 53"/>
          <p:cNvSpPr>
            <a:spLocks noChangeShapeType="1"/>
          </p:cNvSpPr>
          <p:nvPr/>
        </p:nvSpPr>
        <p:spPr bwMode="auto">
          <a:xfrm flipV="1">
            <a:off x="6716713" y="5943600"/>
            <a:ext cx="0" cy="1143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1" name="Rectangle 54"/>
          <p:cNvSpPr>
            <a:spLocks noChangeArrowheads="1"/>
          </p:cNvSpPr>
          <p:nvPr/>
        </p:nvSpPr>
        <p:spPr bwMode="auto">
          <a:xfrm>
            <a:off x="4214813" y="5867400"/>
            <a:ext cx="1063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 i="1">
                <a:solidFill>
                  <a:srgbClr val="000000"/>
                </a:solidFill>
                <a:latin typeface="Nimbus Roman No9 L" charset="0"/>
              </a:rPr>
              <a:t>n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92" name="Rectangle 55"/>
          <p:cNvSpPr>
            <a:spLocks noChangeArrowheads="1"/>
          </p:cNvSpPr>
          <p:nvPr/>
        </p:nvSpPr>
        <p:spPr bwMode="auto">
          <a:xfrm>
            <a:off x="4267200" y="5867400"/>
            <a:ext cx="1466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500">
                <a:solidFill>
                  <a:srgbClr val="000000"/>
                </a:solidFill>
                <a:latin typeface="Nimbus Roman No9 L" charset="0"/>
              </a:rPr>
              <a:t> =32bits (4 bytes)</a:t>
            </a:r>
            <a:endParaRPr lang="en-CA" altLang="en-US" sz="2400">
              <a:latin typeface="Times New Roman" pitchFamily="18" charset="0"/>
            </a:endParaRPr>
          </a:p>
        </p:txBody>
      </p:sp>
      <p:sp>
        <p:nvSpPr>
          <p:cNvPr id="31793" name="Line 56"/>
          <p:cNvSpPr>
            <a:spLocks noChangeShapeType="1"/>
          </p:cNvSpPr>
          <p:nvPr/>
        </p:nvSpPr>
        <p:spPr bwMode="auto">
          <a:xfrm flipH="1">
            <a:off x="3505200" y="2209800"/>
            <a:ext cx="3276600" cy="1588"/>
          </a:xfrm>
          <a:prstGeom prst="line">
            <a:avLst/>
          </a:prstGeom>
          <a:noFill/>
          <a:ln w="20638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4" name="Oval 57"/>
          <p:cNvSpPr>
            <a:spLocks noChangeArrowheads="1"/>
          </p:cNvSpPr>
          <p:nvPr/>
        </p:nvSpPr>
        <p:spPr bwMode="auto">
          <a:xfrm>
            <a:off x="1371600" y="1143000"/>
            <a:ext cx="2362200" cy="4724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1795" name="Text Box 58"/>
          <p:cNvSpPr txBox="1">
            <a:spLocks noChangeArrowheads="1"/>
          </p:cNvSpPr>
          <p:nvPr/>
        </p:nvSpPr>
        <p:spPr bwMode="auto">
          <a:xfrm>
            <a:off x="838200" y="5867400"/>
            <a:ext cx="2130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pitchFamily="34" charset="0"/>
              </a:rPr>
              <a:t>Address is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pitchFamily="34" charset="0"/>
              </a:rPr>
              <a:t>incremented by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Compare 8-bit (e.g.8051) and 32-bit (Arm7) machines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4038600" cy="4411663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examples</a:t>
            </a:r>
          </a:p>
        </p:txBody>
      </p:sp>
      <p:graphicFrame>
        <p:nvGraphicFramePr>
          <p:cNvPr id="835750" name="Group 166"/>
          <p:cNvGraphicFramePr>
            <a:graphicFrameLocks noGrp="1"/>
          </p:cNvGraphicFramePr>
          <p:nvPr>
            <p:ph sz="quarter" idx="2"/>
          </p:nvPr>
        </p:nvGraphicFramePr>
        <p:xfrm>
          <a:off x="609600" y="1905000"/>
          <a:ext cx="3276600" cy="4480236"/>
        </p:xfrm>
        <a:graphic>
          <a:graphicData uri="http://schemas.openxmlformats.org/drawingml/2006/table">
            <a:tbl>
              <a:tblPr/>
              <a:tblGrid>
                <a:gridCol w="1982788"/>
                <a:gridCol w="1293812"/>
              </a:tblGrid>
              <a:tr h="6397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An 8-bit machine program (e.g. 8051)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Address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(H=Hex)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Each data is 8-bit (1 byte)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0F00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: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: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0AD2 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0AD1 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0AD0 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89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…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0001 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4A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2D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5745" name="Group 161"/>
          <p:cNvGraphicFramePr>
            <a:graphicFrameLocks noGrp="1"/>
          </p:cNvGraphicFramePr>
          <p:nvPr>
            <p:ph sz="quarter" idx="3"/>
          </p:nvPr>
        </p:nvGraphicFramePr>
        <p:xfrm>
          <a:off x="4419600" y="1905000"/>
          <a:ext cx="4038600" cy="4108784"/>
        </p:xfrm>
        <a:graphic>
          <a:graphicData uri="http://schemas.openxmlformats.org/drawingml/2006/table">
            <a:tbl>
              <a:tblPr/>
              <a:tblGrid>
                <a:gridCol w="1878013"/>
                <a:gridCol w="2160587"/>
              </a:tblGrid>
              <a:tr h="4873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 32-bit machine program (e.g. ARM)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5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Address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(H=Hex)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Each data is 32-bit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(4 bytes)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1E00 0ADC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1123 556D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1E00 0AD8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0012 2A3F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1E00 0AD4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2134 5678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1E00 0AD0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3A11 89A1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: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0000 0008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1122 3344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0000 0004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9870 A178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0000 0000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0000 002A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40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41910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2841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038E26-1863-454A-AD30-BDD1BD496B6A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32842" name="Oval 156"/>
          <p:cNvSpPr>
            <a:spLocks noChangeArrowheads="1"/>
          </p:cNvSpPr>
          <p:nvPr/>
        </p:nvSpPr>
        <p:spPr bwMode="auto">
          <a:xfrm>
            <a:off x="4191000" y="2819400"/>
            <a:ext cx="1676400" cy="3429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2843" name="Text Box 157"/>
          <p:cNvSpPr txBox="1">
            <a:spLocks noChangeArrowheads="1"/>
          </p:cNvSpPr>
          <p:nvPr/>
        </p:nvSpPr>
        <p:spPr bwMode="auto">
          <a:xfrm>
            <a:off x="4724400" y="6019800"/>
            <a:ext cx="338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pitchFamily="34" charset="0"/>
              </a:rPr>
              <a:t>Address is incremented by 4</a:t>
            </a:r>
          </a:p>
        </p:txBody>
      </p:sp>
      <p:sp>
        <p:nvSpPr>
          <p:cNvPr id="32844" name="Oval 158"/>
          <p:cNvSpPr>
            <a:spLocks noChangeArrowheads="1"/>
          </p:cNvSpPr>
          <p:nvPr/>
        </p:nvSpPr>
        <p:spPr bwMode="auto">
          <a:xfrm>
            <a:off x="268288" y="3322638"/>
            <a:ext cx="16002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32845" name="Text Box 159"/>
          <p:cNvSpPr txBox="1">
            <a:spLocks noChangeArrowheads="1"/>
          </p:cNvSpPr>
          <p:nvPr/>
        </p:nvSpPr>
        <p:spPr bwMode="auto">
          <a:xfrm>
            <a:off x="381000" y="6324600"/>
            <a:ext cx="338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pitchFamily="34" charset="0"/>
              </a:rPr>
              <a:t>Address is incremented by 1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Integers and Characters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E3DAC9-A30D-41D6-A243-B26BE81D4EE6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200">
              <a:latin typeface="Arial" pitchFamily="34" charset="0"/>
            </a:endParaRPr>
          </a:p>
        </p:txBody>
      </p:sp>
      <p:grpSp>
        <p:nvGrpSpPr>
          <p:cNvPr id="33797" name="Group 70"/>
          <p:cNvGrpSpPr>
            <a:grpSpLocks/>
          </p:cNvGrpSpPr>
          <p:nvPr/>
        </p:nvGrpSpPr>
        <p:grpSpPr bwMode="auto">
          <a:xfrm>
            <a:off x="1563688" y="1641475"/>
            <a:ext cx="6208712" cy="4637088"/>
            <a:chOff x="985" y="1034"/>
            <a:chExt cx="3911" cy="2921"/>
          </a:xfrm>
        </p:grpSpPr>
        <p:sp>
          <p:nvSpPr>
            <p:cNvPr id="33798" name="Rectangle 4"/>
            <p:cNvSpPr>
              <a:spLocks noChangeArrowheads="1"/>
            </p:cNvSpPr>
            <p:nvPr/>
          </p:nvSpPr>
          <p:spPr bwMode="auto">
            <a:xfrm>
              <a:off x="2304" y="3792"/>
              <a:ext cx="115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Sans L" charset="0"/>
                </a:rPr>
                <a:t>(b) Four characters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799" name="Rectangle 5"/>
            <p:cNvSpPr>
              <a:spLocks noChangeArrowheads="1"/>
            </p:cNvSpPr>
            <p:nvPr/>
          </p:nvSpPr>
          <p:spPr bwMode="auto">
            <a:xfrm>
              <a:off x="4148" y="3508"/>
              <a:ext cx="5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character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0" name="Rectangle 6"/>
            <p:cNvSpPr>
              <a:spLocks noChangeArrowheads="1"/>
            </p:cNvSpPr>
            <p:nvPr/>
          </p:nvSpPr>
          <p:spPr bwMode="auto">
            <a:xfrm>
              <a:off x="3173" y="3508"/>
              <a:ext cx="5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character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1" name="Rectangle 7"/>
            <p:cNvSpPr>
              <a:spLocks noChangeArrowheads="1"/>
            </p:cNvSpPr>
            <p:nvPr/>
          </p:nvSpPr>
          <p:spPr bwMode="auto">
            <a:xfrm>
              <a:off x="1240" y="3508"/>
              <a:ext cx="5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character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2" name="Rectangle 8"/>
            <p:cNvSpPr>
              <a:spLocks noChangeArrowheads="1"/>
            </p:cNvSpPr>
            <p:nvPr/>
          </p:nvSpPr>
          <p:spPr bwMode="auto">
            <a:xfrm>
              <a:off x="2199" y="3508"/>
              <a:ext cx="5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character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3" name="Rectangle 9"/>
            <p:cNvSpPr>
              <a:spLocks noChangeArrowheads="1"/>
            </p:cNvSpPr>
            <p:nvPr/>
          </p:nvSpPr>
          <p:spPr bwMode="auto">
            <a:xfrm>
              <a:off x="2289" y="2278"/>
              <a:ext cx="119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Sans L" charset="0"/>
                </a:rPr>
                <a:t>(a) A signed integer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4" name="Rectangle 10"/>
            <p:cNvSpPr>
              <a:spLocks noChangeArrowheads="1"/>
            </p:cNvSpPr>
            <p:nvPr/>
          </p:nvSpPr>
          <p:spPr bwMode="auto">
            <a:xfrm>
              <a:off x="1480" y="1769"/>
              <a:ext cx="49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Sign bit: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5" name="Rectangle 11"/>
            <p:cNvSpPr>
              <a:spLocks noChangeArrowheads="1"/>
            </p:cNvSpPr>
            <p:nvPr/>
          </p:nvSpPr>
          <p:spPr bwMode="auto">
            <a:xfrm>
              <a:off x="2454" y="1766"/>
              <a:ext cx="141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900">
                  <a:solidFill>
                    <a:srgbClr val="000000"/>
                  </a:solidFill>
                  <a:latin typeface="Nimbus Roman No9 L" charset="0"/>
                </a:rPr>
                <a:t> for positive numbers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6" name="Rectangle 12"/>
            <p:cNvSpPr>
              <a:spLocks noChangeArrowheads="1"/>
            </p:cNvSpPr>
            <p:nvPr/>
          </p:nvSpPr>
          <p:spPr bwMode="auto">
            <a:xfrm>
              <a:off x="2454" y="1960"/>
              <a:ext cx="147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900">
                  <a:solidFill>
                    <a:srgbClr val="000000"/>
                  </a:solidFill>
                  <a:latin typeface="Nimbus Roman No9 L" charset="0"/>
                </a:rPr>
                <a:t> for negative numbers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7" name="Rectangle 13"/>
            <p:cNvSpPr>
              <a:spLocks noChangeArrowheads="1"/>
            </p:cNvSpPr>
            <p:nvPr/>
          </p:nvSpPr>
          <p:spPr bwMode="auto">
            <a:xfrm>
              <a:off x="4208" y="3373"/>
              <a:ext cx="3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ASCII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8" name="Rectangle 14"/>
            <p:cNvSpPr>
              <a:spLocks noChangeArrowheads="1"/>
            </p:cNvSpPr>
            <p:nvPr/>
          </p:nvSpPr>
          <p:spPr bwMode="auto">
            <a:xfrm>
              <a:off x="3248" y="3373"/>
              <a:ext cx="3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ASCII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09" name="Rectangle 15"/>
            <p:cNvSpPr>
              <a:spLocks noChangeArrowheads="1"/>
            </p:cNvSpPr>
            <p:nvPr/>
          </p:nvSpPr>
          <p:spPr bwMode="auto">
            <a:xfrm>
              <a:off x="2274" y="3373"/>
              <a:ext cx="3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ASCII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10" name="Rectangle 16"/>
            <p:cNvSpPr>
              <a:spLocks noChangeArrowheads="1"/>
            </p:cNvSpPr>
            <p:nvPr/>
          </p:nvSpPr>
          <p:spPr bwMode="auto">
            <a:xfrm>
              <a:off x="1300" y="3373"/>
              <a:ext cx="3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ASCII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11" name="Line 17"/>
            <p:cNvSpPr>
              <a:spLocks noChangeShapeType="1"/>
            </p:cNvSpPr>
            <p:nvPr/>
          </p:nvSpPr>
          <p:spPr bwMode="auto">
            <a:xfrm flipV="1">
              <a:off x="1285" y="1319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Line 18"/>
            <p:cNvSpPr>
              <a:spLocks noChangeShapeType="1"/>
            </p:cNvSpPr>
            <p:nvPr/>
          </p:nvSpPr>
          <p:spPr bwMode="auto">
            <a:xfrm flipV="1">
              <a:off x="1570" y="1319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19"/>
            <p:cNvSpPr>
              <a:spLocks noChangeShapeType="1"/>
            </p:cNvSpPr>
            <p:nvPr/>
          </p:nvSpPr>
          <p:spPr bwMode="auto">
            <a:xfrm flipV="1">
              <a:off x="4298" y="1319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Line 20"/>
            <p:cNvSpPr>
              <a:spLocks noChangeShapeType="1"/>
            </p:cNvSpPr>
            <p:nvPr/>
          </p:nvSpPr>
          <p:spPr bwMode="auto">
            <a:xfrm flipV="1">
              <a:off x="4582" y="1319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21"/>
            <p:cNvSpPr>
              <a:spLocks noChangeShapeType="1"/>
            </p:cNvSpPr>
            <p:nvPr/>
          </p:nvSpPr>
          <p:spPr bwMode="auto">
            <a:xfrm>
              <a:off x="985" y="1604"/>
              <a:ext cx="3897" cy="1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2"/>
            <p:cNvSpPr>
              <a:spLocks noChangeShapeType="1"/>
            </p:cNvSpPr>
            <p:nvPr/>
          </p:nvSpPr>
          <p:spPr bwMode="auto">
            <a:xfrm>
              <a:off x="985" y="1319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3"/>
            <p:cNvSpPr>
              <a:spLocks noChangeShapeType="1"/>
            </p:cNvSpPr>
            <p:nvPr/>
          </p:nvSpPr>
          <p:spPr bwMode="auto">
            <a:xfrm flipH="1">
              <a:off x="985" y="1319"/>
              <a:ext cx="3897" cy="1"/>
            </a:xfrm>
            <a:prstGeom prst="line">
              <a:avLst/>
            </a:prstGeom>
            <a:noFill/>
            <a:ln w="7143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24"/>
            <p:cNvSpPr>
              <a:spLocks noChangeShapeType="1"/>
            </p:cNvSpPr>
            <p:nvPr/>
          </p:nvSpPr>
          <p:spPr bwMode="auto">
            <a:xfrm>
              <a:off x="985" y="1034"/>
              <a:ext cx="1" cy="195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9" name="Line 25"/>
            <p:cNvSpPr>
              <a:spLocks noChangeShapeType="1"/>
            </p:cNvSpPr>
            <p:nvPr/>
          </p:nvSpPr>
          <p:spPr bwMode="auto">
            <a:xfrm flipH="1" flipV="1">
              <a:off x="4883" y="1034"/>
              <a:ext cx="13" cy="195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26"/>
            <p:cNvSpPr>
              <a:spLocks/>
            </p:cNvSpPr>
            <p:nvPr/>
          </p:nvSpPr>
          <p:spPr bwMode="auto">
            <a:xfrm>
              <a:off x="4762" y="1109"/>
              <a:ext cx="90" cy="30"/>
            </a:xfrm>
            <a:custGeom>
              <a:avLst/>
              <a:gdLst>
                <a:gd name="T0" fmla="*/ 0 w 6"/>
                <a:gd name="T1" fmla="*/ 2147483646 h 2"/>
                <a:gd name="T2" fmla="*/ 2147483646 w 6"/>
                <a:gd name="T3" fmla="*/ 2147483646 h 2"/>
                <a:gd name="T4" fmla="*/ 0 w 6"/>
                <a:gd name="T5" fmla="*/ 0 h 2"/>
                <a:gd name="T6" fmla="*/ 0 w 6"/>
                <a:gd name="T7" fmla="*/ 2147483646 h 2"/>
                <a:gd name="T8" fmla="*/ 0 w 6"/>
                <a:gd name="T9" fmla="*/ 2147483646 h 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2">
                  <a:moveTo>
                    <a:pt x="0" y="2"/>
                  </a:moveTo>
                  <a:lnTo>
                    <a:pt x="6" y="1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2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Freeform 27"/>
            <p:cNvSpPr>
              <a:spLocks/>
            </p:cNvSpPr>
            <p:nvPr/>
          </p:nvSpPr>
          <p:spPr bwMode="auto">
            <a:xfrm>
              <a:off x="4762" y="1109"/>
              <a:ext cx="90" cy="30"/>
            </a:xfrm>
            <a:custGeom>
              <a:avLst/>
              <a:gdLst>
                <a:gd name="T0" fmla="*/ 0 w 90"/>
                <a:gd name="T1" fmla="*/ 30 h 30"/>
                <a:gd name="T2" fmla="*/ 90 w 90"/>
                <a:gd name="T3" fmla="*/ 15 h 30"/>
                <a:gd name="T4" fmla="*/ 0 w 90"/>
                <a:gd name="T5" fmla="*/ 0 h 30"/>
                <a:gd name="T6" fmla="*/ 0 w 90"/>
                <a:gd name="T7" fmla="*/ 15 h 30"/>
                <a:gd name="T8" fmla="*/ 0 w 90"/>
                <a:gd name="T9" fmla="*/ 3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" h="30">
                  <a:moveTo>
                    <a:pt x="0" y="30"/>
                  </a:moveTo>
                  <a:lnTo>
                    <a:pt x="90" y="15"/>
                  </a:lnTo>
                  <a:lnTo>
                    <a:pt x="0" y="0"/>
                  </a:lnTo>
                  <a:lnTo>
                    <a:pt x="0" y="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Line 28"/>
            <p:cNvSpPr>
              <a:spLocks noChangeShapeType="1"/>
            </p:cNvSpPr>
            <p:nvPr/>
          </p:nvSpPr>
          <p:spPr bwMode="auto">
            <a:xfrm flipH="1">
              <a:off x="3218" y="1124"/>
              <a:ext cx="1544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3" name="Freeform 29"/>
            <p:cNvSpPr>
              <a:spLocks/>
            </p:cNvSpPr>
            <p:nvPr/>
          </p:nvSpPr>
          <p:spPr bwMode="auto">
            <a:xfrm>
              <a:off x="1015" y="1109"/>
              <a:ext cx="90" cy="30"/>
            </a:xfrm>
            <a:custGeom>
              <a:avLst/>
              <a:gdLst>
                <a:gd name="T0" fmla="*/ 2147483646 w 6"/>
                <a:gd name="T1" fmla="*/ 0 h 2"/>
                <a:gd name="T2" fmla="*/ 0 w 6"/>
                <a:gd name="T3" fmla="*/ 2147483646 h 2"/>
                <a:gd name="T4" fmla="*/ 2147483646 w 6"/>
                <a:gd name="T5" fmla="*/ 2147483646 h 2"/>
                <a:gd name="T6" fmla="*/ 2147483646 w 6"/>
                <a:gd name="T7" fmla="*/ 2147483646 h 2"/>
                <a:gd name="T8" fmla="*/ 2147483646 w 6"/>
                <a:gd name="T9" fmla="*/ 0 h 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2">
                  <a:moveTo>
                    <a:pt x="6" y="0"/>
                  </a:moveTo>
                  <a:lnTo>
                    <a:pt x="0" y="1"/>
                  </a:lnTo>
                  <a:lnTo>
                    <a:pt x="6" y="2"/>
                  </a:lnTo>
                  <a:lnTo>
                    <a:pt x="6" y="1"/>
                  </a:lnTo>
                  <a:lnTo>
                    <a:pt x="6" y="0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4" name="Freeform 30"/>
            <p:cNvSpPr>
              <a:spLocks/>
            </p:cNvSpPr>
            <p:nvPr/>
          </p:nvSpPr>
          <p:spPr bwMode="auto">
            <a:xfrm>
              <a:off x="1015" y="1109"/>
              <a:ext cx="90" cy="30"/>
            </a:xfrm>
            <a:custGeom>
              <a:avLst/>
              <a:gdLst>
                <a:gd name="T0" fmla="*/ 90 w 90"/>
                <a:gd name="T1" fmla="*/ 0 h 30"/>
                <a:gd name="T2" fmla="*/ 0 w 90"/>
                <a:gd name="T3" fmla="*/ 15 h 30"/>
                <a:gd name="T4" fmla="*/ 90 w 90"/>
                <a:gd name="T5" fmla="*/ 30 h 30"/>
                <a:gd name="T6" fmla="*/ 90 w 90"/>
                <a:gd name="T7" fmla="*/ 15 h 30"/>
                <a:gd name="T8" fmla="*/ 90 w 90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" h="30">
                  <a:moveTo>
                    <a:pt x="90" y="0"/>
                  </a:moveTo>
                  <a:lnTo>
                    <a:pt x="0" y="15"/>
                  </a:lnTo>
                  <a:lnTo>
                    <a:pt x="90" y="30"/>
                  </a:lnTo>
                  <a:lnTo>
                    <a:pt x="90" y="15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Line 31"/>
            <p:cNvSpPr>
              <a:spLocks noChangeShapeType="1"/>
            </p:cNvSpPr>
            <p:nvPr/>
          </p:nvSpPr>
          <p:spPr bwMode="auto">
            <a:xfrm>
              <a:off x="1105" y="1124"/>
              <a:ext cx="1544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6" name="Rectangle 32"/>
            <p:cNvSpPr>
              <a:spLocks noChangeArrowheads="1"/>
            </p:cNvSpPr>
            <p:nvPr/>
          </p:nvSpPr>
          <p:spPr bwMode="auto">
            <a:xfrm>
              <a:off x="2754" y="1034"/>
              <a:ext cx="40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32 bits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27" name="Line 33"/>
            <p:cNvSpPr>
              <a:spLocks noChangeShapeType="1"/>
            </p:cNvSpPr>
            <p:nvPr/>
          </p:nvSpPr>
          <p:spPr bwMode="auto">
            <a:xfrm flipV="1">
              <a:off x="1959" y="2848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8" name="Line 34"/>
            <p:cNvSpPr>
              <a:spLocks noChangeShapeType="1"/>
            </p:cNvSpPr>
            <p:nvPr/>
          </p:nvSpPr>
          <p:spPr bwMode="auto">
            <a:xfrm flipV="1">
              <a:off x="2934" y="2848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9" name="Line 35"/>
            <p:cNvSpPr>
              <a:spLocks noChangeShapeType="1"/>
            </p:cNvSpPr>
            <p:nvPr/>
          </p:nvSpPr>
          <p:spPr bwMode="auto">
            <a:xfrm flipV="1">
              <a:off x="3908" y="2848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0" name="Rectangle 36"/>
            <p:cNvSpPr>
              <a:spLocks noChangeArrowheads="1"/>
            </p:cNvSpPr>
            <p:nvPr/>
          </p:nvSpPr>
          <p:spPr bwMode="auto">
            <a:xfrm>
              <a:off x="985" y="2848"/>
              <a:ext cx="3897" cy="285"/>
            </a:xfrm>
            <a:prstGeom prst="rect">
              <a:avLst/>
            </a:prstGeom>
            <a:noFill/>
            <a:ln w="23813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33831" name="Rectangle 37"/>
            <p:cNvSpPr>
              <a:spLocks noChangeArrowheads="1"/>
            </p:cNvSpPr>
            <p:nvPr/>
          </p:nvSpPr>
          <p:spPr bwMode="auto">
            <a:xfrm>
              <a:off x="1330" y="2878"/>
              <a:ext cx="32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8 bits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32" name="Rectangle 38"/>
            <p:cNvSpPr>
              <a:spLocks noChangeArrowheads="1"/>
            </p:cNvSpPr>
            <p:nvPr/>
          </p:nvSpPr>
          <p:spPr bwMode="auto">
            <a:xfrm>
              <a:off x="2304" y="2878"/>
              <a:ext cx="32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8 bits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33" name="Rectangle 39"/>
            <p:cNvSpPr>
              <a:spLocks noChangeArrowheads="1"/>
            </p:cNvSpPr>
            <p:nvPr/>
          </p:nvSpPr>
          <p:spPr bwMode="auto">
            <a:xfrm>
              <a:off x="3278" y="2878"/>
              <a:ext cx="32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8 bits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34" name="Rectangle 40"/>
            <p:cNvSpPr>
              <a:spLocks noChangeArrowheads="1"/>
            </p:cNvSpPr>
            <p:nvPr/>
          </p:nvSpPr>
          <p:spPr bwMode="auto">
            <a:xfrm>
              <a:off x="4238" y="2878"/>
              <a:ext cx="32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8 bits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35" name="Line 41"/>
            <p:cNvSpPr>
              <a:spLocks noChangeShapeType="1"/>
            </p:cNvSpPr>
            <p:nvPr/>
          </p:nvSpPr>
          <p:spPr bwMode="auto">
            <a:xfrm flipV="1">
              <a:off x="4882" y="1319"/>
              <a:ext cx="1" cy="285"/>
            </a:xfrm>
            <a:prstGeom prst="line">
              <a:avLst/>
            </a:prstGeom>
            <a:noFill/>
            <a:ln w="23813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Freeform 42"/>
            <p:cNvSpPr>
              <a:spLocks/>
            </p:cNvSpPr>
            <p:nvPr/>
          </p:nvSpPr>
          <p:spPr bwMode="auto">
            <a:xfrm>
              <a:off x="1120" y="1679"/>
              <a:ext cx="30" cy="90"/>
            </a:xfrm>
            <a:custGeom>
              <a:avLst/>
              <a:gdLst>
                <a:gd name="T0" fmla="*/ 2147483646 w 2"/>
                <a:gd name="T1" fmla="*/ 2147483646 h 6"/>
                <a:gd name="T2" fmla="*/ 2147483646 w 2"/>
                <a:gd name="T3" fmla="*/ 0 h 6"/>
                <a:gd name="T4" fmla="*/ 0 w 2"/>
                <a:gd name="T5" fmla="*/ 2147483646 h 6"/>
                <a:gd name="T6" fmla="*/ 2147483646 w 2"/>
                <a:gd name="T7" fmla="*/ 2147483646 h 6"/>
                <a:gd name="T8" fmla="*/ 2147483646 w 2"/>
                <a:gd name="T9" fmla="*/ 214748364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" h="6">
                  <a:moveTo>
                    <a:pt x="2" y="6"/>
                  </a:moveTo>
                  <a:lnTo>
                    <a:pt x="1" y="0"/>
                  </a:lnTo>
                  <a:lnTo>
                    <a:pt x="0" y="6"/>
                  </a:lnTo>
                  <a:lnTo>
                    <a:pt x="1" y="6"/>
                  </a:lnTo>
                  <a:lnTo>
                    <a:pt x="2" y="6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7" name="Freeform 43"/>
            <p:cNvSpPr>
              <a:spLocks/>
            </p:cNvSpPr>
            <p:nvPr/>
          </p:nvSpPr>
          <p:spPr bwMode="auto">
            <a:xfrm>
              <a:off x="1120" y="1679"/>
              <a:ext cx="30" cy="90"/>
            </a:xfrm>
            <a:custGeom>
              <a:avLst/>
              <a:gdLst>
                <a:gd name="T0" fmla="*/ 30 w 30"/>
                <a:gd name="T1" fmla="*/ 90 h 90"/>
                <a:gd name="T2" fmla="*/ 15 w 30"/>
                <a:gd name="T3" fmla="*/ 0 h 90"/>
                <a:gd name="T4" fmla="*/ 0 w 30"/>
                <a:gd name="T5" fmla="*/ 90 h 90"/>
                <a:gd name="T6" fmla="*/ 15 w 30"/>
                <a:gd name="T7" fmla="*/ 90 h 90"/>
                <a:gd name="T8" fmla="*/ 30 w 30"/>
                <a:gd name="T9" fmla="*/ 90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" h="90">
                  <a:moveTo>
                    <a:pt x="30" y="90"/>
                  </a:moveTo>
                  <a:lnTo>
                    <a:pt x="15" y="0"/>
                  </a:lnTo>
                  <a:lnTo>
                    <a:pt x="0" y="90"/>
                  </a:lnTo>
                  <a:lnTo>
                    <a:pt x="15" y="90"/>
                  </a:lnTo>
                  <a:lnTo>
                    <a:pt x="30" y="9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8" name="Freeform 44"/>
            <p:cNvSpPr>
              <a:spLocks/>
            </p:cNvSpPr>
            <p:nvPr/>
          </p:nvSpPr>
          <p:spPr bwMode="auto">
            <a:xfrm>
              <a:off x="1135" y="1769"/>
              <a:ext cx="240" cy="105"/>
            </a:xfrm>
            <a:custGeom>
              <a:avLst/>
              <a:gdLst>
                <a:gd name="T0" fmla="*/ 0 w 16"/>
                <a:gd name="T1" fmla="*/ 0 h 7"/>
                <a:gd name="T2" fmla="*/ 0 w 16"/>
                <a:gd name="T3" fmla="*/ 2147483646 h 7"/>
                <a:gd name="T4" fmla="*/ 0 w 16"/>
                <a:gd name="T5" fmla="*/ 2147483646 h 7"/>
                <a:gd name="T6" fmla="*/ 2147483646 w 16"/>
                <a:gd name="T7" fmla="*/ 2147483646 h 7"/>
                <a:gd name="T8" fmla="*/ 2147483646 w 16"/>
                <a:gd name="T9" fmla="*/ 2147483646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7">
                  <a:moveTo>
                    <a:pt x="0" y="0"/>
                  </a:moveTo>
                  <a:lnTo>
                    <a:pt x="0" y="2"/>
                  </a:lnTo>
                  <a:lnTo>
                    <a:pt x="0" y="7"/>
                  </a:lnTo>
                  <a:lnTo>
                    <a:pt x="7" y="7"/>
                  </a:lnTo>
                  <a:lnTo>
                    <a:pt x="16" y="7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9" name="Rectangle 45"/>
            <p:cNvSpPr>
              <a:spLocks noChangeArrowheads="1"/>
            </p:cNvSpPr>
            <p:nvPr/>
          </p:nvSpPr>
          <p:spPr bwMode="auto">
            <a:xfrm>
              <a:off x="1060" y="134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 i="1">
                  <a:solidFill>
                    <a:srgbClr val="000000"/>
                  </a:solidFill>
                  <a:latin typeface="Nimbus Roman No9 L" charset="0"/>
                </a:rPr>
                <a:t>b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0" name="Rectangle 46"/>
            <p:cNvSpPr>
              <a:spLocks noChangeArrowheads="1"/>
            </p:cNvSpPr>
            <p:nvPr/>
          </p:nvSpPr>
          <p:spPr bwMode="auto">
            <a:xfrm>
              <a:off x="1135" y="1424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300">
                  <a:solidFill>
                    <a:srgbClr val="000000"/>
                  </a:solidFill>
                  <a:latin typeface="Nimbus Roman No9 L" charset="0"/>
                </a:rPr>
                <a:t>31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1" name="Rectangle 47"/>
            <p:cNvSpPr>
              <a:spLocks noChangeArrowheads="1"/>
            </p:cNvSpPr>
            <p:nvPr/>
          </p:nvSpPr>
          <p:spPr bwMode="auto">
            <a:xfrm>
              <a:off x="1345" y="134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 i="1">
                  <a:solidFill>
                    <a:srgbClr val="000000"/>
                  </a:solidFill>
                  <a:latin typeface="Nimbus Roman No9 L" charset="0"/>
                </a:rPr>
                <a:t>b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2" name="Rectangle 48"/>
            <p:cNvSpPr>
              <a:spLocks noChangeArrowheads="1"/>
            </p:cNvSpPr>
            <p:nvPr/>
          </p:nvSpPr>
          <p:spPr bwMode="auto">
            <a:xfrm>
              <a:off x="1420" y="1424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300">
                  <a:solidFill>
                    <a:srgbClr val="000000"/>
                  </a:solidFill>
                  <a:latin typeface="Nimbus Roman No9 L" charset="0"/>
                </a:rPr>
                <a:t>30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3" name="Rectangle 49"/>
            <p:cNvSpPr>
              <a:spLocks noChangeArrowheads="1"/>
            </p:cNvSpPr>
            <p:nvPr/>
          </p:nvSpPr>
          <p:spPr bwMode="auto">
            <a:xfrm>
              <a:off x="4387" y="134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 i="1">
                  <a:solidFill>
                    <a:srgbClr val="000000"/>
                  </a:solidFill>
                  <a:latin typeface="Nimbus Roman No9 L" charset="0"/>
                </a:rPr>
                <a:t>b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4" name="Rectangle 50"/>
            <p:cNvSpPr>
              <a:spLocks noChangeArrowheads="1"/>
            </p:cNvSpPr>
            <p:nvPr/>
          </p:nvSpPr>
          <p:spPr bwMode="auto">
            <a:xfrm>
              <a:off x="4462" y="1424"/>
              <a:ext cx="5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300">
                  <a:solidFill>
                    <a:srgbClr val="000000"/>
                  </a:solidFill>
                  <a:latin typeface="Nimbus Roman No9 L" charset="0"/>
                </a:rPr>
                <a:t>1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5" name="Rectangle 51"/>
            <p:cNvSpPr>
              <a:spLocks noChangeArrowheads="1"/>
            </p:cNvSpPr>
            <p:nvPr/>
          </p:nvSpPr>
          <p:spPr bwMode="auto">
            <a:xfrm>
              <a:off x="4672" y="134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 i="1">
                  <a:solidFill>
                    <a:srgbClr val="000000"/>
                  </a:solidFill>
                  <a:latin typeface="Nimbus Roman No9 L" charset="0"/>
                </a:rPr>
                <a:t>b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6" name="Rectangle 52"/>
            <p:cNvSpPr>
              <a:spLocks noChangeArrowheads="1"/>
            </p:cNvSpPr>
            <p:nvPr/>
          </p:nvSpPr>
          <p:spPr bwMode="auto">
            <a:xfrm>
              <a:off x="4747" y="1424"/>
              <a:ext cx="5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300">
                  <a:solidFill>
                    <a:srgbClr val="000000"/>
                  </a:solidFill>
                  <a:latin typeface="Nimbus Roman No9 L" charset="0"/>
                </a:rPr>
                <a:t>0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7" name="Rectangle 53"/>
            <p:cNvSpPr>
              <a:spLocks noChangeArrowheads="1"/>
            </p:cNvSpPr>
            <p:nvPr/>
          </p:nvSpPr>
          <p:spPr bwMode="auto">
            <a:xfrm>
              <a:off x="2034" y="176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 i="1">
                  <a:solidFill>
                    <a:srgbClr val="000000"/>
                  </a:solidFill>
                  <a:latin typeface="Nimbus Roman No9 L" charset="0"/>
                </a:rPr>
                <a:t>b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8" name="Rectangle 54"/>
            <p:cNvSpPr>
              <a:spLocks noChangeArrowheads="1"/>
            </p:cNvSpPr>
            <p:nvPr/>
          </p:nvSpPr>
          <p:spPr bwMode="auto">
            <a:xfrm>
              <a:off x="2109" y="184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300">
                  <a:solidFill>
                    <a:srgbClr val="000000"/>
                  </a:solidFill>
                  <a:latin typeface="Nimbus Roman No9 L" charset="0"/>
                </a:rPr>
                <a:t>31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49" name="Rectangle 55"/>
            <p:cNvSpPr>
              <a:spLocks noChangeArrowheads="1"/>
            </p:cNvSpPr>
            <p:nvPr/>
          </p:nvSpPr>
          <p:spPr bwMode="auto">
            <a:xfrm>
              <a:off x="2364" y="1769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0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50" name="Rectangle 56"/>
            <p:cNvSpPr>
              <a:spLocks noChangeArrowheads="1"/>
            </p:cNvSpPr>
            <p:nvPr/>
          </p:nvSpPr>
          <p:spPr bwMode="auto">
            <a:xfrm>
              <a:off x="2214" y="1769"/>
              <a:ext cx="7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=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51" name="Rectangle 57"/>
            <p:cNvSpPr>
              <a:spLocks noChangeArrowheads="1"/>
            </p:cNvSpPr>
            <p:nvPr/>
          </p:nvSpPr>
          <p:spPr bwMode="auto">
            <a:xfrm>
              <a:off x="2034" y="1963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 i="1">
                  <a:solidFill>
                    <a:srgbClr val="000000"/>
                  </a:solidFill>
                  <a:latin typeface="Nimbus Roman No9 L" charset="0"/>
                </a:rPr>
                <a:t>b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52" name="Rectangle 58"/>
            <p:cNvSpPr>
              <a:spLocks noChangeArrowheads="1"/>
            </p:cNvSpPr>
            <p:nvPr/>
          </p:nvSpPr>
          <p:spPr bwMode="auto">
            <a:xfrm>
              <a:off x="2109" y="203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300">
                  <a:solidFill>
                    <a:srgbClr val="000000"/>
                  </a:solidFill>
                  <a:latin typeface="Nimbus Roman No9 L" charset="0"/>
                </a:rPr>
                <a:t>31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53" name="Rectangle 59"/>
            <p:cNvSpPr>
              <a:spLocks noChangeArrowheads="1"/>
            </p:cNvSpPr>
            <p:nvPr/>
          </p:nvSpPr>
          <p:spPr bwMode="auto">
            <a:xfrm>
              <a:off x="2364" y="1963"/>
              <a:ext cx="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1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54" name="Rectangle 60"/>
            <p:cNvSpPr>
              <a:spLocks noChangeArrowheads="1"/>
            </p:cNvSpPr>
            <p:nvPr/>
          </p:nvSpPr>
          <p:spPr bwMode="auto">
            <a:xfrm>
              <a:off x="2214" y="1963"/>
              <a:ext cx="7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700">
                  <a:solidFill>
                    <a:srgbClr val="000000"/>
                  </a:solidFill>
                  <a:latin typeface="Nimbus Roman No9 L" charset="0"/>
                </a:rPr>
                <a:t>=</a:t>
              </a:r>
              <a:endParaRPr lang="en-CA" altLang="en-US" sz="2400">
                <a:latin typeface="Times New Roman" pitchFamily="18" charset="0"/>
              </a:endParaRPr>
            </a:p>
          </p:txBody>
        </p:sp>
        <p:sp>
          <p:nvSpPr>
            <p:cNvPr id="33855" name="Freeform 61"/>
            <p:cNvSpPr>
              <a:spLocks/>
            </p:cNvSpPr>
            <p:nvPr/>
          </p:nvSpPr>
          <p:spPr bwMode="auto">
            <a:xfrm>
              <a:off x="4387" y="3238"/>
              <a:ext cx="435" cy="75"/>
            </a:xfrm>
            <a:custGeom>
              <a:avLst/>
              <a:gdLst>
                <a:gd name="T0" fmla="*/ 2147483646 w 29"/>
                <a:gd name="T1" fmla="*/ 0 h 5"/>
                <a:gd name="T2" fmla="*/ 2147483646 w 29"/>
                <a:gd name="T3" fmla="*/ 2147483646 h 5"/>
                <a:gd name="T4" fmla="*/ 2147483646 w 29"/>
                <a:gd name="T5" fmla="*/ 2147483646 h 5"/>
                <a:gd name="T6" fmla="*/ 2147483646 w 29"/>
                <a:gd name="T7" fmla="*/ 2147483646 h 5"/>
                <a:gd name="T8" fmla="*/ 2147483646 w 29"/>
                <a:gd name="T9" fmla="*/ 2147483646 h 5"/>
                <a:gd name="T10" fmla="*/ 2147483646 w 29"/>
                <a:gd name="T11" fmla="*/ 2147483646 h 5"/>
                <a:gd name="T12" fmla="*/ 2147483646 w 29"/>
                <a:gd name="T13" fmla="*/ 2147483646 h 5"/>
                <a:gd name="T14" fmla="*/ 2147483646 w 29"/>
                <a:gd name="T15" fmla="*/ 2147483646 h 5"/>
                <a:gd name="T16" fmla="*/ 2147483646 w 29"/>
                <a:gd name="T17" fmla="*/ 2147483646 h 5"/>
                <a:gd name="T18" fmla="*/ 2147483646 w 29"/>
                <a:gd name="T19" fmla="*/ 2147483646 h 5"/>
                <a:gd name="T20" fmla="*/ 2147483646 w 29"/>
                <a:gd name="T21" fmla="*/ 2147483646 h 5"/>
                <a:gd name="T22" fmla="*/ 2147483646 w 29"/>
                <a:gd name="T23" fmla="*/ 2147483646 h 5"/>
                <a:gd name="T24" fmla="*/ 2147483646 w 29"/>
                <a:gd name="T25" fmla="*/ 2147483646 h 5"/>
                <a:gd name="T26" fmla="*/ 2147483646 w 29"/>
                <a:gd name="T27" fmla="*/ 2147483646 h 5"/>
                <a:gd name="T28" fmla="*/ 0 w 29"/>
                <a:gd name="T29" fmla="*/ 2147483646 h 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9" h="5">
                  <a:moveTo>
                    <a:pt x="29" y="0"/>
                  </a:moveTo>
                  <a:lnTo>
                    <a:pt x="28" y="1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1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3"/>
                  </a:lnTo>
                  <a:lnTo>
                    <a:pt x="0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6" name="Freeform 62"/>
            <p:cNvSpPr>
              <a:spLocks/>
            </p:cNvSpPr>
            <p:nvPr/>
          </p:nvSpPr>
          <p:spPr bwMode="auto">
            <a:xfrm>
              <a:off x="3968" y="3238"/>
              <a:ext cx="419" cy="75"/>
            </a:xfrm>
            <a:custGeom>
              <a:avLst/>
              <a:gdLst>
                <a:gd name="T0" fmla="*/ 0 w 28"/>
                <a:gd name="T1" fmla="*/ 0 h 5"/>
                <a:gd name="T2" fmla="*/ 0 w 28"/>
                <a:gd name="T3" fmla="*/ 2147483646 h 5"/>
                <a:gd name="T4" fmla="*/ 2147483646 w 28"/>
                <a:gd name="T5" fmla="*/ 2147483646 h 5"/>
                <a:gd name="T6" fmla="*/ 2147483646 w 28"/>
                <a:gd name="T7" fmla="*/ 2147483646 h 5"/>
                <a:gd name="T8" fmla="*/ 2147483646 w 28"/>
                <a:gd name="T9" fmla="*/ 2147483646 h 5"/>
                <a:gd name="T10" fmla="*/ 2147483646 w 28"/>
                <a:gd name="T11" fmla="*/ 2147483646 h 5"/>
                <a:gd name="T12" fmla="*/ 2147483646 w 28"/>
                <a:gd name="T13" fmla="*/ 2147483646 h 5"/>
                <a:gd name="T14" fmla="*/ 2147483646 w 28"/>
                <a:gd name="T15" fmla="*/ 2147483646 h 5"/>
                <a:gd name="T16" fmla="*/ 2147483646 w 28"/>
                <a:gd name="T17" fmla="*/ 2147483646 h 5"/>
                <a:gd name="T18" fmla="*/ 2147483646 w 28"/>
                <a:gd name="T19" fmla="*/ 2147483646 h 5"/>
                <a:gd name="T20" fmla="*/ 2147483646 w 28"/>
                <a:gd name="T21" fmla="*/ 2147483646 h 5"/>
                <a:gd name="T22" fmla="*/ 2147483646 w 28"/>
                <a:gd name="T23" fmla="*/ 2147483646 h 5"/>
                <a:gd name="T24" fmla="*/ 2147483646 w 28"/>
                <a:gd name="T25" fmla="*/ 2147483646 h 5"/>
                <a:gd name="T26" fmla="*/ 2147483646 w 28"/>
                <a:gd name="T27" fmla="*/ 2147483646 h 5"/>
                <a:gd name="T28" fmla="*/ 2147483646 w 28"/>
                <a:gd name="T29" fmla="*/ 2147483646 h 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8" h="5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18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7" y="3"/>
                  </a:lnTo>
                  <a:lnTo>
                    <a:pt x="28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7" name="Freeform 63"/>
            <p:cNvSpPr>
              <a:spLocks/>
            </p:cNvSpPr>
            <p:nvPr/>
          </p:nvSpPr>
          <p:spPr bwMode="auto">
            <a:xfrm>
              <a:off x="3413" y="3238"/>
              <a:ext cx="435" cy="75"/>
            </a:xfrm>
            <a:custGeom>
              <a:avLst/>
              <a:gdLst>
                <a:gd name="T0" fmla="*/ 2147483646 w 29"/>
                <a:gd name="T1" fmla="*/ 0 h 5"/>
                <a:gd name="T2" fmla="*/ 2147483646 w 29"/>
                <a:gd name="T3" fmla="*/ 2147483646 h 5"/>
                <a:gd name="T4" fmla="*/ 2147483646 w 29"/>
                <a:gd name="T5" fmla="*/ 2147483646 h 5"/>
                <a:gd name="T6" fmla="*/ 2147483646 w 29"/>
                <a:gd name="T7" fmla="*/ 2147483646 h 5"/>
                <a:gd name="T8" fmla="*/ 2147483646 w 29"/>
                <a:gd name="T9" fmla="*/ 2147483646 h 5"/>
                <a:gd name="T10" fmla="*/ 2147483646 w 29"/>
                <a:gd name="T11" fmla="*/ 2147483646 h 5"/>
                <a:gd name="T12" fmla="*/ 2147483646 w 29"/>
                <a:gd name="T13" fmla="*/ 2147483646 h 5"/>
                <a:gd name="T14" fmla="*/ 2147483646 w 29"/>
                <a:gd name="T15" fmla="*/ 2147483646 h 5"/>
                <a:gd name="T16" fmla="*/ 2147483646 w 29"/>
                <a:gd name="T17" fmla="*/ 2147483646 h 5"/>
                <a:gd name="T18" fmla="*/ 2147483646 w 29"/>
                <a:gd name="T19" fmla="*/ 2147483646 h 5"/>
                <a:gd name="T20" fmla="*/ 2147483646 w 29"/>
                <a:gd name="T21" fmla="*/ 2147483646 h 5"/>
                <a:gd name="T22" fmla="*/ 2147483646 w 29"/>
                <a:gd name="T23" fmla="*/ 2147483646 h 5"/>
                <a:gd name="T24" fmla="*/ 2147483646 w 29"/>
                <a:gd name="T25" fmla="*/ 2147483646 h 5"/>
                <a:gd name="T26" fmla="*/ 2147483646 w 29"/>
                <a:gd name="T27" fmla="*/ 2147483646 h 5"/>
                <a:gd name="T28" fmla="*/ 0 w 29"/>
                <a:gd name="T29" fmla="*/ 2147483646 h 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9" h="5">
                  <a:moveTo>
                    <a:pt x="29" y="0"/>
                  </a:moveTo>
                  <a:lnTo>
                    <a:pt x="28" y="1"/>
                  </a:lnTo>
                  <a:lnTo>
                    <a:pt x="28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1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3"/>
                  </a:lnTo>
                  <a:lnTo>
                    <a:pt x="0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8" name="Freeform 64"/>
            <p:cNvSpPr>
              <a:spLocks/>
            </p:cNvSpPr>
            <p:nvPr/>
          </p:nvSpPr>
          <p:spPr bwMode="auto">
            <a:xfrm>
              <a:off x="2993" y="3238"/>
              <a:ext cx="420" cy="75"/>
            </a:xfrm>
            <a:custGeom>
              <a:avLst/>
              <a:gdLst>
                <a:gd name="T0" fmla="*/ 0 w 28"/>
                <a:gd name="T1" fmla="*/ 0 h 5"/>
                <a:gd name="T2" fmla="*/ 2147483646 w 28"/>
                <a:gd name="T3" fmla="*/ 2147483646 h 5"/>
                <a:gd name="T4" fmla="*/ 2147483646 w 28"/>
                <a:gd name="T5" fmla="*/ 2147483646 h 5"/>
                <a:gd name="T6" fmla="*/ 2147483646 w 28"/>
                <a:gd name="T7" fmla="*/ 2147483646 h 5"/>
                <a:gd name="T8" fmla="*/ 2147483646 w 28"/>
                <a:gd name="T9" fmla="*/ 2147483646 h 5"/>
                <a:gd name="T10" fmla="*/ 2147483646 w 28"/>
                <a:gd name="T11" fmla="*/ 2147483646 h 5"/>
                <a:gd name="T12" fmla="*/ 2147483646 w 28"/>
                <a:gd name="T13" fmla="*/ 2147483646 h 5"/>
                <a:gd name="T14" fmla="*/ 2147483646 w 28"/>
                <a:gd name="T15" fmla="*/ 2147483646 h 5"/>
                <a:gd name="T16" fmla="*/ 2147483646 w 28"/>
                <a:gd name="T17" fmla="*/ 2147483646 h 5"/>
                <a:gd name="T18" fmla="*/ 2147483646 w 28"/>
                <a:gd name="T19" fmla="*/ 2147483646 h 5"/>
                <a:gd name="T20" fmla="*/ 2147483646 w 28"/>
                <a:gd name="T21" fmla="*/ 2147483646 h 5"/>
                <a:gd name="T22" fmla="*/ 2147483646 w 28"/>
                <a:gd name="T23" fmla="*/ 2147483646 h 5"/>
                <a:gd name="T24" fmla="*/ 2147483646 w 28"/>
                <a:gd name="T25" fmla="*/ 2147483646 h 5"/>
                <a:gd name="T26" fmla="*/ 2147483646 w 28"/>
                <a:gd name="T27" fmla="*/ 2147483646 h 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8" h="5">
                  <a:moveTo>
                    <a:pt x="0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18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7" y="3"/>
                  </a:lnTo>
                  <a:lnTo>
                    <a:pt x="28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9" name="Freeform 65"/>
            <p:cNvSpPr>
              <a:spLocks/>
            </p:cNvSpPr>
            <p:nvPr/>
          </p:nvSpPr>
          <p:spPr bwMode="auto">
            <a:xfrm>
              <a:off x="2454" y="3238"/>
              <a:ext cx="420" cy="75"/>
            </a:xfrm>
            <a:custGeom>
              <a:avLst/>
              <a:gdLst>
                <a:gd name="T0" fmla="*/ 2147483646 w 28"/>
                <a:gd name="T1" fmla="*/ 0 h 5"/>
                <a:gd name="T2" fmla="*/ 2147483646 w 28"/>
                <a:gd name="T3" fmla="*/ 2147483646 h 5"/>
                <a:gd name="T4" fmla="*/ 2147483646 w 28"/>
                <a:gd name="T5" fmla="*/ 2147483646 h 5"/>
                <a:gd name="T6" fmla="*/ 2147483646 w 28"/>
                <a:gd name="T7" fmla="*/ 2147483646 h 5"/>
                <a:gd name="T8" fmla="*/ 2147483646 w 28"/>
                <a:gd name="T9" fmla="*/ 2147483646 h 5"/>
                <a:gd name="T10" fmla="*/ 2147483646 w 28"/>
                <a:gd name="T11" fmla="*/ 2147483646 h 5"/>
                <a:gd name="T12" fmla="*/ 2147483646 w 28"/>
                <a:gd name="T13" fmla="*/ 2147483646 h 5"/>
                <a:gd name="T14" fmla="*/ 2147483646 w 28"/>
                <a:gd name="T15" fmla="*/ 2147483646 h 5"/>
                <a:gd name="T16" fmla="*/ 2147483646 w 28"/>
                <a:gd name="T17" fmla="*/ 2147483646 h 5"/>
                <a:gd name="T18" fmla="*/ 2147483646 w 28"/>
                <a:gd name="T19" fmla="*/ 2147483646 h 5"/>
                <a:gd name="T20" fmla="*/ 2147483646 w 28"/>
                <a:gd name="T21" fmla="*/ 2147483646 h 5"/>
                <a:gd name="T22" fmla="*/ 2147483646 w 28"/>
                <a:gd name="T23" fmla="*/ 2147483646 h 5"/>
                <a:gd name="T24" fmla="*/ 2147483646 w 28"/>
                <a:gd name="T25" fmla="*/ 2147483646 h 5"/>
                <a:gd name="T26" fmla="*/ 0 w 28"/>
                <a:gd name="T27" fmla="*/ 2147483646 h 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8" h="5">
                  <a:moveTo>
                    <a:pt x="28" y="0"/>
                  </a:moveTo>
                  <a:lnTo>
                    <a:pt x="27" y="1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5" y="2"/>
                  </a:lnTo>
                  <a:lnTo>
                    <a:pt x="18" y="2"/>
                  </a:lnTo>
                  <a:lnTo>
                    <a:pt x="14" y="2"/>
                  </a:lnTo>
                  <a:lnTo>
                    <a:pt x="10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0" name="Freeform 66"/>
            <p:cNvSpPr>
              <a:spLocks/>
            </p:cNvSpPr>
            <p:nvPr/>
          </p:nvSpPr>
          <p:spPr bwMode="auto">
            <a:xfrm>
              <a:off x="2019" y="3238"/>
              <a:ext cx="435" cy="75"/>
            </a:xfrm>
            <a:custGeom>
              <a:avLst/>
              <a:gdLst>
                <a:gd name="T0" fmla="*/ 0 w 29"/>
                <a:gd name="T1" fmla="*/ 0 h 5"/>
                <a:gd name="T2" fmla="*/ 2147483646 w 29"/>
                <a:gd name="T3" fmla="*/ 2147483646 h 5"/>
                <a:gd name="T4" fmla="*/ 2147483646 w 29"/>
                <a:gd name="T5" fmla="*/ 2147483646 h 5"/>
                <a:gd name="T6" fmla="*/ 2147483646 w 29"/>
                <a:gd name="T7" fmla="*/ 2147483646 h 5"/>
                <a:gd name="T8" fmla="*/ 2147483646 w 29"/>
                <a:gd name="T9" fmla="*/ 2147483646 h 5"/>
                <a:gd name="T10" fmla="*/ 2147483646 w 29"/>
                <a:gd name="T11" fmla="*/ 2147483646 h 5"/>
                <a:gd name="T12" fmla="*/ 2147483646 w 29"/>
                <a:gd name="T13" fmla="*/ 2147483646 h 5"/>
                <a:gd name="T14" fmla="*/ 2147483646 w 29"/>
                <a:gd name="T15" fmla="*/ 2147483646 h 5"/>
                <a:gd name="T16" fmla="*/ 2147483646 w 29"/>
                <a:gd name="T17" fmla="*/ 2147483646 h 5"/>
                <a:gd name="T18" fmla="*/ 2147483646 w 29"/>
                <a:gd name="T19" fmla="*/ 2147483646 h 5"/>
                <a:gd name="T20" fmla="*/ 2147483646 w 29"/>
                <a:gd name="T21" fmla="*/ 2147483646 h 5"/>
                <a:gd name="T22" fmla="*/ 2147483646 w 29"/>
                <a:gd name="T23" fmla="*/ 2147483646 h 5"/>
                <a:gd name="T24" fmla="*/ 2147483646 w 29"/>
                <a:gd name="T25" fmla="*/ 2147483646 h 5"/>
                <a:gd name="T26" fmla="*/ 2147483646 w 29"/>
                <a:gd name="T27" fmla="*/ 2147483646 h 5"/>
                <a:gd name="T28" fmla="*/ 2147483646 w 29"/>
                <a:gd name="T29" fmla="*/ 2147483646 h 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9" h="5">
                  <a:moveTo>
                    <a:pt x="0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11" y="2"/>
                  </a:lnTo>
                  <a:lnTo>
                    <a:pt x="14" y="2"/>
                  </a:lnTo>
                  <a:lnTo>
                    <a:pt x="18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8" y="3"/>
                  </a:lnTo>
                  <a:lnTo>
                    <a:pt x="29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Freeform 67"/>
            <p:cNvSpPr>
              <a:spLocks/>
            </p:cNvSpPr>
            <p:nvPr/>
          </p:nvSpPr>
          <p:spPr bwMode="auto">
            <a:xfrm>
              <a:off x="1480" y="3238"/>
              <a:ext cx="434" cy="75"/>
            </a:xfrm>
            <a:custGeom>
              <a:avLst/>
              <a:gdLst>
                <a:gd name="T0" fmla="*/ 2147483646 w 29"/>
                <a:gd name="T1" fmla="*/ 0 h 5"/>
                <a:gd name="T2" fmla="*/ 2147483646 w 29"/>
                <a:gd name="T3" fmla="*/ 2147483646 h 5"/>
                <a:gd name="T4" fmla="*/ 2147483646 w 29"/>
                <a:gd name="T5" fmla="*/ 2147483646 h 5"/>
                <a:gd name="T6" fmla="*/ 2147483646 w 29"/>
                <a:gd name="T7" fmla="*/ 2147483646 h 5"/>
                <a:gd name="T8" fmla="*/ 2147483646 w 29"/>
                <a:gd name="T9" fmla="*/ 2147483646 h 5"/>
                <a:gd name="T10" fmla="*/ 2147483646 w 29"/>
                <a:gd name="T11" fmla="*/ 2147483646 h 5"/>
                <a:gd name="T12" fmla="*/ 2147483646 w 29"/>
                <a:gd name="T13" fmla="*/ 2147483646 h 5"/>
                <a:gd name="T14" fmla="*/ 2147483646 w 29"/>
                <a:gd name="T15" fmla="*/ 2147483646 h 5"/>
                <a:gd name="T16" fmla="*/ 2147483646 w 29"/>
                <a:gd name="T17" fmla="*/ 2147483646 h 5"/>
                <a:gd name="T18" fmla="*/ 2147483646 w 29"/>
                <a:gd name="T19" fmla="*/ 2147483646 h 5"/>
                <a:gd name="T20" fmla="*/ 2147483646 w 29"/>
                <a:gd name="T21" fmla="*/ 2147483646 h 5"/>
                <a:gd name="T22" fmla="*/ 2147483646 w 29"/>
                <a:gd name="T23" fmla="*/ 2147483646 h 5"/>
                <a:gd name="T24" fmla="*/ 2147483646 w 29"/>
                <a:gd name="T25" fmla="*/ 2147483646 h 5"/>
                <a:gd name="T26" fmla="*/ 2147483646 w 29"/>
                <a:gd name="T27" fmla="*/ 2147483646 h 5"/>
                <a:gd name="T28" fmla="*/ 0 w 29"/>
                <a:gd name="T29" fmla="*/ 2147483646 h 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9" h="5">
                  <a:moveTo>
                    <a:pt x="29" y="0"/>
                  </a:moveTo>
                  <a:lnTo>
                    <a:pt x="28" y="1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18" y="2"/>
                  </a:lnTo>
                  <a:lnTo>
                    <a:pt x="14" y="2"/>
                  </a:lnTo>
                  <a:lnTo>
                    <a:pt x="11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2" name="Freeform 68"/>
            <p:cNvSpPr>
              <a:spLocks/>
            </p:cNvSpPr>
            <p:nvPr/>
          </p:nvSpPr>
          <p:spPr bwMode="auto">
            <a:xfrm>
              <a:off x="1045" y="3238"/>
              <a:ext cx="435" cy="75"/>
            </a:xfrm>
            <a:custGeom>
              <a:avLst/>
              <a:gdLst>
                <a:gd name="T0" fmla="*/ 0 w 29"/>
                <a:gd name="T1" fmla="*/ 0 h 5"/>
                <a:gd name="T2" fmla="*/ 2147483646 w 29"/>
                <a:gd name="T3" fmla="*/ 2147483646 h 5"/>
                <a:gd name="T4" fmla="*/ 2147483646 w 29"/>
                <a:gd name="T5" fmla="*/ 2147483646 h 5"/>
                <a:gd name="T6" fmla="*/ 2147483646 w 29"/>
                <a:gd name="T7" fmla="*/ 2147483646 h 5"/>
                <a:gd name="T8" fmla="*/ 2147483646 w 29"/>
                <a:gd name="T9" fmla="*/ 2147483646 h 5"/>
                <a:gd name="T10" fmla="*/ 2147483646 w 29"/>
                <a:gd name="T11" fmla="*/ 2147483646 h 5"/>
                <a:gd name="T12" fmla="*/ 2147483646 w 29"/>
                <a:gd name="T13" fmla="*/ 2147483646 h 5"/>
                <a:gd name="T14" fmla="*/ 2147483646 w 29"/>
                <a:gd name="T15" fmla="*/ 2147483646 h 5"/>
                <a:gd name="T16" fmla="*/ 2147483646 w 29"/>
                <a:gd name="T17" fmla="*/ 2147483646 h 5"/>
                <a:gd name="T18" fmla="*/ 2147483646 w 29"/>
                <a:gd name="T19" fmla="*/ 2147483646 h 5"/>
                <a:gd name="T20" fmla="*/ 2147483646 w 29"/>
                <a:gd name="T21" fmla="*/ 2147483646 h 5"/>
                <a:gd name="T22" fmla="*/ 2147483646 w 29"/>
                <a:gd name="T23" fmla="*/ 2147483646 h 5"/>
                <a:gd name="T24" fmla="*/ 2147483646 w 29"/>
                <a:gd name="T25" fmla="*/ 2147483646 h 5"/>
                <a:gd name="T26" fmla="*/ 2147483646 w 29"/>
                <a:gd name="T27" fmla="*/ 2147483646 h 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9" h="5">
                  <a:moveTo>
                    <a:pt x="0" y="0"/>
                  </a:moveTo>
                  <a:lnTo>
                    <a:pt x="1" y="1"/>
                  </a:lnTo>
                  <a:lnTo>
                    <a:pt x="2" y="2"/>
                  </a:lnTo>
                  <a:lnTo>
                    <a:pt x="3" y="2"/>
                  </a:lnTo>
                  <a:lnTo>
                    <a:pt x="11" y="2"/>
                  </a:lnTo>
                  <a:lnTo>
                    <a:pt x="15" y="2"/>
                  </a:lnTo>
                  <a:lnTo>
                    <a:pt x="18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8" y="3"/>
                  </a:lnTo>
                  <a:lnTo>
                    <a:pt x="29" y="5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3" name="Text Box 69"/>
            <p:cNvSpPr txBox="1">
              <a:spLocks noChangeArrowheads="1"/>
            </p:cNvSpPr>
            <p:nvPr/>
          </p:nvSpPr>
          <p:spPr bwMode="auto">
            <a:xfrm rot="-5400000">
              <a:off x="2900" y="1131"/>
              <a:ext cx="16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ct val="20000"/>
                </a:lnSpc>
                <a:spcBef>
                  <a:spcPct val="50000"/>
                </a:spcBef>
                <a:buFontTx/>
                <a:buNone/>
              </a:pPr>
              <a:endParaRPr lang="en-US" altLang="en-US" sz="2000">
                <a:latin typeface="Nimbus Roman No9 L" charset="0"/>
              </a:endParaRP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  <a:buFontTx/>
                <a:buNone/>
              </a:pPr>
              <a:r>
                <a:rPr lang="en-CA" altLang="en-US" sz="2000">
                  <a:latin typeface="Nimbus Roman No9 L" charset="0"/>
                </a:rPr>
                <a:t>•</a:t>
              </a:r>
              <a:endParaRPr lang="en-US" altLang="en-US" sz="2000">
                <a:latin typeface="Nimbus Roman No9 L" charset="0"/>
              </a:endParaRP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  <a:buFontTx/>
                <a:buNone/>
              </a:pPr>
              <a:r>
                <a:rPr lang="en-CA" altLang="en-US" sz="2000">
                  <a:latin typeface="Nimbus Roman No9 L" charset="0"/>
                </a:rPr>
                <a:t>•</a:t>
              </a:r>
              <a:endParaRPr lang="en-US" altLang="en-US" sz="2000">
                <a:latin typeface="Nimbus Roman No9 L" charset="0"/>
              </a:endParaRP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  <a:buFontTx/>
                <a:buNone/>
              </a:pPr>
              <a:r>
                <a:rPr lang="en-CA" altLang="en-US" sz="2000">
                  <a:latin typeface="Nimbus Roman No9 L" charset="0"/>
                </a:rPr>
                <a:t>•</a:t>
              </a: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  <a:buFontTx/>
                <a:buNone/>
              </a:pPr>
              <a:endParaRPr lang="en-CA" altLang="en-US" sz="2000">
                <a:latin typeface="Nimbus Roman No9 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1) Memory in  a computer system</a:t>
            </a:r>
            <a:endParaRPr lang="en-US" altLang="zh-TW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 computer has</a:t>
            </a:r>
          </a:p>
          <a:p>
            <a:pPr lvl="1" eaLnBrk="1" hangingPunct="1"/>
            <a:r>
              <a:rPr lang="en-US" altLang="zh-TW" smtClean="0"/>
              <a:t>CPU (Central Processing Unit)</a:t>
            </a:r>
          </a:p>
          <a:p>
            <a:pPr lvl="1" eaLnBrk="1" hangingPunct="1"/>
            <a:r>
              <a:rPr lang="en-US" altLang="zh-TW" u="sng" smtClean="0">
                <a:solidFill>
                  <a:srgbClr val="CC0000"/>
                </a:solidFill>
              </a:rPr>
              <a:t>Memory</a:t>
            </a:r>
          </a:p>
          <a:p>
            <a:pPr lvl="1" eaLnBrk="1" hangingPunct="1"/>
            <a:r>
              <a:rPr lang="en-US" altLang="zh-TW" smtClean="0"/>
              <a:t>Input/output and peripheral devices</a:t>
            </a:r>
          </a:p>
          <a:p>
            <a:pPr lvl="1" eaLnBrk="1" hangingPunct="1"/>
            <a:r>
              <a:rPr lang="en-US" altLang="zh-TW" smtClean="0"/>
              <a:t>Glue logic circuits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713916-3E97-42E0-8FD2-FCAB858AD9A6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500" smtClean="0"/>
              <a:t>Exercise 4:</a:t>
            </a:r>
            <a:br>
              <a:rPr lang="en-US" altLang="en-US" sz="3500" smtClean="0"/>
            </a:br>
            <a:r>
              <a:rPr lang="en-US" altLang="en-US" sz="3500" smtClean="0"/>
              <a:t>More/less significant bytes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Consider the hexadecimal (base 16) 32-bit number 12342A3F(H)=1x16</a:t>
            </a:r>
            <a:r>
              <a:rPr lang="en-US" altLang="en-US" sz="2100" baseline="30000" smtClean="0"/>
              <a:t>7</a:t>
            </a:r>
            <a:r>
              <a:rPr lang="en-US" altLang="en-US" sz="2100" smtClean="0"/>
              <a:t>+2x16</a:t>
            </a:r>
            <a:r>
              <a:rPr lang="en-US" altLang="en-US" sz="2100" baseline="30000" smtClean="0"/>
              <a:t>6</a:t>
            </a:r>
            <a:r>
              <a:rPr lang="en-US" altLang="en-US" sz="2100" smtClean="0"/>
              <a:t>+3x16</a:t>
            </a:r>
            <a:r>
              <a:rPr lang="en-US" altLang="en-US" sz="2100" baseline="30000" smtClean="0"/>
              <a:t>5</a:t>
            </a:r>
            <a:r>
              <a:rPr lang="en-US" altLang="en-US" sz="2100" smtClean="0"/>
              <a:t>+4x16</a:t>
            </a:r>
            <a:r>
              <a:rPr lang="en-US" altLang="en-US" sz="2100" baseline="30000" smtClean="0"/>
              <a:t>4</a:t>
            </a:r>
            <a:r>
              <a:rPr lang="en-US" altLang="en-US" sz="2100" smtClean="0"/>
              <a:t>+2x16</a:t>
            </a:r>
            <a:r>
              <a:rPr lang="en-US" altLang="en-US" sz="2100" baseline="30000" smtClean="0"/>
              <a:t>3</a:t>
            </a:r>
            <a:r>
              <a:rPr lang="en-US" altLang="en-US" sz="2100" smtClean="0"/>
              <a:t>+10x16</a:t>
            </a:r>
            <a:r>
              <a:rPr lang="en-US" altLang="en-US" sz="2100" baseline="30000" smtClean="0"/>
              <a:t>2</a:t>
            </a:r>
            <a:r>
              <a:rPr lang="en-US" altLang="en-US" sz="2100" smtClean="0"/>
              <a:t>+3x16</a:t>
            </a:r>
            <a:r>
              <a:rPr lang="en-US" altLang="en-US" sz="2100" baseline="30000" smtClean="0"/>
              <a:t>1</a:t>
            </a:r>
            <a:r>
              <a:rPr lang="en-US" altLang="en-US" sz="2100" smtClean="0"/>
              <a:t>+15x16</a:t>
            </a:r>
            <a:r>
              <a:rPr lang="en-US" altLang="en-US" sz="2100" baseline="30000" smtClean="0"/>
              <a:t>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This number has four bytes 12, 34, 2A, 3F (4x8=32-bits)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Bytes/bits with higher weighting are “more significant” e.g. the byte 34 is more significant than 2A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Bytes/bits with lower weighting are “less significant”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We also use terms “most significant byte/bit” and “least significant byte/bit”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Excise4: For 12342A3F(H)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900" smtClean="0"/>
              <a:t>Write the binary number.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900" smtClean="0"/>
              <a:t>What is the most significant byte/bit?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900" smtClean="0"/>
              <a:t>What is the least significant byte/bit?</a:t>
            </a:r>
          </a:p>
          <a:p>
            <a:pPr eaLnBrk="1" hangingPunct="1">
              <a:lnSpc>
                <a:spcPct val="80000"/>
              </a:lnSpc>
            </a:pPr>
            <a:endParaRPr lang="en-US" altLang="en-US" sz="2100" smtClean="0"/>
          </a:p>
          <a:p>
            <a:pPr eaLnBrk="1" hangingPunct="1">
              <a:lnSpc>
                <a:spcPct val="80000"/>
              </a:lnSpc>
            </a:pPr>
            <a:endParaRPr lang="en-US" altLang="en-US" sz="2100" smtClean="0"/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ECE76E-11AE-478F-B6A1-15FCF170D88B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Big/little endian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 different ways: byte addresses are assigned across words</a:t>
            </a:r>
          </a:p>
          <a:p>
            <a:pPr lvl="1" eaLnBrk="1" hangingPunct="1"/>
            <a:r>
              <a:rPr lang="en-US" altLang="en-US" smtClean="0"/>
              <a:t>more significant bytes first (big endian)</a:t>
            </a:r>
          </a:p>
          <a:p>
            <a:pPr lvl="1" eaLnBrk="1" hangingPunct="1"/>
            <a:r>
              <a:rPr lang="en-US" altLang="en-US" smtClean="0"/>
              <a:t>less significant bytes first (little endian)</a:t>
            </a:r>
          </a:p>
          <a:p>
            <a:pPr eaLnBrk="1" hangingPunct="1"/>
            <a:r>
              <a:rPr lang="en-US" altLang="en-US" smtClean="0"/>
              <a:t>ARM allows both big and little endian addresses</a:t>
            </a:r>
          </a:p>
          <a:p>
            <a:pPr lvl="1" eaLnBrk="1" hangingPunct="1"/>
            <a:r>
              <a:rPr lang="en-US" altLang="en-US" smtClean="0"/>
              <a:t>LPC2100 </a:t>
            </a:r>
            <a:r>
              <a:rPr lang="en-US" altLang="zh-TW" smtClean="0"/>
              <a:t>allows big and small </a:t>
            </a:r>
            <a:r>
              <a:rPr lang="en-US" altLang="en-US" smtClean="0"/>
              <a:t>endian</a:t>
            </a:r>
            <a:r>
              <a:rPr lang="en-US" altLang="zh-TW" smtClean="0"/>
              <a:t>s</a:t>
            </a:r>
            <a:endParaRPr lang="en-US" altLang="en-US" smtClean="0"/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42C85A-D008-44C4-84D4-35248D392646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500" smtClean="0"/>
              <a:t>Examples</a:t>
            </a:r>
            <a:br>
              <a:rPr lang="en-US" altLang="en-US" sz="3500" smtClean="0"/>
            </a:br>
            <a:r>
              <a:rPr lang="en-US" altLang="en-US" sz="2200" smtClean="0"/>
              <a:t>From </a:t>
            </a:r>
            <a:r>
              <a:rPr lang="en-US" altLang="en-US" sz="2200" smtClean="0">
                <a:hlinkClick r:id="rId2"/>
              </a:rPr>
              <a:t>http://en.wikipedia.org/wiki/Endianness</a:t>
            </a:r>
            <a:r>
              <a:rPr lang="en-US" altLang="en-US" sz="3500" smtClean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smtClean="0"/>
              <a:t>more significant bytes first (big endian)</a:t>
            </a:r>
          </a:p>
          <a:p>
            <a:pPr lvl="1" eaLnBrk="1" hangingPunct="1"/>
            <a:r>
              <a:rPr lang="en-US" altLang="en-US" smtClean="0"/>
              <a:t>less significant bytes first (little endian) 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07B0B-59FD-441B-98AD-4E205499B647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36870" name="Picture 5" descr="File:Big-Endia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19400"/>
            <a:ext cx="3505200" cy="312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7" descr="280px-Little-Endi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971800"/>
            <a:ext cx="3352800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1295400" y="2743200"/>
            <a:ext cx="175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Most significant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429000" y="2743200"/>
            <a:ext cx="1746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least significant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2133600" y="3124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4114800" y="3124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TW" smtClean="0"/>
              <a:t>Exercise 5, fill in ‘?’</a:t>
            </a:r>
            <a:endParaRPr lang="en-US" alt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229600" cy="669925"/>
          </a:xfrm>
        </p:spPr>
        <p:txBody>
          <a:bodyPr/>
          <a:lstStyle/>
          <a:p>
            <a:pPr eaLnBrk="1" hangingPunct="1"/>
            <a:r>
              <a:rPr lang="en-US" altLang="zh-TW" sz="2600" smtClean="0"/>
              <a:t>Save 0x2EAB057E in memory starting from 0x4000 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400" smtClean="0"/>
          </a:p>
        </p:txBody>
      </p:sp>
      <p:graphicFrame>
        <p:nvGraphicFramePr>
          <p:cNvPr id="820228" name="Group 4"/>
          <p:cNvGraphicFramePr>
            <a:graphicFrameLocks noGrp="1"/>
          </p:cNvGraphicFramePr>
          <p:nvPr>
            <p:ph sz="half" idx="2"/>
          </p:nvPr>
        </p:nvGraphicFramePr>
        <p:xfrm>
          <a:off x="533400" y="2286000"/>
          <a:ext cx="8229600" cy="362716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67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Address (data in each address location must be 8-bit)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Little endian data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Big endian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data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0x4000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7E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0x4001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0x4002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0x4003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7E</a:t>
                      </a: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791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3C9696-EDA4-475C-830A-ADF719C7D13A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37920" name="Line 30"/>
          <p:cNvSpPr>
            <a:spLocks noChangeShapeType="1"/>
          </p:cNvSpPr>
          <p:nvPr/>
        </p:nvSpPr>
        <p:spPr bwMode="auto">
          <a:xfrm>
            <a:off x="304800" y="4038600"/>
            <a:ext cx="0" cy="2133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Word alignment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32-bit words align naturally at addresses 0, 4, 8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These are aligned addresses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Unaligned accesses are either not allowed or slower e.g. read a 32-bit word from address 1 (why?)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E.g </a:t>
            </a:r>
            <a:r>
              <a:rPr lang="en-US" altLang="zh-TW" sz="1900" smtClean="0"/>
              <a:t>0x2EAB057E from 0x4000 is aligned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E.g </a:t>
            </a:r>
            <a:r>
              <a:rPr lang="en-US" altLang="zh-TW" sz="1900" smtClean="0"/>
              <a:t>0x2EAB057E from 0x4001 is misaligned</a:t>
            </a:r>
            <a:endParaRPr lang="en-US" altLang="en-US" sz="19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In ARM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A word = 32-bits, half-word = 16 bits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Words aligned on 4-byte boundaries i.e. word addresses must be multiples of 4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Half words aligned on even byte boundaries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smtClean="0"/>
          </a:p>
        </p:txBody>
      </p:sp>
      <p:sp>
        <p:nvSpPr>
          <p:cNvPr id="389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89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9ACF48-9FA0-4228-A38B-6D78A347432A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of word alignment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200" smtClean="0"/>
              <a:t>32-bit words align naturally at addresses 0, 4, 8..etc</a:t>
            </a:r>
          </a:p>
          <a:p>
            <a:pPr eaLnBrk="1" hangingPunct="1"/>
            <a:r>
              <a:rPr lang="en-US" altLang="en-US" sz="2200" smtClean="0"/>
              <a:t>That means </a:t>
            </a:r>
            <a:r>
              <a:rPr lang="en-US" altLang="en-US" sz="2200" i="1" smtClean="0"/>
              <a:t>a (address)</a:t>
            </a:r>
            <a:r>
              <a:rPr lang="en-US" altLang="en-US" sz="2200" smtClean="0"/>
              <a:t>= 0,4,8,… or</a:t>
            </a:r>
          </a:p>
          <a:p>
            <a:pPr eaLnBrk="1" hangingPunct="1"/>
            <a:r>
              <a:rPr lang="en-US" altLang="en-US" sz="2200" i="1" smtClean="0"/>
              <a:t>a(address)</a:t>
            </a:r>
            <a:r>
              <a:rPr lang="en-US" altLang="en-US" sz="2200" smtClean="0"/>
              <a:t>=4N where N=integer</a:t>
            </a:r>
          </a:p>
          <a:p>
            <a:pPr eaLnBrk="1" hangingPunct="1"/>
            <a:r>
              <a:rPr lang="en-US" altLang="en-US" sz="2300" smtClean="0"/>
              <a:t>a is a multiple of N</a:t>
            </a:r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200" smtClean="0"/>
          </a:p>
        </p:txBody>
      </p:sp>
      <p:sp>
        <p:nvSpPr>
          <p:cNvPr id="39940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 sz="2600" smtClean="0"/>
          </a:p>
        </p:txBody>
      </p:sp>
      <p:sp>
        <p:nvSpPr>
          <p:cNvPr id="3994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3994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D3D884-5ABE-4783-A254-2F9A5A5FC001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39943" name="Picture 4" descr="280px-Little-Endi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14600"/>
            <a:ext cx="3352800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End</a:t>
            </a:r>
          </a:p>
        </p:txBody>
      </p:sp>
      <p:sp>
        <p:nvSpPr>
          <p:cNvPr id="38917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n-US" altLang="en-US" smtClean="0">
              <a:solidFill>
                <a:srgbClr val="898989"/>
              </a:solidFill>
            </a:endParaRPr>
          </a:p>
        </p:txBody>
      </p:sp>
      <p:sp>
        <p:nvSpPr>
          <p:cNvPr id="40964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AC9F25-8B32-46F8-84C7-5178C50F59DC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References/ reading exercise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http://www.howstuffworks.com/computer-memory.htm</a:t>
            </a:r>
          </a:p>
          <a:p>
            <a:pPr eaLnBrk="1" hangingPunct="1"/>
            <a:r>
              <a:rPr lang="en-US" altLang="en-US" dirty="0" smtClean="0"/>
              <a:t>ARM versus Intel: a successful stratagem for RISC or grist for CISC's tricks?</a:t>
            </a:r>
          </a:p>
          <a:p>
            <a:pPr lvl="1" eaLnBrk="1" hangingPunct="1"/>
            <a:r>
              <a:rPr lang="en-US" altLang="en-US" sz="1800" dirty="0" smtClean="0"/>
              <a:t>http://www.edn.com/design/integrated-circuit-design/4369610/ARM-versus-Intel-a-successful-stratagem-for-RISC-or-grist-for-CISC-s-tricks-</a:t>
            </a: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690F40-9C76-4AF9-9D51-096AFB9FE0B0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Inside an ARM microcontroller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11663"/>
          </a:xfrm>
        </p:spPr>
        <p:txBody>
          <a:bodyPr/>
          <a:lstStyle/>
          <a:p>
            <a:pPr eaLnBrk="1" hangingPunct="1"/>
            <a:r>
              <a:rPr lang="en-US" altLang="zh-TW" smtClean="0"/>
              <a:t>Inside ARM 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E5FA46-985B-4DF9-91C6-A902ED6C2EF2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762000" y="2133600"/>
            <a:ext cx="754380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zh-TW" sz="1200">
              <a:latin typeface="Times New Roman" pitchFamily="18" charset="0"/>
            </a:endParaRP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3775075" y="2247900"/>
            <a:ext cx="1863725" cy="1181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pitchFamily="34" charset="0"/>
              </a:rPr>
              <a:t>CPU: Central Processing unit</a:t>
            </a: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6897688" y="2514600"/>
            <a:ext cx="1408112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u="sng">
                <a:solidFill>
                  <a:srgbClr val="CC0000"/>
                </a:solidFill>
                <a:latin typeface="Times New Roman" pitchFamily="18" charset="0"/>
              </a:rPr>
              <a:t>memory</a:t>
            </a:r>
          </a:p>
        </p:txBody>
      </p:sp>
      <p:sp>
        <p:nvSpPr>
          <p:cNvPr id="8201" name="Rectangle 7"/>
          <p:cNvSpPr>
            <a:spLocks noChangeArrowheads="1"/>
          </p:cNvSpPr>
          <p:nvPr/>
        </p:nvSpPr>
        <p:spPr bwMode="auto">
          <a:xfrm>
            <a:off x="3516313" y="3848100"/>
            <a:ext cx="519112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8202" name="Rectangle 8"/>
          <p:cNvSpPr>
            <a:spLocks noChangeArrowheads="1"/>
          </p:cNvSpPr>
          <p:nvPr/>
        </p:nvSpPr>
        <p:spPr bwMode="auto">
          <a:xfrm>
            <a:off x="4295775" y="3848100"/>
            <a:ext cx="5207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8203" name="Rectangle 9"/>
          <p:cNvSpPr>
            <a:spLocks noChangeArrowheads="1"/>
          </p:cNvSpPr>
          <p:nvPr/>
        </p:nvSpPr>
        <p:spPr bwMode="auto">
          <a:xfrm>
            <a:off x="5337175" y="3848100"/>
            <a:ext cx="519113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8204" name="Rectangle 10"/>
          <p:cNvSpPr>
            <a:spLocks noChangeArrowheads="1"/>
          </p:cNvSpPr>
          <p:nvPr/>
        </p:nvSpPr>
        <p:spPr bwMode="auto">
          <a:xfrm>
            <a:off x="6376988" y="3848100"/>
            <a:ext cx="5207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8205" name="Text Box 11"/>
          <p:cNvSpPr txBox="1">
            <a:spLocks noChangeArrowheads="1"/>
          </p:cNvSpPr>
          <p:nvPr/>
        </p:nvSpPr>
        <p:spPr bwMode="auto">
          <a:xfrm>
            <a:off x="2735263" y="5181600"/>
            <a:ext cx="520223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200">
                <a:latin typeface="Times New Roman" pitchFamily="18" charset="0"/>
              </a:rPr>
              <a:t>Peripheral devices: serial, parallel interfaces;  real-time-clock etc.</a:t>
            </a:r>
          </a:p>
        </p:txBody>
      </p:sp>
      <p:sp>
        <p:nvSpPr>
          <p:cNvPr id="8206" name="Line 12"/>
          <p:cNvSpPr>
            <a:spLocks noChangeShapeType="1"/>
          </p:cNvSpPr>
          <p:nvPr/>
        </p:nvSpPr>
        <p:spPr bwMode="auto">
          <a:xfrm flipH="1" flipV="1">
            <a:off x="3775075" y="4684713"/>
            <a:ext cx="26035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3"/>
          <p:cNvSpPr>
            <a:spLocks noChangeShapeType="1"/>
          </p:cNvSpPr>
          <p:nvPr/>
        </p:nvSpPr>
        <p:spPr bwMode="auto">
          <a:xfrm flipV="1">
            <a:off x="4556125" y="4684713"/>
            <a:ext cx="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4"/>
          <p:cNvSpPr>
            <a:spLocks noChangeShapeType="1"/>
          </p:cNvSpPr>
          <p:nvPr/>
        </p:nvSpPr>
        <p:spPr bwMode="auto">
          <a:xfrm flipV="1">
            <a:off x="5076825" y="4684713"/>
            <a:ext cx="26035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5"/>
          <p:cNvSpPr>
            <a:spLocks noChangeShapeType="1"/>
          </p:cNvSpPr>
          <p:nvPr/>
        </p:nvSpPr>
        <p:spPr bwMode="auto">
          <a:xfrm flipV="1">
            <a:off x="5856288" y="4684713"/>
            <a:ext cx="78105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Text Box 16"/>
          <p:cNvSpPr txBox="1">
            <a:spLocks noChangeArrowheads="1"/>
          </p:cNvSpPr>
          <p:nvPr/>
        </p:nvSpPr>
        <p:spPr bwMode="auto">
          <a:xfrm>
            <a:off x="1695450" y="2247900"/>
            <a:ext cx="1820863" cy="1066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Clock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Oscillator</a:t>
            </a:r>
          </a:p>
        </p:txBody>
      </p:sp>
      <p:sp>
        <p:nvSpPr>
          <p:cNvPr id="8211" name="Line 17"/>
          <p:cNvSpPr>
            <a:spLocks noChangeShapeType="1"/>
          </p:cNvSpPr>
          <p:nvPr/>
        </p:nvSpPr>
        <p:spPr bwMode="auto">
          <a:xfrm>
            <a:off x="3516313" y="3048000"/>
            <a:ext cx="258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18"/>
          <p:cNvSpPr>
            <a:spLocks noChangeShapeType="1"/>
          </p:cNvSpPr>
          <p:nvPr/>
        </p:nvSpPr>
        <p:spPr bwMode="auto">
          <a:xfrm>
            <a:off x="5597525" y="2781300"/>
            <a:ext cx="1300163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19"/>
          <p:cNvSpPr>
            <a:spLocks noChangeShapeType="1"/>
          </p:cNvSpPr>
          <p:nvPr/>
        </p:nvSpPr>
        <p:spPr bwMode="auto">
          <a:xfrm>
            <a:off x="6376988" y="2781300"/>
            <a:ext cx="0" cy="800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0"/>
          <p:cNvSpPr>
            <a:spLocks noChangeShapeType="1"/>
          </p:cNvSpPr>
          <p:nvPr/>
        </p:nvSpPr>
        <p:spPr bwMode="auto">
          <a:xfrm>
            <a:off x="3775075" y="3581400"/>
            <a:ext cx="2862263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1"/>
          <p:cNvSpPr>
            <a:spLocks noChangeShapeType="1"/>
          </p:cNvSpPr>
          <p:nvPr/>
        </p:nvSpPr>
        <p:spPr bwMode="auto">
          <a:xfrm>
            <a:off x="3775075" y="3581400"/>
            <a:ext cx="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2"/>
          <p:cNvSpPr>
            <a:spLocks noChangeShapeType="1"/>
          </p:cNvSpPr>
          <p:nvPr/>
        </p:nvSpPr>
        <p:spPr bwMode="auto">
          <a:xfrm>
            <a:off x="4556125" y="3581400"/>
            <a:ext cx="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23"/>
          <p:cNvSpPr>
            <a:spLocks noChangeShapeType="1"/>
          </p:cNvSpPr>
          <p:nvPr/>
        </p:nvSpPr>
        <p:spPr bwMode="auto">
          <a:xfrm>
            <a:off x="5597525" y="3581400"/>
            <a:ext cx="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24"/>
          <p:cNvSpPr>
            <a:spLocks noChangeShapeType="1"/>
          </p:cNvSpPr>
          <p:nvPr/>
        </p:nvSpPr>
        <p:spPr bwMode="auto">
          <a:xfrm>
            <a:off x="6637338" y="3581400"/>
            <a:ext cx="0" cy="266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Text Box 25"/>
          <p:cNvSpPr txBox="1">
            <a:spLocks noChangeArrowheads="1"/>
          </p:cNvSpPr>
          <p:nvPr/>
        </p:nvSpPr>
        <p:spPr bwMode="auto">
          <a:xfrm>
            <a:off x="2667000" y="5181600"/>
            <a:ext cx="5462588" cy="1066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>
                <a:latin typeface="Times New Roman" pitchFamily="18" charset="0"/>
              </a:rPr>
              <a:t>Peripheral devices: USB, serial,  parallel bus etc.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zh-TW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A computer with a micro-controller unit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411663"/>
          </a:xfrm>
        </p:spPr>
        <p:txBody>
          <a:bodyPr/>
          <a:lstStyle/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080D64-EBEB-4DD4-A9A8-0E6E03C843B1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9222" name="Picture 30" descr="MPj04330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1143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AutoShape 5"/>
          <p:cNvSpPr>
            <a:spLocks noChangeAspect="1" noChangeArrowheads="1"/>
          </p:cNvSpPr>
          <p:nvPr/>
        </p:nvSpPr>
        <p:spPr bwMode="auto">
          <a:xfrm>
            <a:off x="914400" y="1600200"/>
            <a:ext cx="7391400" cy="429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9224" name="Rectangle 6"/>
          <p:cNvSpPr>
            <a:spLocks noChangeArrowheads="1"/>
          </p:cNvSpPr>
          <p:nvPr/>
        </p:nvSpPr>
        <p:spPr bwMode="auto">
          <a:xfrm>
            <a:off x="2819400" y="1905000"/>
            <a:ext cx="4114800" cy="4025900"/>
          </a:xfrm>
          <a:prstGeom prst="rect">
            <a:avLst/>
          </a:prstGeom>
          <a:solidFill>
            <a:srgbClr val="FFFFFF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225" name="Rectangle 7"/>
          <p:cNvSpPr>
            <a:spLocks noChangeArrowheads="1"/>
          </p:cNvSpPr>
          <p:nvPr/>
        </p:nvSpPr>
        <p:spPr bwMode="auto">
          <a:xfrm>
            <a:off x="4114800" y="2057400"/>
            <a:ext cx="129540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pitchFamily="34" charset="0"/>
              </a:rPr>
              <a:t>CPU: Central Process-ing unit</a:t>
            </a:r>
          </a:p>
        </p:txBody>
      </p:sp>
      <p:sp>
        <p:nvSpPr>
          <p:cNvPr id="9226" name="Text Box 8"/>
          <p:cNvSpPr txBox="1">
            <a:spLocks noChangeArrowheads="1"/>
          </p:cNvSpPr>
          <p:nvPr/>
        </p:nvSpPr>
        <p:spPr bwMode="auto">
          <a:xfrm>
            <a:off x="5486400" y="2362200"/>
            <a:ext cx="1295400" cy="876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u="sng">
                <a:solidFill>
                  <a:srgbClr val="CC0000"/>
                </a:solidFill>
                <a:latin typeface="Times New Roman" pitchFamily="18" charset="0"/>
              </a:rPr>
              <a:t>memory</a:t>
            </a:r>
          </a:p>
        </p:txBody>
      </p:sp>
      <p:sp>
        <p:nvSpPr>
          <p:cNvPr id="9227" name="Rectangle 9"/>
          <p:cNvSpPr>
            <a:spLocks noChangeArrowheads="1"/>
          </p:cNvSpPr>
          <p:nvPr/>
        </p:nvSpPr>
        <p:spPr bwMode="auto">
          <a:xfrm>
            <a:off x="4071938" y="3508375"/>
            <a:ext cx="247650" cy="557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449763" y="3508375"/>
            <a:ext cx="247650" cy="557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9229" name="Rectangle 11"/>
          <p:cNvSpPr>
            <a:spLocks noChangeArrowheads="1"/>
          </p:cNvSpPr>
          <p:nvPr/>
        </p:nvSpPr>
        <p:spPr bwMode="auto">
          <a:xfrm>
            <a:off x="4956175" y="3508375"/>
            <a:ext cx="246063" cy="557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9230" name="Rectangle 12"/>
          <p:cNvSpPr>
            <a:spLocks noChangeArrowheads="1"/>
          </p:cNvSpPr>
          <p:nvPr/>
        </p:nvSpPr>
        <p:spPr bwMode="auto">
          <a:xfrm>
            <a:off x="5459413" y="3508375"/>
            <a:ext cx="247650" cy="557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9231" name="Text Box 13"/>
          <p:cNvSpPr txBox="1">
            <a:spLocks noChangeArrowheads="1"/>
          </p:cNvSpPr>
          <p:nvPr/>
        </p:nvSpPr>
        <p:spPr bwMode="auto">
          <a:xfrm>
            <a:off x="4191000" y="4343400"/>
            <a:ext cx="24685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000">
                <a:latin typeface="Times New Roman" pitchFamily="18" charset="0"/>
              </a:rPr>
              <a:t>Peripheral devices: USB ports, Graphic card, real-time-clock etc.</a:t>
            </a:r>
          </a:p>
        </p:txBody>
      </p:sp>
      <p:sp>
        <p:nvSpPr>
          <p:cNvPr id="9232" name="Line 14"/>
          <p:cNvSpPr>
            <a:spLocks noChangeShapeType="1"/>
          </p:cNvSpPr>
          <p:nvPr/>
        </p:nvSpPr>
        <p:spPr bwMode="auto">
          <a:xfrm flipH="1" flipV="1">
            <a:off x="4195763" y="4197350"/>
            <a:ext cx="123825" cy="185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5"/>
          <p:cNvSpPr>
            <a:spLocks noChangeShapeType="1"/>
          </p:cNvSpPr>
          <p:nvPr/>
        </p:nvSpPr>
        <p:spPr bwMode="auto">
          <a:xfrm flipV="1">
            <a:off x="4572000" y="4197350"/>
            <a:ext cx="1588" cy="185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 flipV="1">
            <a:off x="4827588" y="4197350"/>
            <a:ext cx="122237" cy="185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7"/>
          <p:cNvSpPr>
            <a:spLocks noChangeShapeType="1"/>
          </p:cNvSpPr>
          <p:nvPr/>
        </p:nvSpPr>
        <p:spPr bwMode="auto">
          <a:xfrm flipV="1">
            <a:off x="5084763" y="4197350"/>
            <a:ext cx="369887" cy="185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18"/>
          <p:cNvSpPr txBox="1">
            <a:spLocks noChangeArrowheads="1"/>
          </p:cNvSpPr>
          <p:nvPr/>
        </p:nvSpPr>
        <p:spPr bwMode="auto">
          <a:xfrm>
            <a:off x="914400" y="3048000"/>
            <a:ext cx="1666875" cy="938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Keyboard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mouse</a:t>
            </a:r>
          </a:p>
        </p:txBody>
      </p:sp>
      <p:sp>
        <p:nvSpPr>
          <p:cNvPr id="9237" name="Text Box 19"/>
          <p:cNvSpPr txBox="1">
            <a:spLocks noChangeArrowheads="1"/>
          </p:cNvSpPr>
          <p:nvPr/>
        </p:nvSpPr>
        <p:spPr bwMode="auto">
          <a:xfrm>
            <a:off x="838200" y="4495800"/>
            <a:ext cx="1828800" cy="1981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Sensors: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Light,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Temperature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Etc.</a:t>
            </a:r>
          </a:p>
        </p:txBody>
      </p:sp>
      <p:sp>
        <p:nvSpPr>
          <p:cNvPr id="9238" name="Line 20"/>
          <p:cNvSpPr>
            <a:spLocks noChangeShapeType="1"/>
          </p:cNvSpPr>
          <p:nvPr/>
        </p:nvSpPr>
        <p:spPr bwMode="auto">
          <a:xfrm>
            <a:off x="2581275" y="3667125"/>
            <a:ext cx="317500" cy="160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1"/>
          <p:cNvSpPr>
            <a:spLocks noChangeShapeType="1"/>
          </p:cNvSpPr>
          <p:nvPr/>
        </p:nvSpPr>
        <p:spPr bwMode="auto">
          <a:xfrm flipV="1">
            <a:off x="2667000" y="4495800"/>
            <a:ext cx="24130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2"/>
          <p:cNvSpPr txBox="1">
            <a:spLocks noChangeArrowheads="1"/>
          </p:cNvSpPr>
          <p:nvPr/>
        </p:nvSpPr>
        <p:spPr bwMode="auto">
          <a:xfrm>
            <a:off x="7034213" y="2743200"/>
            <a:ext cx="1271587" cy="1560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actuators 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such as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Motors,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Heaters,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speakers</a:t>
            </a:r>
          </a:p>
        </p:txBody>
      </p:sp>
      <p:sp>
        <p:nvSpPr>
          <p:cNvPr id="9241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1271588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zh-TW" sz="1200">
              <a:latin typeface="Times New Roman" pitchFamily="18" charset="0"/>
            </a:endParaRPr>
          </a:p>
        </p:txBody>
      </p:sp>
      <p:sp>
        <p:nvSpPr>
          <p:cNvPr id="9242" name="Text Box 24"/>
          <p:cNvSpPr txBox="1">
            <a:spLocks noChangeArrowheads="1"/>
          </p:cNvSpPr>
          <p:nvPr/>
        </p:nvSpPr>
        <p:spPr bwMode="auto">
          <a:xfrm>
            <a:off x="990600" y="1447800"/>
            <a:ext cx="19050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i="1" u="sng">
                <a:latin typeface="Times New Roman" pitchFamily="18" charset="0"/>
              </a:rPr>
              <a:t>External interfacing</a:t>
            </a:r>
            <a:endParaRPr lang="en-US" altLang="zh-TW" sz="2800">
              <a:latin typeface="Times New Roman" pitchFamily="18" charset="0"/>
            </a:endParaRPr>
          </a:p>
        </p:txBody>
      </p:sp>
      <p:sp>
        <p:nvSpPr>
          <p:cNvPr id="9243" name="Text Box 25"/>
          <p:cNvSpPr txBox="1">
            <a:spLocks noChangeArrowheads="1"/>
          </p:cNvSpPr>
          <p:nvPr/>
        </p:nvSpPr>
        <p:spPr bwMode="auto">
          <a:xfrm>
            <a:off x="2895600" y="2819400"/>
            <a:ext cx="1066800" cy="3124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Peripheral IO interface devices: such as USB bus, parallel bus, RS232 etc. </a:t>
            </a:r>
          </a:p>
        </p:txBody>
      </p:sp>
      <p:sp>
        <p:nvSpPr>
          <p:cNvPr id="9244" name="Freeform 26"/>
          <p:cNvSpPr>
            <a:spLocks/>
          </p:cNvSpPr>
          <p:nvPr/>
        </p:nvSpPr>
        <p:spPr bwMode="auto">
          <a:xfrm>
            <a:off x="3429000" y="4343400"/>
            <a:ext cx="3816350" cy="1868488"/>
          </a:xfrm>
          <a:custGeom>
            <a:avLst/>
            <a:gdLst>
              <a:gd name="T0" fmla="*/ 0 w 4320"/>
              <a:gd name="T1" fmla="*/ 2147483646 h 1080"/>
              <a:gd name="T2" fmla="*/ 0 w 4320"/>
              <a:gd name="T3" fmla="*/ 2147483646 h 1080"/>
              <a:gd name="T4" fmla="*/ 2147483646 w 4320"/>
              <a:gd name="T5" fmla="*/ 2147483646 h 1080"/>
              <a:gd name="T6" fmla="*/ 2147483646 w 4320"/>
              <a:gd name="T7" fmla="*/ 0 h 10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0" h="1080">
                <a:moveTo>
                  <a:pt x="0" y="900"/>
                </a:moveTo>
                <a:lnTo>
                  <a:pt x="0" y="1080"/>
                </a:lnTo>
                <a:lnTo>
                  <a:pt x="4320" y="1080"/>
                </a:lnTo>
                <a:lnTo>
                  <a:pt x="4320" y="0"/>
                </a:ln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Text Box 27"/>
          <p:cNvSpPr txBox="1">
            <a:spLocks noChangeArrowheads="1"/>
          </p:cNvSpPr>
          <p:nvPr/>
        </p:nvSpPr>
        <p:spPr bwMode="auto">
          <a:xfrm>
            <a:off x="4038600" y="1447800"/>
            <a:ext cx="806450" cy="40481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</a:rPr>
              <a:t>MCU: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CPU, MCU are microprocessors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CPU: Central Processing unit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Requires memory and input output system to become  a computer (e.g. Pentium is a CPU).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MCU: micro-controller unit (or single chip computer)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Contains memory, input output systems, can work independently (e.g. Arm7, 8051 are MCUs).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Used in embedded systems such as washing machines, mobile phones/pads.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206933-5529-4CCC-AD3A-F54548E46871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2) Different memory types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Random access memory (RAM)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Read only memory (ROM)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F92F3A-8445-4ABC-8EB2-F988A548A9D8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altLang="zh-TW" sz="3500" smtClean="0"/>
              <a:t>Different kinds of Random access Memory</a:t>
            </a:r>
            <a:r>
              <a:rPr lang="en-US" altLang="zh-TW" sz="3500" smtClean="0"/>
              <a:t> (RAM)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AU" altLang="zh-TW" sz="3000" b="1" smtClean="0">
                <a:cs typeface="Times New Roman" pitchFamily="18" charset="0"/>
              </a:rPr>
              <a:t>Random access memory (RAM): data will disappear after power down. 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zh-TW" sz="2600" smtClean="0">
                <a:cs typeface="Times New Roman" pitchFamily="18" charset="0"/>
              </a:rPr>
              <a:t>Static RAM (SRAM): each bit is a flip-flop, fast but expensive.</a:t>
            </a:r>
          </a:p>
          <a:p>
            <a:pPr lvl="1" eaLnBrk="1" hangingPunct="1">
              <a:lnSpc>
                <a:spcPct val="80000"/>
              </a:lnSpc>
            </a:pPr>
            <a:endParaRPr lang="en-AU" altLang="zh-TW" sz="2600" smtClean="0"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endParaRPr lang="en-AU" altLang="zh-TW" sz="2600" smtClean="0"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endParaRPr lang="en-AU" altLang="zh-TW" sz="2600" smtClean="0"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endParaRPr lang="en-AU" altLang="zh-TW" sz="2600" smtClean="0"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AU" altLang="zh-TW" sz="2600" smtClean="0">
                <a:cs typeface="Times New Roman" pitchFamily="18" charset="0"/>
              </a:rPr>
              <a:t>Dynamic RAM (DRAM): each bit is a small capacitor, and is needed to be recharged regularly; slower but cheap. To be used as primary memory in a computer.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E4F621-AD8B-418E-A7B6-49BD074D8EEF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12294" name="Picture 13" descr="http://cache-images.pronto.com/thumb2.php?src=http%3A%2F%2Fimages.pronto.com%2Fimages%2Fproduction%2Fproducts%2Fc7%2F42%2Fshope2e95f4c6c552725d04810a07398-1287048305_300x299.jpg&amp;wmax=200&amp;hmax=199&amp;quality=80&amp;bgcol=FFFF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790825"/>
            <a:ext cx="17907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 descr="http://thalia.spec.gmu.edu/~pparis/classes/notes_101/img11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094038"/>
            <a:ext cx="17526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3105150" y="5791200"/>
            <a:ext cx="50641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itchFamily="34" charset="0"/>
                <a:hlinkClick r:id="rId4"/>
              </a:rPr>
              <a:t>http://thalia.spec.gmu.edu/~pparis/classes/notes_101/img111.gif</a:t>
            </a:r>
            <a:endParaRPr lang="en-US" altLang="en-US" sz="100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itchFamily="34" charset="0"/>
              </a:rPr>
              <a:t>http://www.prontotech.com/product/kingston-8gb-dram-memory-module-p_1732875237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>
              <a:latin typeface="Arial" pitchFamily="34" charset="0"/>
            </a:endParaRPr>
          </a:p>
        </p:txBody>
      </p:sp>
      <p:sp>
        <p:nvSpPr>
          <p:cNvPr id="12297" name="Line 7"/>
          <p:cNvSpPr>
            <a:spLocks noChangeShapeType="1"/>
          </p:cNvSpPr>
          <p:nvPr/>
        </p:nvSpPr>
        <p:spPr bwMode="auto">
          <a:xfrm>
            <a:off x="8610600" y="5029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8"/>
          <p:cNvSpPr>
            <a:spLocks noChangeShapeType="1"/>
          </p:cNvSpPr>
          <p:nvPr/>
        </p:nvSpPr>
        <p:spPr bwMode="auto">
          <a:xfrm>
            <a:off x="8610600" y="541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9"/>
          <p:cNvSpPr>
            <a:spLocks noChangeShapeType="1"/>
          </p:cNvSpPr>
          <p:nvPr/>
        </p:nvSpPr>
        <p:spPr bwMode="auto">
          <a:xfrm>
            <a:off x="83058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8305800" y="5410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zh-TW" sz="3500" smtClean="0"/>
              <a:t>Different kinds of Read Only Memory</a:t>
            </a:r>
            <a:r>
              <a:rPr lang="en-US" altLang="zh-TW" sz="3500" smtClean="0"/>
              <a:t> (ROM)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altLang="zh-TW" b="1" smtClean="0">
                <a:cs typeface="Times New Roman" pitchFamily="18" charset="0"/>
              </a:rPr>
              <a:t>Read only memory (ROM)</a:t>
            </a:r>
          </a:p>
          <a:p>
            <a:pPr lvl="1" eaLnBrk="1" hangingPunct="1"/>
            <a:r>
              <a:rPr lang="en-AU" altLang="zh-TW" b="1" smtClean="0">
                <a:cs typeface="Times New Roman" pitchFamily="18" charset="0"/>
              </a:rPr>
              <a:t>UV-EPROM</a:t>
            </a:r>
          </a:p>
          <a:p>
            <a:pPr lvl="1" eaLnBrk="1" hangingPunct="1"/>
            <a:r>
              <a:rPr lang="en-AU" altLang="zh-TW" b="1" smtClean="0">
                <a:cs typeface="Times New Roman" pitchFamily="18" charset="0"/>
              </a:rPr>
              <a:t>EEPROM</a:t>
            </a:r>
          </a:p>
          <a:p>
            <a:pPr lvl="1" eaLnBrk="1" hangingPunct="1"/>
            <a:r>
              <a:rPr lang="en-AU" altLang="zh-TW" b="1" smtClean="0">
                <a:cs typeface="Times New Roman" pitchFamily="18" charset="0"/>
              </a:rPr>
              <a:t>FLASH ROM</a:t>
            </a:r>
          </a:p>
          <a:p>
            <a:pPr eaLnBrk="1" hangingPunct="1"/>
            <a:endParaRPr lang="en-US" altLang="zh-TW" smtClean="0">
              <a:cs typeface="Times New Roman" pitchFamily="18" charset="0"/>
            </a:endParaRP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CEG2400 Ch2. Memory V6a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C42E55-4427-4DA0-A059-6D2D8844E73B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latin typeface="Arial" pitchFamily="34" charset="0"/>
            </a:endParaRPr>
          </a:p>
        </p:txBody>
      </p:sp>
      <p:pic>
        <p:nvPicPr>
          <p:cNvPr id="13318" name="Picture 4" descr="Remembr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971800"/>
            <a:ext cx="8826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4631</TotalTime>
  <Words>2122</Words>
  <Application>Microsoft Office PowerPoint</Application>
  <PresentationFormat>On-screen Show (4:3)</PresentationFormat>
  <Paragraphs>588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Nimbus Roman No9 L</vt:lpstr>
      <vt:lpstr>Nimbus Sans L</vt:lpstr>
      <vt:lpstr>新細明體</vt:lpstr>
      <vt:lpstr>Arial</vt:lpstr>
      <vt:lpstr>Calibri</vt:lpstr>
      <vt:lpstr>Times New Roman</vt:lpstr>
      <vt:lpstr>Wingdings</vt:lpstr>
      <vt:lpstr>Office Theme</vt:lpstr>
      <vt:lpstr>Chapter 2: Memory</vt:lpstr>
      <vt:lpstr>Overview</vt:lpstr>
      <vt:lpstr>1) Memory in  a computer system</vt:lpstr>
      <vt:lpstr>Inside an ARM microcontroller</vt:lpstr>
      <vt:lpstr>A computer with a micro-controller unit</vt:lpstr>
      <vt:lpstr>CPU, MCU are microprocessors</vt:lpstr>
      <vt:lpstr>2) Different memory types</vt:lpstr>
      <vt:lpstr>Different kinds of Random access Memory (RAM)</vt:lpstr>
      <vt:lpstr>Different kinds of Read Only Memory (ROM)</vt:lpstr>
      <vt:lpstr>UV-EPROM</vt:lpstr>
      <vt:lpstr>Flash memory</vt:lpstr>
      <vt:lpstr>Exercise 0</vt:lpstr>
      <vt:lpstr>3) Concepts of address, data and program running</vt:lpstr>
      <vt:lpstr>Exercise 1:  Binary number and hex number</vt:lpstr>
      <vt:lpstr>Memory is like a tall building Address cannot change; content (data) can change</vt:lpstr>
      <vt:lpstr>Memory for storing program and data (An 8-bit machine)</vt:lpstr>
      <vt:lpstr>Two important modules in a 8-bit CPU (because data is 8-bit, e.g. Intel 8051): Program counter and registers</vt:lpstr>
      <vt:lpstr>Program counter (PC)</vt:lpstr>
      <vt:lpstr>How does a computer work? What is the content of Program counter (PC) after each step?</vt:lpstr>
      <vt:lpstr>Exercise2 : A simple program , fill in ‘?’</vt:lpstr>
      <vt:lpstr>Exercise 3: Program to find 2+3=?,  Fill in ‘?’</vt:lpstr>
      <vt:lpstr>Memory in a 32-bit machine</vt:lpstr>
      <vt:lpstr>ARM  chip </vt:lpstr>
      <vt:lpstr>Memory</vt:lpstr>
      <vt:lpstr>Address in a 32-bit machine (e.g. ARM7)</vt:lpstr>
      <vt:lpstr>Rules/Examples</vt:lpstr>
      <vt:lpstr>Organization of memory in ARM</vt:lpstr>
      <vt:lpstr>Compare 8-bit (e.g.8051) and 32-bit (Arm7) machines</vt:lpstr>
      <vt:lpstr>Integers and Characters</vt:lpstr>
      <vt:lpstr>Exercise 4: More/less significant bytes</vt:lpstr>
      <vt:lpstr>Big/little endian</vt:lpstr>
      <vt:lpstr>Examples From http://en.wikipedia.org/wiki/Endianness </vt:lpstr>
      <vt:lpstr>Exercise 5, fill in ‘?’</vt:lpstr>
      <vt:lpstr>Word alignment</vt:lpstr>
      <vt:lpstr>Example of word alignment</vt:lpstr>
      <vt:lpstr>End</vt:lpstr>
      <vt:lpstr>References/ reading exercise</vt:lpstr>
    </vt:vector>
  </TitlesOfParts>
  <Company>cuhk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FPGA Technology</dc:title>
  <dc:creator>phwl</dc:creator>
  <cp:lastModifiedBy>khwong</cp:lastModifiedBy>
  <cp:revision>336</cp:revision>
  <cp:lastPrinted>2016-08-29T02:18:08Z</cp:lastPrinted>
  <dcterms:created xsi:type="dcterms:W3CDTF">2003-09-30T06:40:10Z</dcterms:created>
  <dcterms:modified xsi:type="dcterms:W3CDTF">2016-09-06T08:35:42Z</dcterms:modified>
</cp:coreProperties>
</file>