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52"/>
  </p:notesMasterIdLst>
  <p:handoutMasterIdLst>
    <p:handoutMasterId r:id="rId53"/>
  </p:handout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57" r:id="rId13"/>
    <p:sldId id="404" r:id="rId14"/>
    <p:sldId id="405" r:id="rId15"/>
    <p:sldId id="406" r:id="rId16"/>
    <p:sldId id="468" r:id="rId17"/>
    <p:sldId id="467" r:id="rId18"/>
    <p:sldId id="407" r:id="rId19"/>
    <p:sldId id="458" r:id="rId20"/>
    <p:sldId id="411" r:id="rId21"/>
    <p:sldId id="412" r:id="rId22"/>
    <p:sldId id="461" r:id="rId23"/>
    <p:sldId id="462" r:id="rId24"/>
    <p:sldId id="463" r:id="rId25"/>
    <p:sldId id="438" r:id="rId26"/>
    <p:sldId id="436" r:id="rId27"/>
    <p:sldId id="440" r:id="rId28"/>
    <p:sldId id="439" r:id="rId29"/>
    <p:sldId id="430" r:id="rId30"/>
    <p:sldId id="431" r:id="rId31"/>
    <p:sldId id="434" r:id="rId32"/>
    <p:sldId id="441" r:id="rId33"/>
    <p:sldId id="442" r:id="rId34"/>
    <p:sldId id="453" r:id="rId35"/>
    <p:sldId id="451" r:id="rId36"/>
    <p:sldId id="443" r:id="rId37"/>
    <p:sldId id="444" r:id="rId38"/>
    <p:sldId id="465" r:id="rId39"/>
    <p:sldId id="466" r:id="rId40"/>
    <p:sldId id="464" r:id="rId41"/>
    <p:sldId id="445" r:id="rId42"/>
    <p:sldId id="426" r:id="rId43"/>
    <p:sldId id="382" r:id="rId44"/>
    <p:sldId id="384" r:id="rId45"/>
    <p:sldId id="429" r:id="rId46"/>
    <p:sldId id="469" r:id="rId47"/>
    <p:sldId id="470" r:id="rId48"/>
    <p:sldId id="471" r:id="rId49"/>
    <p:sldId id="472" r:id="rId50"/>
    <p:sldId id="473" r:id="rId51"/>
  </p:sldIdLst>
  <p:sldSz cx="9144000" cy="6858000" type="screen4x3"/>
  <p:notesSz cx="6799263" cy="9904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FF33"/>
    <a:srgbClr val="CC0000"/>
    <a:srgbClr val="009900"/>
    <a:srgbClr val="DDDDDD"/>
    <a:srgbClr val="0000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0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4"/>
    </p:cViewPr>
  </p:sorterViewPr>
  <p:notesViewPr>
    <p:cSldViewPr>
      <p:cViewPr>
        <p:scale>
          <a:sx n="75" d="100"/>
          <a:sy n="75" d="100"/>
        </p:scale>
        <p:origin x="-2875" y="384"/>
      </p:cViewPr>
      <p:guideLst>
        <p:guide orient="horz" pos="312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100"/>
            </a:lvl1pPr>
          </a:lstStyle>
          <a:p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100"/>
            </a:lvl1pPr>
          </a:lstStyle>
          <a:p>
            <a:fld id="{B621BB98-A269-4842-AD76-9EC07EAD9CA4}" type="datetime5">
              <a:rPr lang="en-US" altLang="zh-TW"/>
              <a:pPr/>
              <a:t>17-Oct-17</a:t>
            </a:fld>
            <a:endParaRPr lang="en-US" altLang="zh-TW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100"/>
            </a:lvl1pPr>
          </a:lstStyle>
          <a:p>
            <a:endParaRPr lang="en-US" altLang="zh-TW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059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100"/>
            </a:lvl1pPr>
          </a:lstStyle>
          <a:p>
            <a:fld id="{E49DBAD2-5705-481F-B247-4E102FFFAAA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03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t" anchorCtr="0" compatLnSpc="1">
            <a:prstTxWarp prst="textNoShape">
              <a:avLst/>
            </a:prstTxWarp>
          </a:bodyPr>
          <a:lstStyle>
            <a:lvl1pPr defTabSz="901700" eaLnBrk="1" hangingPunct="1">
              <a:defRPr sz="1100"/>
            </a:lvl1pPr>
          </a:lstStyle>
          <a:p>
            <a:endParaRPr lang="en-US" altLang="zh-TW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t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100"/>
            </a:lvl1pPr>
          </a:lstStyle>
          <a:p>
            <a:fld id="{779E548A-E481-464B-BE05-36E2053843A4}" type="datetime5">
              <a:rPr lang="en-US" altLang="zh-TW"/>
              <a:pPr/>
              <a:t>17-Oct-17</a:t>
            </a:fld>
            <a:endParaRPr lang="en-US" altLang="zh-TW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403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b" anchorCtr="0" compatLnSpc="1">
            <a:prstTxWarp prst="textNoShape">
              <a:avLst/>
            </a:prstTxWarp>
          </a:bodyPr>
          <a:lstStyle>
            <a:lvl1pPr defTabSz="901700" eaLnBrk="1" hangingPunct="1">
              <a:defRPr sz="1100"/>
            </a:lvl1pPr>
          </a:lstStyle>
          <a:p>
            <a:endParaRPr lang="en-US" altLang="zh-TW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07525"/>
            <a:ext cx="29479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b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100"/>
            </a:lvl1pPr>
          </a:lstStyle>
          <a:p>
            <a:fld id="{F9C2D580-F529-4153-B98B-042467D494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00284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54684-2F99-4E31-A417-EC7DBF9C2A68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0BCC8-32C0-444E-950E-AE80BB1680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320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3F5FF-98C6-4F04-9FA5-D82BB2E7ED78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1E14C-1687-40B1-997A-93B1791A27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009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94011-3AF1-4E55-83F1-4BF5EBB515D7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94B65-8BED-4363-8515-E4B733D476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994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A9D8F-F374-4855-B1D9-6679302277AD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C6D06-25BE-472F-98E2-910145B6591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960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AF59D-F38A-4637-8435-E9D4C47796FB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69855-8056-478A-B780-1D678A3349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310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483B9-4E19-488B-97C7-2D1C3A4DE837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C7366-E756-469E-AE3D-670DA1BBF4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203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B4D5A9-2C14-4B6E-8701-474BD2BFE9D3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98E00-81C9-4BE8-91B8-6E9D747D82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1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8074-AC18-437E-B4CE-E7DD525634BC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E151C-A908-41B1-A339-7471FF87FD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809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5549C-0227-4180-9DE9-3177F744B96F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451F-ED78-4634-85BC-86504B0412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10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00639E-AA3E-45F6-B840-1D0A631C2822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05B16-5A05-4AC8-BC28-18BBA1DEA8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576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31238A-4748-432C-BF5F-EA0F408C0AF6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97DB2-3AD4-4956-8EDB-32F113D42E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77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A5D85CA-EFFE-43DF-AA3B-99FCC9B9823B}" type="datetime5">
              <a:rPr lang="en-US" altLang="en-US" smtClean="0"/>
              <a:t>17-Oct-17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F4C889-C2D8-4973-9092-A2B7DB7D8D3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ght-emitting_dio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xp.com/acrobat_download/usermanuals/UM10120_1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MBn_UASS-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cuhk.edu.hk/~khwong/www2/ceng2400/led_sw3.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se.cuhk.edu.hk/~khwong/www2/ceng2400/debounce1.c.t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 smtClean="0"/>
              <a:t>Chapter 7: Parallel port (General Purpose Input Output, GPIO) --Driving Parallel Loads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mtClean="0"/>
              <a:t>CEG2400 - Microcomputer Systems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01F5CB-9185-4910-A571-16AF62039B65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You may use 74LS244 to drive the LEDs</a:t>
            </a:r>
            <a:br>
              <a:rPr lang="en-US" altLang="zh-TW" sz="3400" smtClean="0"/>
            </a:br>
            <a:r>
              <a:rPr lang="en-US" altLang="zh-TW" sz="3400" smtClean="0"/>
              <a:t>(a little expensive solution)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1952625" y="5791200"/>
            <a:ext cx="566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http://ecee.colorado.edu/~mcclurel/sn74ls240rev5.pdf</a:t>
            </a:r>
          </a:p>
        </p:txBody>
      </p:sp>
      <p:sp>
        <p:nvSpPr>
          <p:cNvPr id="112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613098-BD23-4BE9-82C2-E60786A6AFB3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37138"/>
            <a:ext cx="14906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400" dirty="0" smtClean="0"/>
              <a:t>Cheaper solution: use transistors (instead of 74LS244 ) to drive the LED from the  </a:t>
            </a:r>
            <a:br>
              <a:rPr lang="en-US" altLang="zh-TW" sz="3400" dirty="0" smtClean="0"/>
            </a:br>
            <a:r>
              <a:rPr lang="en-US" altLang="zh-TW" sz="3400" dirty="0" smtClean="0"/>
              <a:t> GPIO (General Purpose Input Output)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3581400" cy="34972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GPIO (at p0.22) side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Each output can drive 4mA current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P0.22 drive (3.3-0.7)V/ 1K</a:t>
            </a:r>
            <a:r>
              <a:rPr lang="en-US" altLang="zh-TW" dirty="0">
                <a:sym typeface="Symbol"/>
              </a:rPr>
              <a:t>  </a:t>
            </a:r>
            <a:r>
              <a:rPr lang="en-US" altLang="zh-TW" dirty="0" smtClean="0"/>
              <a:t>=2.6mA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LED side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/>
              <a:t>Voltage drop of LED is 2V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/>
              <a:t>(3.3-2)V/100</a:t>
            </a:r>
            <a:r>
              <a:rPr lang="en-US" altLang="zh-TW" dirty="0">
                <a:sym typeface="Symbol"/>
              </a:rPr>
              <a:t></a:t>
            </a:r>
            <a:r>
              <a:rPr lang="en-US" altLang="zh-TW" dirty="0"/>
              <a:t>=13mA (bright enough</a:t>
            </a:r>
            <a:r>
              <a:rPr lang="en-US" altLang="zh-TW" dirty="0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Current </a:t>
            </a:r>
            <a:r>
              <a:rPr lang="en-US" altLang="zh-TW" dirty="0"/>
              <a:t>gain 13mA/2.6mA=5 </a:t>
            </a:r>
            <a:r>
              <a:rPr lang="en-US" altLang="zh-TW" dirty="0" smtClean="0"/>
              <a:t>times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1229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592263"/>
            <a:ext cx="496252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Line 5"/>
          <p:cNvSpPr>
            <a:spLocks noChangeShapeType="1"/>
          </p:cNvSpPr>
          <p:nvPr/>
        </p:nvSpPr>
        <p:spPr bwMode="auto">
          <a:xfrm flipV="1">
            <a:off x="4953000" y="495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4175125" y="491331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0.7V</a:t>
            </a: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4327525" y="186531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3.3V</a:t>
            </a:r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 flipV="1">
            <a:off x="49530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3962400" y="2895600"/>
            <a:ext cx="1022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Voltage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drop 2V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29000" y="47244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883659-75C0-4347-AF68-EF8A51CC7BDE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 7.1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957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P0.22 is high (3.3V), calculate the current passing through R2 when the power supply is 5V and R1=2K and R2=200 Ohms 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13317" name="Picture 16" descr="D:\11temp\New Pictur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8323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5A553-01F6-4F15-8F83-C7A3BC3047BC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3) Produce a stable 5V power source from an unstable 9V (flat battery)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Purpose: 9V source can be unstable but output is a stable 5V</a:t>
            </a:r>
          </a:p>
          <a:p>
            <a:pPr eaLnBrk="1" hangingPunct="1"/>
            <a:r>
              <a:rPr lang="en-US" altLang="zh-TW" sz="2800" smtClean="0"/>
              <a:t>Method: Use  7805 (LM-78T05) to step down</a:t>
            </a:r>
          </a:p>
          <a:p>
            <a:pPr eaLnBrk="1" hangingPunct="1"/>
            <a:endParaRPr lang="en-US" altLang="zh-TW" sz="2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0485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28600" y="3657600"/>
            <a:ext cx="1085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Unstable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    9V 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         0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7375525" y="3922713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Stable  5V</a:t>
            </a:r>
          </a:p>
        </p:txBody>
      </p:sp>
      <p:sp>
        <p:nvSpPr>
          <p:cNvPr id="143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721653-9EC5-43F6-B7B3-36A9805941CC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4) Produce a 3.3V power supply from an unstable 5V source– using LM1086CT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5V in the circuit may contain noise because it is being used by motors etc.</a:t>
            </a:r>
          </a:p>
          <a:p>
            <a:pPr eaLnBrk="1" hangingPunct="1"/>
            <a:r>
              <a:rPr lang="en-US" altLang="zh-TW" smtClean="0"/>
              <a:t>Use LM1086 to produce a stable 3.3V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467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Unstable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5V</a:t>
            </a: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2209800" y="4419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524000" y="556260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Drive motors</a:t>
            </a:r>
          </a:p>
        </p:txBody>
      </p:sp>
      <p:sp>
        <p:nvSpPr>
          <p:cNvPr id="1536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69721-D048-47BF-AC01-D9A92049A436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200" smtClean="0"/>
              <a:t>5) Working with different voltage standards</a:t>
            </a:r>
            <a:br>
              <a:rPr lang="en-US" altLang="zh-TW" sz="2200" smtClean="0"/>
            </a:br>
            <a:endParaRPr lang="en-US" altLang="zh-TW" sz="2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Different standards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1066800" y="2286000"/>
            <a:ext cx="13366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RS232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High=+10V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Low= -10V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0" name="Text Box 18"/>
          <p:cNvSpPr txBox="1">
            <a:spLocks noChangeArrowheads="1"/>
          </p:cNvSpPr>
          <p:nvPr/>
        </p:nvSpPr>
        <p:spPr bwMode="auto">
          <a:xfrm>
            <a:off x="2895600" y="2286000"/>
            <a:ext cx="2974975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MAX232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(Transistor–Transistor-level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TTL level)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High = 5V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Low =0V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6391" name="Text Box 19"/>
          <p:cNvSpPr txBox="1">
            <a:spLocks noChangeArrowheads="1"/>
          </p:cNvSpPr>
          <p:nvPr/>
        </p:nvSpPr>
        <p:spPr bwMode="auto">
          <a:xfrm>
            <a:off x="6324600" y="2286000"/>
            <a:ext cx="24796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LPC213x (Arm7 MCU)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High=+3V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Low=0V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6392" name="Line 20"/>
          <p:cNvSpPr>
            <a:spLocks noChangeShapeType="1"/>
          </p:cNvSpPr>
          <p:nvPr/>
        </p:nvSpPr>
        <p:spPr bwMode="auto">
          <a:xfrm>
            <a:off x="5867400" y="2819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21"/>
          <p:cNvSpPr>
            <a:spLocks noChangeShapeType="1"/>
          </p:cNvSpPr>
          <p:nvPr/>
        </p:nvSpPr>
        <p:spPr bwMode="auto">
          <a:xfrm>
            <a:off x="24384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4" name="Picture 22" descr="http://docs.sgi.com/library/dynaweb_docs/hdwr/SGI_EndUser/books/IXbricAdd/sgi_html/figures/IXbrick.serialport.pinou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7432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4" descr="檢視完整大小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0574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2098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56F466-8EEF-44DD-B76C-B67B1CC28BA9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000" smtClean="0"/>
              <a:t>Driving TTL from 3.3V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67000"/>
            <a:ext cx="8001000" cy="4191000"/>
          </a:xfrm>
          <a:noFill/>
        </p:spPr>
      </p:pic>
      <p:sp>
        <p:nvSpPr>
          <p:cNvPr id="17413" name="頁尾版面配置區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Arial" charset="0"/>
              </a:rPr>
              <a:t>CEG2400 Ch7: Driving Parallel Loads V1a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81000" y="1403350"/>
            <a:ext cx="822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When driving one type of logic from another, need to check voltages and currents are sufficient to do so at the speed that you desire. </a:t>
            </a:r>
            <a:r>
              <a:rPr lang="en-US" altLang="zh-TW" sz="2400">
                <a:solidFill>
                  <a:srgbClr val="009900"/>
                </a:solidFill>
                <a:latin typeface="Arial" charset="0"/>
              </a:rPr>
              <a:t>Level shifters</a:t>
            </a:r>
            <a:r>
              <a:rPr lang="en-US" altLang="zh-TW" sz="2400">
                <a:latin typeface="Arial" charset="0"/>
              </a:rPr>
              <a:t> can be used for interfacing.</a:t>
            </a:r>
          </a:p>
        </p:txBody>
      </p:sp>
      <p:sp>
        <p:nvSpPr>
          <p:cNvPr id="174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61B8EF-DB91-4971-BB09-D1548D7FAD32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2200" smtClean="0"/>
              <a:t>5) i) Interface a +/-10V standard to 5V (by MAX232), and</a:t>
            </a:r>
            <a:br>
              <a:rPr lang="en-US" altLang="zh-TW" sz="2200" smtClean="0"/>
            </a:br>
            <a:r>
              <a:rPr lang="en-US" altLang="zh-TW" sz="2200" smtClean="0"/>
              <a:t>    ii) from Max232 to LPC2131 :convert a 5V to a 3.3 V input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mtClean="0"/>
              <a:t>R1 out (0-5V , output of MAX232)</a:t>
            </a:r>
            <a:r>
              <a:rPr lang="en-US" altLang="zh-TW" smtClean="0">
                <a:sym typeface="Wingdings" pitchFamily="2" charset="2"/>
              </a:rPr>
              <a:t>RXD0 (0-3.3V, input of ARM-LPC2131)</a:t>
            </a:r>
          </a:p>
          <a:p>
            <a:pPr lvl="1" eaLnBrk="1" hangingPunct="1"/>
            <a:r>
              <a:rPr lang="en-US" altLang="zh-TW" u="sng" smtClean="0"/>
              <a:t>Use R4,R5 voltage divider</a:t>
            </a:r>
            <a:r>
              <a:rPr lang="en-US" altLang="zh-TW" smtClean="0"/>
              <a:t> to step down from 5V to 3.3V, otherwise it will damage the 3.3V input 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09975"/>
            <a:ext cx="557371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sp>
        <p:nvSpPr>
          <p:cNvPr id="18439" name="Oval 5"/>
          <p:cNvSpPr>
            <a:spLocks noChangeArrowheads="1"/>
          </p:cNvSpPr>
          <p:nvPr/>
        </p:nvSpPr>
        <p:spPr bwMode="auto">
          <a:xfrm>
            <a:off x="6096000" y="4038600"/>
            <a:ext cx="19050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7943850" y="4195763"/>
            <a:ext cx="12573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LPC213x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0-&gt;3.3V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LPC2131: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High=3.3V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Low=0V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5775325" y="4227513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0-&gt;5V output</a:t>
            </a:r>
          </a:p>
        </p:txBody>
      </p:sp>
      <p:sp>
        <p:nvSpPr>
          <p:cNvPr id="18442" name="Oval 5"/>
          <p:cNvSpPr>
            <a:spLocks noChangeArrowheads="1"/>
          </p:cNvSpPr>
          <p:nvPr/>
        </p:nvSpPr>
        <p:spPr bwMode="auto">
          <a:xfrm>
            <a:off x="1676400" y="4191000"/>
            <a:ext cx="19050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18443" name="Text Box 6"/>
          <p:cNvSpPr txBox="1">
            <a:spLocks noChangeArrowheads="1"/>
          </p:cNvSpPr>
          <p:nvPr/>
        </p:nvSpPr>
        <p:spPr bwMode="auto">
          <a:xfrm>
            <a:off x="152400" y="4800600"/>
            <a:ext cx="1835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RS232 standard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High= +10V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Low= -10V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7467600" y="4191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09600" y="47244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013325" y="55229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MAX232</a:t>
            </a:r>
          </a:p>
        </p:txBody>
      </p:sp>
      <p:sp>
        <p:nvSpPr>
          <p:cNvPr id="184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D6876A-C74C-4857-B810-4D8EB41353AC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6) Interface a 3.3V output to a 5V input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TXD0 out(0-3.3V,output of </a:t>
            </a:r>
            <a:r>
              <a:rPr lang="en-US" altLang="zh-TW" sz="2800" smtClean="0">
                <a:sym typeface="Wingdings" pitchFamily="2" charset="2"/>
              </a:rPr>
              <a:t>ARM-LPC2131)</a:t>
            </a:r>
            <a:r>
              <a:rPr lang="en-US" altLang="zh-TW" sz="2800" smtClean="0"/>
              <a:t> </a:t>
            </a:r>
            <a:r>
              <a:rPr lang="en-US" altLang="zh-TW" sz="2800" smtClean="0">
                <a:sym typeface="Wingdings" pitchFamily="2" charset="2"/>
              </a:rPr>
              <a:t>T1 IN (0-5V, input of MAX232)</a:t>
            </a:r>
          </a:p>
          <a:p>
            <a:pPr lvl="1" eaLnBrk="1" hangingPunct="1"/>
            <a:r>
              <a:rPr lang="en-US" altLang="zh-TW" u="sng" smtClean="0"/>
              <a:t>Use R6 (2.2K)</a:t>
            </a:r>
            <a:r>
              <a:rPr lang="en-US" altLang="zh-TW" smtClean="0"/>
              <a:t> , for protection reason</a:t>
            </a:r>
          </a:p>
          <a:p>
            <a:pPr lvl="2" eaLnBrk="1" hangingPunct="1"/>
            <a:r>
              <a:rPr lang="en-US" altLang="zh-TW" smtClean="0"/>
              <a:t>To protect it against accidently short to 5V or ground.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09975"/>
            <a:ext cx="557371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2895600" y="4724400"/>
            <a:ext cx="25908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6781800" y="5667375"/>
            <a:ext cx="1136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LPC2131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Output: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0-&gt;3.3V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429000" y="4343400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0-&gt;5V input</a:t>
            </a:r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 flipH="1">
            <a:off x="5105400" y="64008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1676400" y="4191000"/>
            <a:ext cx="19050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19467" name="Text Box 6"/>
          <p:cNvSpPr txBox="1">
            <a:spLocks noChangeArrowheads="1"/>
          </p:cNvSpPr>
          <p:nvPr/>
        </p:nvSpPr>
        <p:spPr bwMode="auto">
          <a:xfrm>
            <a:off x="152400" y="4800600"/>
            <a:ext cx="1835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RS232 standard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High= +10V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Arial" charset="0"/>
              </a:rPr>
              <a:t>Low= -10V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 flipH="1">
            <a:off x="304800" y="47244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B6F425-B714-4206-92A8-726372463212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 7.2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What is the voltage drop of an LED if the color is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100" dirty="0" smtClean="0"/>
              <a:t>Red,  (see </a:t>
            </a:r>
            <a:r>
              <a:rPr lang="en-US" altLang="en-US" sz="2100" dirty="0" smtClean="0">
                <a:hlinkClick r:id="rId2"/>
              </a:rPr>
              <a:t>http://en.wikipedia.org/wiki/Light-emitting_diode</a:t>
            </a:r>
            <a:r>
              <a:rPr lang="en-US" altLang="en-US" sz="2100" dirty="0" smtClean="0"/>
              <a:t> )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100" dirty="0" smtClean="0"/>
              <a:t>Blue,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100" dirty="0" smtClean="0"/>
              <a:t>White ?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Draw the circuit for driving a Blue LED by an output of an LPC2132-ARM7 output pin. The power supply is 5V.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Why the </a:t>
            </a:r>
            <a:r>
              <a:rPr lang="en-US" altLang="en-US" sz="2400" dirty="0" err="1" smtClean="0"/>
              <a:t>Vcc</a:t>
            </a:r>
            <a:r>
              <a:rPr lang="en-US" altLang="en-US" sz="2400" dirty="0" smtClean="0"/>
              <a:t> of ARM7 processors are usually set to 3.3V?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endParaRPr lang="en-US" altLang="en-US" sz="2100" dirty="0" smtClean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How do we provide a power supply for an LPC2131-ARM7 processor from a 9V source?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805F39-75C5-4299-80EA-9C9B371D0502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4000" smtClean="0"/>
              <a:t>Practical digital circuit interfacing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mtClean="0"/>
              <a:t>Kh wong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3077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sp>
        <p:nvSpPr>
          <p:cNvPr id="30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934067-BAE9-470A-AF63-4AC0272CBBFE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Part 2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mtClean="0"/>
              <a:t>Use of LPC2131(ARM7) –GPIO (General Purpose Input Output) to drive an LED and read a switch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64CB9D-A657-490B-B8BA-445289B95DDD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General Purpose Input  Output (GPIO)</a:t>
            </a:r>
            <a:endParaRPr lang="en-GB" altLang="zh-TW" sz="3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2743200" cy="4530725"/>
          </a:xfrm>
        </p:spPr>
        <p:txBody>
          <a:bodyPr/>
          <a:lstStyle/>
          <a:p>
            <a:pPr eaLnBrk="1" hangingPunct="1"/>
            <a:r>
              <a:rPr lang="en-GB" altLang="zh-TW" sz="2400" smtClean="0"/>
              <a:t>P0.0-&gt;P0.31, P1.16-&gt;P1.31 can be GPIO pins</a:t>
            </a:r>
          </a:p>
          <a:p>
            <a:pPr eaLnBrk="1" hangingPunct="1"/>
            <a:r>
              <a:rPr lang="en-GB" altLang="zh-TW" sz="2400" smtClean="0"/>
              <a:t>Refer to </a:t>
            </a:r>
            <a:r>
              <a:rPr lang="en-GB" altLang="zh-TW" sz="2400" smtClean="0">
                <a:hlinkClick r:id="rId2"/>
              </a:rPr>
              <a:t>http://www.nxp.com/acrobat_download/usermanuals/UM10120_1.pdf</a:t>
            </a:r>
            <a:r>
              <a:rPr lang="en-GB" altLang="zh-TW" sz="2400" smtClean="0"/>
              <a:t> for LPC213x (ARM7) specific info</a:t>
            </a:r>
          </a:p>
          <a:p>
            <a:pPr eaLnBrk="1" hangingPunct="1"/>
            <a:endParaRPr lang="en-GB" altLang="zh-TW" sz="2400" smtClean="0"/>
          </a:p>
        </p:txBody>
      </p:sp>
      <p:sp>
        <p:nvSpPr>
          <p:cNvPr id="22532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smtClean="0">
                <a:latin typeface="Arial" charset="0"/>
              </a:rPr>
              <a:t>CENG2400 Ch7: driving parallel loads v.7a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22533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A66BB6C-4E18-4720-B831-91E3B1192EB5}" type="slidenum">
              <a:rPr lang="en-US" altLang="zh-TW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000">
              <a:latin typeface="Arial" charset="0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349375"/>
            <a:ext cx="56991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C6085-AB10-4158-93D0-B3501141C489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Our experimental kit</a:t>
            </a:r>
          </a:p>
        </p:txBody>
      </p:sp>
      <p:pic>
        <p:nvPicPr>
          <p:cNvPr id="23556" name="Picture 2" descr="IMAG0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49922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362200" y="60198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</a:t>
            </a: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3810000" y="5867400"/>
            <a:ext cx="162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2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 led</a:t>
            </a:r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1371600" y="5486400"/>
            <a:ext cx="1101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red 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 flipV="1">
            <a:off x="3657600" y="4267200"/>
            <a:ext cx="381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1203325" y="1865313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Arm board</a:t>
            </a:r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4419600" y="3581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0"/>
          <p:cNvSpPr>
            <a:spLocks noChangeShapeType="1"/>
          </p:cNvSpPr>
          <p:nvPr/>
        </p:nvSpPr>
        <p:spPr bwMode="auto">
          <a:xfrm flipV="1">
            <a:off x="1981200" y="4267200"/>
            <a:ext cx="1295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0"/>
          <p:cNvSpPr>
            <a:spLocks noChangeShapeType="1"/>
          </p:cNvSpPr>
          <p:nvPr/>
        </p:nvSpPr>
        <p:spPr bwMode="auto">
          <a:xfrm flipV="1">
            <a:off x="3048000" y="4876800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746125" y="1027113"/>
            <a:ext cx="5320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tx2"/>
                </a:solidFill>
                <a:latin typeface="Arial" charset="0"/>
                <a:hlinkClick r:id="rId3"/>
              </a:rPr>
              <a:t>http://</a:t>
            </a:r>
            <a:r>
              <a:rPr lang="en-US" altLang="zh-TW" sz="1800" dirty="0" smtClean="0">
                <a:solidFill>
                  <a:schemeClr val="tx2"/>
                </a:solidFill>
                <a:latin typeface="Arial" charset="0"/>
                <a:hlinkClick r:id="rId3"/>
              </a:rPr>
              <a:t>www.youtube.com/watch?v=zMBn_UASS-E</a:t>
            </a:r>
            <a:r>
              <a:rPr lang="en-US" altLang="zh-TW" sz="18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US" altLang="en-US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5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86FE5D-1C9F-4F1D-B480-355EBC77177F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Our testing board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5052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1" y="923348"/>
            <a:ext cx="56991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762000" y="762000"/>
            <a:ext cx="5105400" cy="1905000"/>
            <a:chOff x="480" y="480"/>
            <a:chExt cx="3216" cy="1200"/>
          </a:xfrm>
        </p:grpSpPr>
        <p:sp>
          <p:nvSpPr>
            <p:cNvPr id="24601" name="Line 9"/>
            <p:cNvSpPr>
              <a:spLocks noChangeShapeType="1"/>
            </p:cNvSpPr>
            <p:nvPr/>
          </p:nvSpPr>
          <p:spPr bwMode="auto">
            <a:xfrm flipH="1">
              <a:off x="3600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10"/>
            <p:cNvSpPr>
              <a:spLocks noChangeShapeType="1"/>
            </p:cNvSpPr>
            <p:nvPr/>
          </p:nvSpPr>
          <p:spPr bwMode="auto">
            <a:xfrm flipV="1">
              <a:off x="3600" y="48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11"/>
            <p:cNvSpPr>
              <a:spLocks noChangeShapeType="1"/>
            </p:cNvSpPr>
            <p:nvPr/>
          </p:nvSpPr>
          <p:spPr bwMode="auto">
            <a:xfrm flipH="1">
              <a:off x="480" y="48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12"/>
            <p:cNvSpPr>
              <a:spLocks noChangeShapeType="1"/>
            </p:cNvSpPr>
            <p:nvPr/>
          </p:nvSpPr>
          <p:spPr bwMode="auto">
            <a:xfrm flipV="1">
              <a:off x="480" y="48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13"/>
            <p:cNvSpPr>
              <a:spLocks noChangeShapeType="1"/>
            </p:cNvSpPr>
            <p:nvPr/>
          </p:nvSpPr>
          <p:spPr bwMode="auto">
            <a:xfrm flipH="1">
              <a:off x="48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5" name="Group 14"/>
          <p:cNvGrpSpPr>
            <a:grpSpLocks/>
          </p:cNvGrpSpPr>
          <p:nvPr/>
        </p:nvGrpSpPr>
        <p:grpSpPr bwMode="auto">
          <a:xfrm>
            <a:off x="2667000" y="914400"/>
            <a:ext cx="4800600" cy="2590800"/>
            <a:chOff x="1680" y="576"/>
            <a:chExt cx="3024" cy="1632"/>
          </a:xfrm>
        </p:grpSpPr>
        <p:sp>
          <p:nvSpPr>
            <p:cNvPr id="24595" name="Line 15"/>
            <p:cNvSpPr>
              <a:spLocks noChangeShapeType="1"/>
            </p:cNvSpPr>
            <p:nvPr/>
          </p:nvSpPr>
          <p:spPr bwMode="auto">
            <a:xfrm flipH="1">
              <a:off x="4608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16"/>
            <p:cNvSpPr>
              <a:spLocks noChangeShapeType="1"/>
            </p:cNvSpPr>
            <p:nvPr/>
          </p:nvSpPr>
          <p:spPr bwMode="auto">
            <a:xfrm flipV="1">
              <a:off x="1680" y="5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17"/>
            <p:cNvSpPr>
              <a:spLocks noChangeShapeType="1"/>
            </p:cNvSpPr>
            <p:nvPr/>
          </p:nvSpPr>
          <p:spPr bwMode="auto">
            <a:xfrm>
              <a:off x="1680" y="576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18"/>
            <p:cNvSpPr>
              <a:spLocks noChangeShapeType="1"/>
            </p:cNvSpPr>
            <p:nvPr/>
          </p:nvSpPr>
          <p:spPr bwMode="auto">
            <a:xfrm>
              <a:off x="3456" y="57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19"/>
            <p:cNvSpPr>
              <a:spLocks noChangeShapeType="1"/>
            </p:cNvSpPr>
            <p:nvPr/>
          </p:nvSpPr>
          <p:spPr bwMode="auto">
            <a:xfrm>
              <a:off x="3456" y="22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0"/>
            <p:cNvSpPr>
              <a:spLocks noChangeShapeType="1"/>
            </p:cNvSpPr>
            <p:nvPr/>
          </p:nvSpPr>
          <p:spPr bwMode="auto">
            <a:xfrm>
              <a:off x="4608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7" name="Group 22"/>
          <p:cNvGrpSpPr>
            <a:grpSpLocks/>
          </p:cNvGrpSpPr>
          <p:nvPr/>
        </p:nvGrpSpPr>
        <p:grpSpPr bwMode="auto">
          <a:xfrm>
            <a:off x="3124200" y="990600"/>
            <a:ext cx="5334000" cy="4114800"/>
            <a:chOff x="1968" y="624"/>
            <a:chExt cx="3360" cy="2592"/>
          </a:xfrm>
        </p:grpSpPr>
        <p:sp>
          <p:nvSpPr>
            <p:cNvPr id="24589" name="Line 23"/>
            <p:cNvSpPr>
              <a:spLocks noChangeShapeType="1"/>
            </p:cNvSpPr>
            <p:nvPr/>
          </p:nvSpPr>
          <p:spPr bwMode="auto">
            <a:xfrm flipV="1">
              <a:off x="1968" y="6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24"/>
            <p:cNvSpPr>
              <a:spLocks noChangeShapeType="1"/>
            </p:cNvSpPr>
            <p:nvPr/>
          </p:nvSpPr>
          <p:spPr bwMode="auto">
            <a:xfrm>
              <a:off x="1968" y="62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25"/>
            <p:cNvSpPr>
              <a:spLocks noChangeShapeType="1"/>
            </p:cNvSpPr>
            <p:nvPr/>
          </p:nvSpPr>
          <p:spPr bwMode="auto">
            <a:xfrm>
              <a:off x="3360" y="62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26"/>
            <p:cNvSpPr>
              <a:spLocks noChangeShapeType="1"/>
            </p:cNvSpPr>
            <p:nvPr/>
          </p:nvSpPr>
          <p:spPr bwMode="auto">
            <a:xfrm>
              <a:off x="3360" y="240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5328" y="240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4992" y="32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8F65B-4622-4AEF-A12D-EF07798B4397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8779" y="2209800"/>
            <a:ext cx="81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P0.22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59729" y="2737865"/>
            <a:ext cx="81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P0.23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467600" y="4736068"/>
            <a:ext cx="81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P0.20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Driving LEDs from a 3.3V system (Green LED is not used here)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762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68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695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 descr="IMAG018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9" t="31557" r="29652" b="12344"/>
          <a:stretch>
            <a:fillRect/>
          </a:stretch>
        </p:blipFill>
        <p:spPr bwMode="auto">
          <a:xfrm>
            <a:off x="5943600" y="4495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51E8DC-D02A-48DC-8A3E-1051C779D238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3439" y="3255963"/>
            <a:ext cx="81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P0.22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42839" y="3581400"/>
            <a:ext cx="81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P0.23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3837602"/>
            <a:ext cx="81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P0.20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3400" smtClean="0"/>
              <a:t>Remind you that</a:t>
            </a:r>
            <a:br>
              <a:rPr lang="en-US" altLang="zh-TW" sz="3400" smtClean="0"/>
            </a:br>
            <a:r>
              <a:rPr lang="en-US" altLang="zh-TW" sz="3400" smtClean="0"/>
              <a:t>ARM has</a:t>
            </a: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124200"/>
            <a:ext cx="4038600" cy="2614613"/>
          </a:xfrm>
          <a:noFill/>
        </p:spPr>
      </p:pic>
      <p:sp>
        <p:nvSpPr>
          <p:cNvPr id="2662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24400" y="381000"/>
            <a:ext cx="4038600" cy="4530725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zh-TW" sz="2300" smtClean="0"/>
          </a:p>
          <a:p>
            <a:pPr eaLnBrk="1" hangingPunct="1"/>
            <a:r>
              <a:rPr lang="en-US" altLang="zh-TW" smtClean="0"/>
              <a:t>32-bit memory addresses (0x0000 0000 to 0xFFFF FFFF)</a:t>
            </a:r>
          </a:p>
          <a:p>
            <a:pPr eaLnBrk="1" hangingPunct="1"/>
            <a:r>
              <a:rPr lang="en-US" altLang="zh-TW" smtClean="0"/>
              <a:t>Some addresses are for special functions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4419600" cy="4530725"/>
          </a:xfrm>
        </p:spPr>
        <p:txBody>
          <a:bodyPr/>
          <a:lstStyle/>
          <a:p>
            <a:pPr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Registers (R0-R15) ..etc</a:t>
            </a:r>
          </a:p>
        </p:txBody>
      </p:sp>
      <p:pic>
        <p:nvPicPr>
          <p:cNvPr id="26631" name="Picture 5" descr="MCj043422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1952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ABACD-9DE0-4B31-B471-A3402868D6B9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933575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>Send data to GPIO </a:t>
            </a:r>
            <a:r>
              <a:rPr lang="en-US" altLang="zh-TW" sz="4000" smtClean="0">
                <a:solidFill>
                  <a:srgbClr val="CC0099"/>
                </a:solidFill>
              </a:rPr>
              <a:t>(General Purpose Input Output) </a:t>
            </a:r>
            <a:r>
              <a:rPr lang="en-US" altLang="zh-TW" sz="4000" smtClean="0"/>
              <a:t>registers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mtClean="0"/>
              <a:t> 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27653" name="Picture 4" descr="MCj043422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590800"/>
            <a:ext cx="1952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MPj043925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67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6"/>
          <p:cNvSpPr>
            <a:spLocks noChangeShapeType="1"/>
          </p:cNvSpPr>
          <p:nvPr/>
        </p:nvSpPr>
        <p:spPr bwMode="auto">
          <a:xfrm flipH="1" flipV="1">
            <a:off x="7772400" y="4038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AutoShape 7"/>
          <p:cNvSpPr>
            <a:spLocks/>
          </p:cNvSpPr>
          <p:nvPr/>
        </p:nvSpPr>
        <p:spPr bwMode="auto">
          <a:xfrm>
            <a:off x="2743200" y="29718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19400" y="2819400"/>
            <a:ext cx="4959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; GPIO Port 0 Register address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IO0DIR	EQU	0xE0028008; IO direction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IO0SET	EQU	0xE0028004; turn on the bits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IO0CLR	EQU	0xE002800C;turn off the bits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IO0PIN	EQU	0xE0028000; pin assignment</a:t>
            </a:r>
          </a:p>
        </p:txBody>
      </p:sp>
      <p:sp>
        <p:nvSpPr>
          <p:cNvPr id="276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3CF690-4AA8-47AA-89A6-A6F155AF6888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experiment software in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marL="660400" indent="-660400" eaLnBrk="1" fontAlgn="auto" hangingPunct="1">
              <a:spcAft>
                <a:spcPts val="0"/>
              </a:spcAft>
              <a:buFont typeface="Wingdings" pitchFamily="2" charset="2"/>
              <a:buAutoNum type="romanLcParenBoth"/>
              <a:defRPr/>
            </a:pPr>
            <a:r>
              <a:rPr lang="en-US" altLang="zh-TW" smtClean="0"/>
              <a:t>Assembly or </a:t>
            </a:r>
          </a:p>
          <a:p>
            <a:pPr marL="660400" indent="-660400" eaLnBrk="1" fontAlgn="auto" hangingPunct="1">
              <a:spcAft>
                <a:spcPts val="0"/>
              </a:spcAft>
              <a:buFont typeface="Wingdings" pitchFamily="2" charset="2"/>
              <a:buAutoNum type="romanLcParenBoth"/>
              <a:defRPr/>
            </a:pPr>
            <a:r>
              <a:rPr lang="en-US" altLang="zh-TW" smtClean="0"/>
              <a:t>C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286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81076-7CD5-48DB-AC6A-F44CD0E85FD3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/>
              <a:t>(i) To drive the GPIO (General Purpose Input Output) using </a:t>
            </a:r>
            <a:r>
              <a:rPr lang="en-US" altLang="zh-TW" sz="2400" u="sng" smtClean="0"/>
              <a:t>assembly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Step0: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100" smtClean="0"/>
              <a:t>After power, by default, IO pins are set in GPIO mode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Step1: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100" smtClean="0"/>
              <a:t>set GPIO bit direction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Loop  Step2: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100" smtClean="0"/>
              <a:t>Read IO pins, check Sw1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100" smtClean="0"/>
              <a:t>If sw1 is depressed , goto step4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Step3: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100" smtClean="0"/>
              <a:t>Turn off LED if sw1 is not depressed, goto loop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Step4: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100" smtClean="0"/>
              <a:t>Turn on LED if SW1 is depressed, goto loop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1905000" y="4038600"/>
            <a:ext cx="5257800" cy="1143000"/>
          </a:xfrm>
          <a:custGeom>
            <a:avLst/>
            <a:gdLst>
              <a:gd name="T0" fmla="*/ 2147483647 w 3024"/>
              <a:gd name="T1" fmla="*/ 0 h 720"/>
              <a:gd name="T2" fmla="*/ 2147483647 w 3024"/>
              <a:gd name="T3" fmla="*/ 0 h 720"/>
              <a:gd name="T4" fmla="*/ 2147483647 w 3024"/>
              <a:gd name="T5" fmla="*/ 2147483647 h 720"/>
              <a:gd name="T6" fmla="*/ 0 w 3024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3024"/>
              <a:gd name="T13" fmla="*/ 0 h 720"/>
              <a:gd name="T14" fmla="*/ 3024 w 302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4" h="720">
                <a:moveTo>
                  <a:pt x="2064" y="0"/>
                </a:moveTo>
                <a:lnTo>
                  <a:pt x="3024" y="0"/>
                </a:lnTo>
                <a:lnTo>
                  <a:pt x="3024" y="720"/>
                </a:lnTo>
                <a:lnTo>
                  <a:pt x="0" y="72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381000" y="3352800"/>
            <a:ext cx="609600" cy="1447800"/>
          </a:xfrm>
          <a:custGeom>
            <a:avLst/>
            <a:gdLst>
              <a:gd name="T0" fmla="*/ 2147483647 w 384"/>
              <a:gd name="T1" fmla="*/ 2147483647 h 912"/>
              <a:gd name="T2" fmla="*/ 0 w 384"/>
              <a:gd name="T3" fmla="*/ 2147483647 h 912"/>
              <a:gd name="T4" fmla="*/ 0 w 384"/>
              <a:gd name="T5" fmla="*/ 0 h 912"/>
              <a:gd name="T6" fmla="*/ 2147483647 w 384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912"/>
              <a:gd name="T14" fmla="*/ 384 w 38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912">
                <a:moveTo>
                  <a:pt x="384" y="912"/>
                </a:moveTo>
                <a:lnTo>
                  <a:pt x="0" y="912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8"/>
          <p:cNvSpPr>
            <a:spLocks/>
          </p:cNvSpPr>
          <p:nvPr/>
        </p:nvSpPr>
        <p:spPr bwMode="auto">
          <a:xfrm>
            <a:off x="381000" y="4800600"/>
            <a:ext cx="609600" cy="762000"/>
          </a:xfrm>
          <a:custGeom>
            <a:avLst/>
            <a:gdLst>
              <a:gd name="T0" fmla="*/ 2147483647 w 384"/>
              <a:gd name="T1" fmla="*/ 2147483647 h 480"/>
              <a:gd name="T2" fmla="*/ 0 w 384"/>
              <a:gd name="T3" fmla="*/ 2147483647 h 480"/>
              <a:gd name="T4" fmla="*/ 0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384" y="480"/>
                </a:move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59C1DE-93EA-4D37-8B02-C2480F3FFCEB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/>
              <a:t>A simple assembly program GPIO.s (similar to   </a:t>
            </a:r>
            <a:r>
              <a:rPr lang="en-US" altLang="zh-TW" sz="2400" dirty="0" smtClean="0">
                <a:hlinkClick r:id="rId2"/>
              </a:rPr>
              <a:t>led_sw3.s</a:t>
            </a:r>
            <a:r>
              <a:rPr lang="en-US" altLang="zh-TW" sz="2400" dirty="0" smtClean="0"/>
              <a:t>)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500" dirty="0" smtClean="0"/>
              <a:t>When SW1 is depressed, RED-LED is 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524000"/>
            <a:ext cx="4343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 ; GPIO Port 0 Register address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IO0DIR	EQU	0xE0028008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IO0SET	EQU	0xE0028004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IO0CLR	EQU	0xE002800C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IO0PIN	EQU	0xE0028000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RED_LED  EQU 0x00400000; p0.22=RED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SW1 	   EQU 0x00100000; p0.20 as SW1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;-------------------------------------------------------------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; User Initial Stack &amp; Heap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         AREA    |.text|, CODE, READONLY</a:t>
            </a:r>
          </a:p>
          <a:p>
            <a:pPr eaLnBrk="1" hangingPunct="1">
              <a:lnSpc>
                <a:spcPct val="80000"/>
              </a:lnSpc>
            </a:pPr>
            <a:endParaRPr lang="en-US" altLang="zh-TW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        EXPORT  __main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/>
              <a:t>__main</a:t>
            </a:r>
          </a:p>
          <a:p>
            <a:pPr eaLnBrk="1" hangingPunct="1">
              <a:lnSpc>
                <a:spcPct val="80000"/>
              </a:lnSpc>
            </a:pPr>
            <a:endParaRPr lang="en-US" altLang="zh-TW" sz="140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67200" y="1752600"/>
            <a:ext cx="4876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1)     LDR R1, =RED_LED; p0.22 as output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2)     LDR R0, =IO0DIR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3)     STR R1,[R0];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dirty="0" smtClean="0"/>
              <a:t>      4)loop LDR R3, =IO0PIN; read SW1 (p0.22)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5)     LDR  R3, [R3]	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6)     TST  R3, #SW1;if SW1 depressed R3=0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7)     BEQ  </a:t>
            </a:r>
            <a:r>
              <a:rPr lang="en-US" altLang="zh-TW" sz="1600" dirty="0" err="1" smtClean="0"/>
              <a:t>onled</a:t>
            </a:r>
            <a:r>
              <a:rPr lang="en-US" altLang="zh-TW" sz="1600" dirty="0" smtClean="0"/>
              <a:t> ;if SW1 depressed </a:t>
            </a:r>
            <a:r>
              <a:rPr lang="en-US" altLang="zh-TW" sz="1600" dirty="0" err="1" smtClean="0"/>
              <a:t>LEDon</a:t>
            </a:r>
            <a:endParaRPr lang="en-US" altLang="zh-TW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8);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9)     LDR R1, =RED_LED ;otherwise </a:t>
            </a:r>
            <a:r>
              <a:rPr lang="en-US" altLang="zh-TW" sz="1600" dirty="0" err="1" smtClean="0"/>
              <a:t>LEDoff</a:t>
            </a:r>
            <a:endParaRPr lang="en-US" altLang="zh-TW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10)   LDR R0, =IO0CLR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11)   STR R1,[R0]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dirty="0" smtClean="0"/>
              <a:t>      12)   B loop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dirty="0" smtClean="0"/>
              <a:t>      13)</a:t>
            </a:r>
            <a:r>
              <a:rPr lang="en-US" altLang="zh-TW" sz="1600" dirty="0" err="1" smtClean="0"/>
              <a:t>onled</a:t>
            </a:r>
            <a:r>
              <a:rPr lang="en-US" altLang="zh-TW" sz="1600" dirty="0" smtClean="0"/>
              <a:t>;------ON LED---------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14)    LDR R1, =RED_LED; on the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15)    LDR R0, =IO0SET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16)    STR R1,[R0]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17)    B loop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18)    END</a:t>
            </a:r>
          </a:p>
          <a:p>
            <a:pPr eaLnBrk="1" hangingPunct="1">
              <a:lnSpc>
                <a:spcPct val="80000"/>
              </a:lnSpc>
            </a:pPr>
            <a:endParaRPr lang="en-US" altLang="zh-TW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30726" name="Freeform 8"/>
          <p:cNvSpPr>
            <a:spLocks/>
          </p:cNvSpPr>
          <p:nvPr/>
        </p:nvSpPr>
        <p:spPr bwMode="auto">
          <a:xfrm>
            <a:off x="4038600" y="2590800"/>
            <a:ext cx="577850" cy="1981200"/>
          </a:xfrm>
          <a:custGeom>
            <a:avLst/>
            <a:gdLst>
              <a:gd name="T0" fmla="*/ 2147483647 w 336"/>
              <a:gd name="T1" fmla="*/ 2147483647 h 1248"/>
              <a:gd name="T2" fmla="*/ 0 w 336"/>
              <a:gd name="T3" fmla="*/ 2147483647 h 1248"/>
              <a:gd name="T4" fmla="*/ 0 w 336"/>
              <a:gd name="T5" fmla="*/ 0 h 1248"/>
              <a:gd name="T6" fmla="*/ 2147483647 w 336"/>
              <a:gd name="T7" fmla="*/ 0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1248"/>
              <a:gd name="T14" fmla="*/ 336 w 336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1248">
                <a:moveTo>
                  <a:pt x="336" y="1248"/>
                </a:moveTo>
                <a:lnTo>
                  <a:pt x="0" y="1248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Freeform 9"/>
          <p:cNvSpPr>
            <a:spLocks/>
          </p:cNvSpPr>
          <p:nvPr/>
        </p:nvSpPr>
        <p:spPr bwMode="auto">
          <a:xfrm>
            <a:off x="4038600" y="4572000"/>
            <a:ext cx="577850" cy="1219200"/>
          </a:xfrm>
          <a:custGeom>
            <a:avLst/>
            <a:gdLst>
              <a:gd name="T0" fmla="*/ 2147483647 w 288"/>
              <a:gd name="T1" fmla="*/ 2147483647 h 768"/>
              <a:gd name="T2" fmla="*/ 0 w 288"/>
              <a:gd name="T3" fmla="*/ 2147483647 h 768"/>
              <a:gd name="T4" fmla="*/ 0 w 288"/>
              <a:gd name="T5" fmla="*/ 0 h 768"/>
              <a:gd name="T6" fmla="*/ 0 60000 65536"/>
              <a:gd name="T7" fmla="*/ 0 60000 65536"/>
              <a:gd name="T8" fmla="*/ 0 60000 65536"/>
              <a:gd name="T9" fmla="*/ 0 w 288"/>
              <a:gd name="T10" fmla="*/ 0 h 768"/>
              <a:gd name="T11" fmla="*/ 288 w 288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768">
                <a:moveTo>
                  <a:pt x="288" y="768"/>
                </a:moveTo>
                <a:lnTo>
                  <a:pt x="0" y="7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Freeform 10"/>
          <p:cNvSpPr>
            <a:spLocks/>
          </p:cNvSpPr>
          <p:nvPr/>
        </p:nvSpPr>
        <p:spPr bwMode="auto">
          <a:xfrm>
            <a:off x="4267200" y="3429000"/>
            <a:ext cx="412750" cy="1447800"/>
          </a:xfrm>
          <a:custGeom>
            <a:avLst/>
            <a:gdLst>
              <a:gd name="T0" fmla="*/ 2147483647 w 240"/>
              <a:gd name="T1" fmla="*/ 0 h 912"/>
              <a:gd name="T2" fmla="*/ 0 w 240"/>
              <a:gd name="T3" fmla="*/ 0 h 912"/>
              <a:gd name="T4" fmla="*/ 0 w 240"/>
              <a:gd name="T5" fmla="*/ 2147483647 h 912"/>
              <a:gd name="T6" fmla="*/ 2147483647 w 240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12"/>
              <a:gd name="T14" fmla="*/ 240 w 24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12">
                <a:moveTo>
                  <a:pt x="240" y="0"/>
                </a:moveTo>
                <a:lnTo>
                  <a:pt x="0" y="0"/>
                </a:lnTo>
                <a:lnTo>
                  <a:pt x="0" y="912"/>
                </a:lnTo>
                <a:lnTo>
                  <a:pt x="48" y="9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4937125" y="1331913"/>
            <a:ext cx="12985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Main steps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381000" y="1295400"/>
            <a:ext cx="1793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Arial" charset="0"/>
              </a:rPr>
              <a:t>Define registers</a:t>
            </a:r>
            <a:endParaRPr lang="en-US" altLang="en-US" sz="1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60E819-5916-43F5-B9B6-9ABC4517593D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82707" y="4572000"/>
            <a:ext cx="142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84965" y="5791200"/>
            <a:ext cx="142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17251" y="3429000"/>
            <a:ext cx="142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To study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altLang="zh-TW" smtClean="0"/>
              <a:t>How to interface a digital input switch?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altLang="zh-TW" smtClean="0"/>
              <a:t>How to interface LEDs? 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altLang="zh-TW" smtClean="0"/>
              <a:t>Produce a stable 5V power source from 9V or higher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altLang="zh-TW" smtClean="0"/>
              <a:t>Produce a 3.3V power supply from an unstable 5V source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altLang="zh-TW" smtClean="0"/>
              <a:t>Interface a 5V output to a 3.3 V input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altLang="zh-TW" smtClean="0"/>
              <a:t>Interface a 3.3V output to a 5V input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57400"/>
            <a:ext cx="568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382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43000"/>
            <a:ext cx="695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B25D0A-0FEF-4CAA-9046-108458303EE5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Define registers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 ; GPIO Port 0 Register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IO0DIR	EQU	0xE0028008; IO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IO0SET	EQU	0xE0028004; turn on the bits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IO0CLR	EQU	0xE002800C;turn off the bits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IO0PIN	EQU	0xE0028000; address to read pin status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;RED_LED  EQU 0x00400000; p0.22=RED LED (out)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; in binary =0000 00000100 0000 0000 0000 0000 0000b, so p0.22=out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; by default (reset value) others pins are inputs, so p.20=input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/>
              <a:t>SW1 	   EQU 0x00100000; p0.20 as SW1(input) by default reset value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 smtClean="0"/>
          </a:p>
        </p:txBody>
      </p:sp>
      <p:sp>
        <p:nvSpPr>
          <p:cNvPr id="31748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smtClean="0">
                <a:latin typeface="Arial" charset="0"/>
              </a:rPr>
              <a:t>CENG2400 Ch7: driving parallel loads v.7a</a:t>
            </a:r>
            <a:endParaRPr lang="en-US" altLang="zh-TW" sz="1200">
              <a:latin typeface="Arial" charset="0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8534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33400" y="3352800"/>
            <a:ext cx="7848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400800" y="42672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Oval 11"/>
          <p:cNvSpPr>
            <a:spLocks noChangeArrowheads="1"/>
          </p:cNvSpPr>
          <p:nvPr/>
        </p:nvSpPr>
        <p:spPr bwMode="auto">
          <a:xfrm>
            <a:off x="2919413" y="3657600"/>
            <a:ext cx="152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17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C7D65-F5E2-4630-B8C5-5E64CA2CC713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Main steps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43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1)     LDR R1, =RED_LED; p0.22 as output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2)     LDR R0, =IO0DIR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3)    STR R1,[R0];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4)Loop LDR R3, =IO0PIN; read SW1 (p0.20)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5)     LDR  R3, [R3]	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6)     TST R3, #SW1 ;if SW1 depressed (low)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7)    BEQ onled  ; if SW1 depressed LEDon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8);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9)     LDR R1, =RED_LED;otherwise LEDoff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10)   LDR R0, =IO0CLR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11)   STR R1,[R0]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smtClean="0"/>
              <a:t>      12)   B loop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smtClean="0"/>
              <a:t>      13)Onled;-----------------------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14)   LDR R1, =RED_LED; on the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15)   LDR R0, =IO0SET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16)   STR R1,[R0]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17)   B loop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18)   END</a:t>
            </a:r>
          </a:p>
          <a:p>
            <a:pPr eaLnBrk="1" hangingPunct="1">
              <a:lnSpc>
                <a:spcPct val="80000"/>
              </a:lnSpc>
            </a:pPr>
            <a:endParaRPr lang="en-US" altLang="zh-TW" sz="1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09600" y="228600"/>
            <a:ext cx="7391400" cy="21336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105400" y="304800"/>
            <a:ext cx="2908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u="sng">
                <a:solidFill>
                  <a:srgbClr val="CC0000"/>
                </a:solidFill>
                <a:latin typeface="Arial" charset="0"/>
              </a:rPr>
              <a:t>Step1</a:t>
            </a:r>
            <a:r>
              <a:rPr lang="en-US" altLang="zh-TW" sz="1800">
                <a:latin typeface="Arial" charset="0"/>
              </a:rPr>
              <a:t>: set direction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GPIO pins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p.0.22=output to drive 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Other pins are inputs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Including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P0.20=input from sw1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609600" y="2362200"/>
            <a:ext cx="81534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5241925" y="2363788"/>
            <a:ext cx="2622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u="sng">
                <a:solidFill>
                  <a:srgbClr val="CC0000"/>
                </a:solidFill>
                <a:latin typeface="Arial" charset="0"/>
              </a:rPr>
              <a:t>Step2</a:t>
            </a:r>
            <a:r>
              <a:rPr lang="en-US" altLang="zh-TW" sz="180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Read IO pins and check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Sw1 status</a:t>
            </a: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609600" y="4495800"/>
            <a:ext cx="83058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5340350" y="4572000"/>
            <a:ext cx="357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u="sng">
                <a:solidFill>
                  <a:srgbClr val="CC0000"/>
                </a:solidFill>
                <a:latin typeface="Arial" charset="0"/>
              </a:rPr>
              <a:t>Step4: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Turn on LED if SW1 is depressed</a:t>
            </a:r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609600" y="3352800"/>
            <a:ext cx="8534400" cy="1143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5257800" y="3429000"/>
            <a:ext cx="386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u="sng">
                <a:solidFill>
                  <a:srgbClr val="CC0000"/>
                </a:solidFill>
                <a:latin typeface="Arial" charset="0"/>
              </a:rPr>
              <a:t>Step3</a:t>
            </a:r>
            <a:r>
              <a:rPr lang="en-US" altLang="zh-TW" sz="180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Turn off LED if sw1 is not depressed</a:t>
            </a:r>
          </a:p>
        </p:txBody>
      </p:sp>
      <p:sp>
        <p:nvSpPr>
          <p:cNvPr id="32781" name="Freeform 15"/>
          <p:cNvSpPr>
            <a:spLocks/>
          </p:cNvSpPr>
          <p:nvPr/>
        </p:nvSpPr>
        <p:spPr bwMode="auto">
          <a:xfrm>
            <a:off x="152400" y="2438400"/>
            <a:ext cx="609600" cy="1981200"/>
          </a:xfrm>
          <a:custGeom>
            <a:avLst/>
            <a:gdLst>
              <a:gd name="T0" fmla="*/ 2147483647 w 384"/>
              <a:gd name="T1" fmla="*/ 2147483647 h 1248"/>
              <a:gd name="T2" fmla="*/ 0 w 384"/>
              <a:gd name="T3" fmla="*/ 2147483647 h 1248"/>
              <a:gd name="T4" fmla="*/ 0 w 384"/>
              <a:gd name="T5" fmla="*/ 0 h 1248"/>
              <a:gd name="T6" fmla="*/ 2147483647 w 384"/>
              <a:gd name="T7" fmla="*/ 0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248"/>
              <a:gd name="T14" fmla="*/ 384 w 384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248">
                <a:moveTo>
                  <a:pt x="384" y="1248"/>
                </a:moveTo>
                <a:lnTo>
                  <a:pt x="0" y="1248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Freeform 16"/>
          <p:cNvSpPr>
            <a:spLocks/>
          </p:cNvSpPr>
          <p:nvPr/>
        </p:nvSpPr>
        <p:spPr bwMode="auto">
          <a:xfrm>
            <a:off x="152400" y="4419600"/>
            <a:ext cx="609600" cy="1219200"/>
          </a:xfrm>
          <a:custGeom>
            <a:avLst/>
            <a:gdLst>
              <a:gd name="T0" fmla="*/ 2147483647 w 384"/>
              <a:gd name="T1" fmla="*/ 2147483647 h 768"/>
              <a:gd name="T2" fmla="*/ 0 w 384"/>
              <a:gd name="T3" fmla="*/ 2147483647 h 768"/>
              <a:gd name="T4" fmla="*/ 0 w 384"/>
              <a:gd name="T5" fmla="*/ 0 h 768"/>
              <a:gd name="T6" fmla="*/ 0 60000 65536"/>
              <a:gd name="T7" fmla="*/ 0 60000 65536"/>
              <a:gd name="T8" fmla="*/ 0 60000 65536"/>
              <a:gd name="T9" fmla="*/ 0 w 384"/>
              <a:gd name="T10" fmla="*/ 0 h 768"/>
              <a:gd name="T11" fmla="*/ 384 w 38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768">
                <a:moveTo>
                  <a:pt x="384" y="768"/>
                </a:moveTo>
                <a:lnTo>
                  <a:pt x="0" y="7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Freeform 17"/>
          <p:cNvSpPr>
            <a:spLocks/>
          </p:cNvSpPr>
          <p:nvPr/>
        </p:nvSpPr>
        <p:spPr bwMode="auto">
          <a:xfrm>
            <a:off x="457200" y="3200400"/>
            <a:ext cx="381000" cy="1524000"/>
          </a:xfrm>
          <a:custGeom>
            <a:avLst/>
            <a:gdLst>
              <a:gd name="T0" fmla="*/ 2147483647 w 240"/>
              <a:gd name="T1" fmla="*/ 0 h 960"/>
              <a:gd name="T2" fmla="*/ 0 w 240"/>
              <a:gd name="T3" fmla="*/ 0 h 960"/>
              <a:gd name="T4" fmla="*/ 0 w 240"/>
              <a:gd name="T5" fmla="*/ 2147483647 h 960"/>
              <a:gd name="T6" fmla="*/ 2147483647 w 240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0"/>
              <a:gd name="T14" fmla="*/ 240 w 24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0">
                <a:moveTo>
                  <a:pt x="240" y="0"/>
                </a:moveTo>
                <a:lnTo>
                  <a:pt x="0" y="0"/>
                </a:lnTo>
                <a:lnTo>
                  <a:pt x="0" y="960"/>
                </a:lnTo>
                <a:lnTo>
                  <a:pt x="48" y="96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19"/>
          <p:cNvSpPr>
            <a:spLocks noChangeArrowheads="1"/>
          </p:cNvSpPr>
          <p:nvPr/>
        </p:nvSpPr>
        <p:spPr bwMode="auto">
          <a:xfrm>
            <a:off x="2257425" y="3246438"/>
            <a:ext cx="462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Parallel port (GPIO) --Driving Parallel Loads</a:t>
            </a:r>
          </a:p>
        </p:txBody>
      </p:sp>
      <p:sp>
        <p:nvSpPr>
          <p:cNvPr id="3278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E24A6-2C23-4674-9D80-E9EAD771692C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400" smtClean="0"/>
              <a:t>Step1: set </a:t>
            </a:r>
            <a:r>
              <a:rPr lang="en-US" altLang="zh-TW" sz="4000" smtClean="0"/>
              <a:t>GPIO (General Purpose Input Output)</a:t>
            </a:r>
            <a:r>
              <a:rPr lang="en-US" altLang="zh-TW" sz="3400" smtClean="0"/>
              <a:t> bit direction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1)  LDR R1, =RED_LED; p0.22 as output</a:t>
            </a:r>
          </a:p>
          <a:p>
            <a:pPr eaLnBrk="1" hangingPunct="1"/>
            <a:r>
              <a:rPr lang="en-US" altLang="zh-TW" smtClean="0"/>
              <a:t>2)  LDR R0, =IO0DIR</a:t>
            </a:r>
          </a:p>
          <a:p>
            <a:pPr eaLnBrk="1" hangingPunct="1"/>
            <a:r>
              <a:rPr lang="en-US" altLang="zh-TW" smtClean="0"/>
              <a:t>3)  STR R1,[R0];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33796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smtClean="0">
                <a:latin typeface="Arial" charset="0"/>
              </a:rPr>
              <a:t>CENG2400 Ch7: driving parallel loads v.7a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235700" y="3048000"/>
            <a:ext cx="2908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Step1: set direction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GPIO pins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p.0.22=</a:t>
            </a:r>
            <a:r>
              <a:rPr lang="en-US" altLang="zh-TW" sz="1800" u="sng">
                <a:solidFill>
                  <a:srgbClr val="CC0000"/>
                </a:solidFill>
                <a:latin typeface="Arial" charset="0"/>
              </a:rPr>
              <a:t>output</a:t>
            </a:r>
            <a:r>
              <a:rPr lang="en-US" altLang="zh-TW" sz="18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altLang="zh-TW" sz="1800">
                <a:latin typeface="Arial" charset="0"/>
              </a:rPr>
              <a:t>to drive 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Other pins are inputs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Including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P0.20=</a:t>
            </a:r>
            <a:r>
              <a:rPr lang="en-US" altLang="zh-TW" sz="1800" u="sng">
                <a:solidFill>
                  <a:srgbClr val="0000FF"/>
                </a:solidFill>
                <a:latin typeface="Arial" charset="0"/>
              </a:rPr>
              <a:t>input</a:t>
            </a:r>
            <a:r>
              <a:rPr lang="en-US" altLang="zh-TW" sz="1800">
                <a:latin typeface="Arial" charset="0"/>
              </a:rPr>
              <a:t> from sw1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5838"/>
            <a:ext cx="82296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52400" y="3505200"/>
            <a:ext cx="6096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;RED_LED  EQU 0x00400000; p0.22=RED LED (out)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; binary =0000 0000 0100 0000 0000 0000 0000 0000b, assigns bit 22 as out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; others as inputs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57200" y="1600200"/>
            <a:ext cx="8305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3801" name="Oval 12"/>
          <p:cNvSpPr>
            <a:spLocks noChangeArrowheads="1"/>
          </p:cNvSpPr>
          <p:nvPr/>
        </p:nvSpPr>
        <p:spPr bwMode="auto">
          <a:xfrm>
            <a:off x="2438400" y="3810000"/>
            <a:ext cx="152400" cy="304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 flipH="1">
            <a:off x="2514600" y="3810000"/>
            <a:ext cx="3657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>
            <a:off x="2700338" y="3810000"/>
            <a:ext cx="1524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2706688" y="4105275"/>
            <a:ext cx="3429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08B55F-94E0-476F-AAF8-64C4E80E82C5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Step2a: Read IO pins, check Sw1 status</a:t>
            </a:r>
            <a:br>
              <a:rPr lang="en-US" altLang="zh-TW" sz="3400" smtClean="0"/>
            </a:br>
            <a:endParaRPr lang="en-US" altLang="zh-TW" sz="3400" smtClean="0"/>
          </a:p>
        </p:txBody>
      </p:sp>
      <p:sp>
        <p:nvSpPr>
          <p:cNvPr id="3481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34821" name="投影片編號版面配置區 5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1572DC9-F23D-42F0-9CEE-9DA492BC91D1}" type="slidenum">
              <a:rPr lang="en-US" altLang="zh-TW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1000">
              <a:latin typeface="Arial" charset="0"/>
            </a:endParaRPr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1549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5"/>
          <p:cNvSpPr txBox="1">
            <a:spLocks noChangeArrowheads="1"/>
          </p:cNvSpPr>
          <p:nvPr/>
        </p:nvSpPr>
        <p:spPr bwMode="auto">
          <a:xfrm>
            <a:off x="304800" y="1752600"/>
            <a:ext cx="4724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endParaRPr lang="en-US" altLang="zh-TW">
              <a:latin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zh-TW" sz="2400">
                <a:latin typeface="Arial" charset="0"/>
              </a:rPr>
              <a:t>Memory location IOPIN holds the status of Input/output Pins P0.x 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zh-TW" sz="2400">
                <a:latin typeface="Arial" charset="0"/>
              </a:rPr>
              <a:t>I.e.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zh-TW" sz="2400">
                <a:latin typeface="Arial" charset="0"/>
              </a:rPr>
              <a:t>P0.0 is bit 0 of IOPIN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zh-TW" sz="2400">
                <a:latin typeface="Arial" charset="0"/>
              </a:rPr>
              <a:t>P0.1 is bit 1 of IOPIN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zh-TW" sz="2400">
                <a:latin typeface="Arial" charset="0"/>
              </a:rPr>
              <a:t>: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zh-TW" sz="2400">
                <a:latin typeface="Arial" charset="0"/>
              </a:rPr>
              <a:t>P0.20 is bit 20 of IOPIN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endParaRPr lang="en-US" altLang="zh-TW" sz="2400">
              <a:latin typeface="Arial" charset="0"/>
            </a:endParaRPr>
          </a:p>
        </p:txBody>
      </p:sp>
      <p:pic>
        <p:nvPicPr>
          <p:cNvPr id="348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41950"/>
            <a:ext cx="695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6575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6" name="直線單箭頭接點 18"/>
          <p:cNvCxnSpPr>
            <a:cxnSpLocks noChangeShapeType="1"/>
            <a:stCxn id="34828" idx="1"/>
          </p:cNvCxnSpPr>
          <p:nvPr/>
        </p:nvCxnSpPr>
        <p:spPr bwMode="auto">
          <a:xfrm flipH="1">
            <a:off x="3962400" y="3662029"/>
            <a:ext cx="1905000" cy="16547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7" name="文字方塊 19"/>
          <p:cNvSpPr txBox="1">
            <a:spLocks noChangeArrowheads="1"/>
          </p:cNvSpPr>
          <p:nvPr/>
        </p:nvSpPr>
        <p:spPr bwMode="auto">
          <a:xfrm>
            <a:off x="7446963" y="5373688"/>
            <a:ext cx="1165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Open=1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Closed=0</a:t>
            </a:r>
            <a:endParaRPr lang="zh-TW" altLang="en-US" sz="1800">
              <a:latin typeface="Arial" charset="0"/>
            </a:endParaRPr>
          </a:p>
        </p:txBody>
      </p:sp>
      <p:pic>
        <p:nvPicPr>
          <p:cNvPr id="34828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75572"/>
            <a:ext cx="2813050" cy="317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7CE5A-9F6D-42D7-846F-564BF6E57024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Recall: TST and BEQ</a:t>
            </a:r>
            <a:endParaRPr lang="zh-TW" altLang="en-US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TST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300" dirty="0" smtClean="0"/>
              <a:t>Same as AND (logical AND) except result of operation is not stored.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300" dirty="0" smtClean="0"/>
              <a:t>Only the condition code bits (cc) {N,Z,C,V} in CPSR are changed.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100" dirty="0" smtClean="0"/>
              <a:t>updates the N and Z flags according to the result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100" dirty="0" smtClean="0"/>
              <a:t>Does not affect the C or V flags.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000" dirty="0" smtClean="0"/>
              <a:t>BEQ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500" dirty="0" smtClean="0"/>
              <a:t>Branch if result equal to zero (branch if Z=1)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3584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63D08B-87DC-44D8-A6AC-E5925EF2CAF7}" type="slidenum">
              <a:rPr lang="en-US" altLang="zh-TW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000">
              <a:latin typeface="Arial" charset="0"/>
            </a:endParaRPr>
          </a:p>
        </p:txBody>
      </p:sp>
      <p:sp>
        <p:nvSpPr>
          <p:cNvPr id="3584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9D76AE-EC06-4FB7-8CA0-A7D96B24DAC6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Step2b: Read IO pins, check Sw1 status</a:t>
            </a:r>
            <a:br>
              <a:rPr lang="en-US" altLang="zh-TW" sz="3400" smtClean="0"/>
            </a:br>
            <a:endParaRPr lang="en-US" altLang="zh-TW" sz="34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200" dirty="0" smtClean="0"/>
              <a:t>    4)Loop LDR R3, =IO0PIN; read SW1(p0.20=bit20 of IOPIN)</a:t>
            </a:r>
          </a:p>
          <a:p>
            <a:pPr eaLnBrk="1" hangingPunct="1"/>
            <a:r>
              <a:rPr lang="en-US" altLang="zh-TW" sz="2400" dirty="0" smtClean="0"/>
              <a:t>5)  LDR  R3, [R3]	 </a:t>
            </a:r>
          </a:p>
          <a:p>
            <a:pPr eaLnBrk="1" hangingPunct="1"/>
            <a:r>
              <a:rPr lang="en-US" altLang="zh-TW" sz="2400" dirty="0" smtClean="0"/>
              <a:t>6)  TST  R3, #SW1 ;if SW1 depressed (IOPIN=0)</a:t>
            </a:r>
          </a:p>
          <a:p>
            <a:pPr eaLnBrk="1" hangingPunct="1"/>
            <a:r>
              <a:rPr lang="en-US" altLang="zh-TW" sz="2400" dirty="0" smtClean="0"/>
              <a:t>              ;(R3=0) and (#SW1)</a:t>
            </a:r>
            <a:r>
              <a:rPr lang="en-US" altLang="zh-TW" sz="2400" dirty="0" smtClean="0">
                <a:sym typeface="Wingdings" pitchFamily="2" charset="2"/>
              </a:rPr>
              <a:t> result is 0, Z flag =1</a:t>
            </a:r>
          </a:p>
          <a:p>
            <a:pPr eaLnBrk="1" hangingPunct="1"/>
            <a:r>
              <a:rPr lang="en-US" altLang="zh-TW" sz="2400" dirty="0" smtClean="0"/>
              <a:t>7) BEQ </a:t>
            </a:r>
            <a:r>
              <a:rPr lang="en-US" altLang="zh-TW" sz="2400" dirty="0" err="1" smtClean="0"/>
              <a:t>onled</a:t>
            </a:r>
            <a:r>
              <a:rPr lang="en-US" altLang="zh-TW" sz="2400" dirty="0" smtClean="0"/>
              <a:t>  ;if SW1 pressed </a:t>
            </a:r>
            <a:r>
              <a:rPr lang="en-US" altLang="zh-TW" sz="2400" dirty="0" err="1" smtClean="0"/>
              <a:t>LEDon</a:t>
            </a:r>
            <a:r>
              <a:rPr lang="en-US" altLang="zh-TW" sz="2400" dirty="0" smtClean="0"/>
              <a:t>,(branch if Z=1)</a:t>
            </a:r>
          </a:p>
          <a:p>
            <a:pPr eaLnBrk="1" hangingPunct="1"/>
            <a:r>
              <a:rPr lang="en-US" altLang="zh-TW" sz="2000" dirty="0" smtClean="0"/>
              <a:t>;If bit 20 of R3 is zero (key depressed) then the zero flag will set  by “TST R3,#SW1” and this causes the BEQ to branch to </a:t>
            </a:r>
            <a:r>
              <a:rPr lang="en-US" altLang="zh-TW" sz="2000" dirty="0" err="1" smtClean="0"/>
              <a:t>ledon</a:t>
            </a:r>
            <a:r>
              <a:rPr lang="en-US" altLang="zh-TW" sz="2000" dirty="0" smtClean="0"/>
              <a:t>.</a:t>
            </a:r>
          </a:p>
          <a:p>
            <a:pPr eaLnBrk="1" hangingPunct="1"/>
            <a:r>
              <a:rPr lang="en-US" altLang="zh-TW" sz="2000" dirty="0" smtClean="0"/>
              <a:t>See </a:t>
            </a:r>
            <a:r>
              <a:rPr lang="en-US" altLang="zh-TW" sz="1800" dirty="0" smtClean="0"/>
              <a:t>http://www.keil.com/support/man/docs/armasm/armasm_cegbhjcj.htm</a:t>
            </a:r>
          </a:p>
        </p:txBody>
      </p:sp>
      <p:sp>
        <p:nvSpPr>
          <p:cNvPr id="36868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smtClean="0">
                <a:latin typeface="Arial" charset="0"/>
              </a:rPr>
              <a:t>CENG2400 Ch7: driving parallel loads v.7a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36869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71938D-2F89-40E6-ACB3-9A06486B7928}" type="slidenum">
              <a:rPr lang="en-US" altLang="zh-TW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000">
              <a:latin typeface="Arial" charset="0"/>
            </a:endParaRP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228600" y="2362200"/>
            <a:ext cx="8763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457200" y="5788025"/>
            <a:ext cx="84582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altLang="zh-TW" sz="1600">
                <a:latin typeface="Arial" charset="0"/>
              </a:rPr>
              <a:t>Read all 32 GPIO p0.0-P0.31 into R3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zh-TW" sz="1600">
                <a:latin typeface="Arial" charset="0"/>
              </a:rPr>
              <a:t>Since SW1 EQU 0x00100000; p0.20 (bit20 of IO0PIN)as SW1(input)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zh-TW" sz="1600">
                <a:latin typeface="Arial" charset="0"/>
              </a:rPr>
              <a:t>Test using TST	R3, #SW1 ;meaning“R3 and 0x00100000”</a:t>
            </a:r>
            <a:r>
              <a:rPr lang="en-US" altLang="zh-TW" sz="1600">
                <a:latin typeface="Arial" charset="0"/>
                <a:sym typeface="Wingdings" pitchFamily="2" charset="2"/>
              </a:rPr>
              <a:t>status,</a:t>
            </a:r>
            <a:r>
              <a:rPr lang="en-US" altLang="zh-TW" sz="1600">
                <a:latin typeface="Arial" charset="0"/>
              </a:rPr>
              <a:t> check only p0.20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zh-TW" sz="1600">
                <a:latin typeface="Arial" charset="0"/>
              </a:rPr>
              <a:t>If it is on branch to onled</a:t>
            </a:r>
          </a:p>
        </p:txBody>
      </p:sp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154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610BD9-BE68-4C72-82DA-7A3FA4822EF2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smtClean="0"/>
              <a:t>Step3:Turn off LED if sw1 is not depressed</a:t>
            </a:r>
            <a:br>
              <a:rPr lang="en-US" altLang="zh-TW" sz="2800" smtClean="0"/>
            </a:br>
            <a:r>
              <a:rPr lang="en-US" altLang="zh-TW" sz="2800" smtClean="0"/>
              <a:t>Defined earlier </a:t>
            </a:r>
            <a:r>
              <a:rPr lang="en-US" altLang="zh-TW" sz="2000" smtClean="0"/>
              <a:t> IO0CLR	EQU	0xE002800C </a:t>
            </a:r>
            <a:br>
              <a:rPr lang="en-US" altLang="zh-TW" sz="2000" smtClean="0"/>
            </a:br>
            <a:r>
              <a:rPr lang="en-US" altLang="zh-TW" sz="2000" smtClean="0"/>
              <a:t>                                   RED_LED  EQU 0x00400000; p0.22=RED LED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9)  LDR R1, =RED_LED ; otherwise LEDoff</a:t>
            </a:r>
          </a:p>
          <a:p>
            <a:pPr eaLnBrk="1" hangingPunct="1"/>
            <a:r>
              <a:rPr lang="en-US" altLang="zh-TW" sz="2800" smtClean="0"/>
              <a:t>10)  LDR R0, =IO0CLR</a:t>
            </a:r>
          </a:p>
          <a:p>
            <a:pPr eaLnBrk="1" hangingPunct="1"/>
            <a:r>
              <a:rPr lang="en-US" altLang="zh-TW" sz="2800" smtClean="0"/>
              <a:t>11)  STR R1,[R0]; writes 0x400000 into IO0CLR</a:t>
            </a:r>
          </a:p>
          <a:p>
            <a:pPr eaLnBrk="1" hangingPunct="1"/>
            <a:r>
              <a:rPr lang="en-US" altLang="zh-TW" sz="2800" smtClean="0"/>
              <a:t>                     ; bit 22(p0.22 of IOPIN cleared</a:t>
            </a:r>
          </a:p>
          <a:p>
            <a:pPr eaLnBrk="1" hangingPunct="1"/>
            <a:r>
              <a:rPr lang="en-US" altLang="zh-TW" smtClean="0"/>
              <a:t>12) B loop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37893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152400" y="1524000"/>
            <a:ext cx="8610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89154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矩形 7"/>
          <p:cNvSpPr>
            <a:spLocks noChangeArrowheads="1"/>
          </p:cNvSpPr>
          <p:nvPr/>
        </p:nvSpPr>
        <p:spPr bwMode="auto">
          <a:xfrm>
            <a:off x="152400" y="685800"/>
            <a:ext cx="86106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789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5A82C9-9FBA-495F-A2A9-E1F799C88ACD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Step4:Turn on LED if SW1 is depressed</a:t>
            </a:r>
            <a:r>
              <a:rPr lang="en-US" altLang="zh-TW" sz="1600" smtClean="0"/>
              <a:t/>
            </a:r>
            <a:br>
              <a:rPr lang="en-US" altLang="zh-TW" sz="1600" smtClean="0"/>
            </a:br>
            <a:r>
              <a:rPr lang="en-US" altLang="zh-TW" sz="2000" smtClean="0"/>
              <a:t>Defined earlier  IO0SET	      EQU	0xE0028004</a:t>
            </a:r>
            <a:br>
              <a:rPr lang="en-US" altLang="zh-TW" sz="2000" smtClean="0"/>
            </a:br>
            <a:r>
              <a:rPr lang="en-US" altLang="zh-TW" sz="2000" smtClean="0"/>
              <a:t>                          RED_LED  EQU 0x00400000; p0.22=RED LED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096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400" smtClean="0"/>
              <a:t>13)Onled;-----------------------</a:t>
            </a:r>
          </a:p>
          <a:p>
            <a:pPr eaLnBrk="1" hangingPunct="1"/>
            <a:r>
              <a:rPr lang="en-US" altLang="zh-TW" sz="2400" smtClean="0"/>
              <a:t>14)  LDR R1,=RED_LED; on the LED</a:t>
            </a:r>
          </a:p>
          <a:p>
            <a:pPr eaLnBrk="1" hangingPunct="1"/>
            <a:r>
              <a:rPr lang="en-US" altLang="zh-TW" sz="2400" smtClean="0"/>
              <a:t>15)  LDR R0, =IO0SET</a:t>
            </a:r>
          </a:p>
          <a:p>
            <a:pPr eaLnBrk="1" hangingPunct="1"/>
            <a:r>
              <a:rPr lang="en-US" altLang="zh-TW" sz="2400" smtClean="0"/>
              <a:t>16)  STR R1,[R0]; </a:t>
            </a:r>
            <a:r>
              <a:rPr lang="en-US" altLang="zh-TW" sz="2000" smtClean="0"/>
              <a:t>writes </a:t>
            </a:r>
            <a:r>
              <a:rPr lang="en-US" altLang="zh-TW" sz="1500" smtClean="0"/>
              <a:t>0x400000</a:t>
            </a:r>
            <a:r>
              <a:rPr lang="en-US" altLang="zh-TW" sz="2000" smtClean="0"/>
              <a:t> into IO0SET</a:t>
            </a:r>
          </a:p>
          <a:p>
            <a:pPr eaLnBrk="1" hangingPunct="1"/>
            <a:r>
              <a:rPr lang="en-US" altLang="zh-TW" sz="2000" smtClean="0"/>
              <a:t>                     ; bit 22(p0.22) of IOPIN set</a:t>
            </a:r>
            <a:endParaRPr lang="en-US" altLang="zh-TW" sz="2400" smtClean="0"/>
          </a:p>
          <a:p>
            <a:pPr eaLnBrk="1" hangingPunct="1"/>
            <a:r>
              <a:rPr lang="en-US" altLang="zh-TW" sz="2400" smtClean="0"/>
              <a:t>17)   B loop </a:t>
            </a:r>
          </a:p>
          <a:p>
            <a:pPr eaLnBrk="1" hangingPunct="1"/>
            <a:r>
              <a:rPr lang="en-US" altLang="zh-TW" sz="2400" smtClean="0"/>
              <a:t>18)   END</a:t>
            </a:r>
          </a:p>
          <a:p>
            <a:pPr eaLnBrk="1" hangingPunct="1"/>
            <a:endParaRPr lang="en-US" altLang="zh-TW" sz="2400" smtClean="0"/>
          </a:p>
        </p:txBody>
      </p:sp>
      <p:sp>
        <p:nvSpPr>
          <p:cNvPr id="38916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smtClean="0">
                <a:latin typeface="Arial" charset="0"/>
              </a:rPr>
              <a:t>CENG2400 Ch7: driving parallel loads v.7a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3891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AA3ACC2-A7EB-41C4-B602-23B9829B8518}" type="slidenum">
              <a:rPr lang="en-US" altLang="zh-TW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000">
              <a:latin typeface="Arial" charset="0"/>
            </a:endParaRP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381000" y="1676400"/>
            <a:ext cx="6172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8534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19400"/>
            <a:ext cx="568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2D2030-5ECE-4A6C-91E3-A69073A9CF8D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336405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sz="2000" dirty="0" smtClean="0"/>
              <a:t>Exercise 7.3a: </a:t>
            </a:r>
            <a:br>
              <a:rPr lang="en-US" altLang="zh-TW" sz="2000" dirty="0" smtClean="0"/>
            </a:br>
            <a:r>
              <a:rPr lang="en-US" altLang="zh-TW" sz="2000" u="sng" dirty="0" smtClean="0">
                <a:solidFill>
                  <a:srgbClr val="FF0000"/>
                </a:solidFill>
              </a:rPr>
              <a:t>Key is </a:t>
            </a:r>
            <a:r>
              <a:rPr lang="en-US" altLang="zh-TW" sz="2000" u="sng" dirty="0" err="1" smtClean="0">
                <a:solidFill>
                  <a:srgbClr val="FF0000"/>
                </a:solidFill>
              </a:rPr>
              <a:t>not_depressed</a:t>
            </a:r>
            <a:r>
              <a:rPr lang="en-US" altLang="zh-TW" sz="2000" u="sng" dirty="0" smtClean="0">
                <a:solidFill>
                  <a:srgbClr val="FF0000"/>
                </a:solidFill>
              </a:rPr>
              <a:t> (key released)</a:t>
            </a:r>
            <a:r>
              <a:rPr lang="en-US" altLang="zh-TW" sz="2000" u="sng" dirty="0" smtClean="0"/>
              <a:t/>
            </a:r>
            <a:br>
              <a:rPr lang="en-US" altLang="zh-TW" sz="2000" u="sng" dirty="0" smtClean="0"/>
            </a:br>
            <a:r>
              <a:rPr lang="en-US" altLang="zh-TW" sz="2000" u="sng" dirty="0" smtClean="0"/>
              <a:t>IOPIN=0x100000  (bit 20 is 1)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Show R0,R1,</a:t>
            </a:r>
            <a:br>
              <a:rPr lang="en-US" altLang="zh-TW" sz="2000" dirty="0" smtClean="0"/>
            </a:br>
            <a:r>
              <a:rPr lang="en-US" altLang="zh-TW" sz="2000" dirty="0" smtClean="0"/>
              <a:t>CPSR( N,Z,V,C )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1800" dirty="0" smtClean="0"/>
              <a:t>Current Program Status Register =CPSR, N=negative, Z=zero, V=overflow, C-carry 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2078037"/>
            <a:ext cx="8153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;_________________________________          R0     ,     R1     ,    R3    ,  NZVC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4)Loop LDR R3, =IO0PIN; read SW1             ; 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5)      LDR R3, [R3]		  	   ;______________________________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6)      TST R3, #SW1;if SW1 depressed 0      ;______________________________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7)      BEQ </a:t>
            </a:r>
            <a:r>
              <a:rPr lang="en-US" altLang="zh-TW" sz="1600" dirty="0" err="1" smtClean="0"/>
              <a:t>onled</a:t>
            </a:r>
            <a:r>
              <a:rPr lang="en-US" altLang="zh-TW" sz="1600" dirty="0" smtClean="0"/>
              <a:t> ;if SW1 depressed </a:t>
            </a:r>
            <a:r>
              <a:rPr lang="en-US" altLang="zh-TW" sz="1600" dirty="0" err="1" smtClean="0"/>
              <a:t>LEDon</a:t>
            </a:r>
            <a:r>
              <a:rPr lang="en-US" altLang="zh-TW" sz="1600" dirty="0" smtClean="0"/>
              <a:t>  ;______________________________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8);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9)      LDR R1, =</a:t>
            </a:r>
            <a:r>
              <a:rPr lang="en-US" altLang="zh-TW" sz="1600" dirty="0" err="1" smtClean="0"/>
              <a:t>RED_LED;otherwise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LEDoff</a:t>
            </a:r>
            <a:r>
              <a:rPr lang="en-US" altLang="zh-TW" sz="1600" dirty="0" smtClean="0"/>
              <a:t> ; 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10)    LDR R0, =IO0CLR                          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11)    STR R1,[R0]                                             ; 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dirty="0" smtClean="0"/>
              <a:t>      12)    B loop                                                        ; 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dirty="0" smtClean="0"/>
              <a:t>      13) </a:t>
            </a:r>
            <a:r>
              <a:rPr lang="en-US" altLang="zh-TW" sz="1600" dirty="0" err="1" smtClean="0"/>
              <a:t>onled</a:t>
            </a:r>
            <a:r>
              <a:rPr lang="en-US" altLang="zh-TW" sz="1600" dirty="0" smtClean="0"/>
              <a:t>;------ON LED------------------------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14)    LDR R1, =RED_LED; on the LED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15)   LDR R0, =IO0SET                          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16)   STR R1,[R0]                                   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17)   B loop                                            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18)   END</a:t>
            </a:r>
          </a:p>
          <a:p>
            <a:pPr eaLnBrk="1" hangingPunct="1">
              <a:lnSpc>
                <a:spcPct val="80000"/>
              </a:lnSpc>
            </a:pPr>
            <a:endParaRPr lang="en-US" altLang="zh-TW" sz="1600" dirty="0" smtClean="0"/>
          </a:p>
        </p:txBody>
      </p:sp>
      <p:sp>
        <p:nvSpPr>
          <p:cNvPr id="39941" name="Freeform 8"/>
          <p:cNvSpPr>
            <a:spLocks/>
          </p:cNvSpPr>
          <p:nvPr/>
        </p:nvSpPr>
        <p:spPr bwMode="auto">
          <a:xfrm>
            <a:off x="381000" y="2362200"/>
            <a:ext cx="533400" cy="1981200"/>
          </a:xfrm>
          <a:custGeom>
            <a:avLst/>
            <a:gdLst>
              <a:gd name="T0" fmla="*/ 2147483647 w 336"/>
              <a:gd name="T1" fmla="*/ 2147483647 h 1248"/>
              <a:gd name="T2" fmla="*/ 0 w 336"/>
              <a:gd name="T3" fmla="*/ 2147483647 h 1248"/>
              <a:gd name="T4" fmla="*/ 0 w 336"/>
              <a:gd name="T5" fmla="*/ 0 h 1248"/>
              <a:gd name="T6" fmla="*/ 2147483647 w 336"/>
              <a:gd name="T7" fmla="*/ 0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1248"/>
              <a:gd name="T14" fmla="*/ 336 w 336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1248">
                <a:moveTo>
                  <a:pt x="336" y="1248"/>
                </a:moveTo>
                <a:lnTo>
                  <a:pt x="0" y="1248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Freeform 9"/>
          <p:cNvSpPr>
            <a:spLocks/>
          </p:cNvSpPr>
          <p:nvPr/>
        </p:nvSpPr>
        <p:spPr bwMode="auto">
          <a:xfrm>
            <a:off x="381000" y="4343400"/>
            <a:ext cx="533400" cy="1219200"/>
          </a:xfrm>
          <a:custGeom>
            <a:avLst/>
            <a:gdLst>
              <a:gd name="T0" fmla="*/ 2147483647 w 288"/>
              <a:gd name="T1" fmla="*/ 2147483647 h 768"/>
              <a:gd name="T2" fmla="*/ 0 w 288"/>
              <a:gd name="T3" fmla="*/ 2147483647 h 768"/>
              <a:gd name="T4" fmla="*/ 0 w 288"/>
              <a:gd name="T5" fmla="*/ 0 h 768"/>
              <a:gd name="T6" fmla="*/ 0 60000 65536"/>
              <a:gd name="T7" fmla="*/ 0 60000 65536"/>
              <a:gd name="T8" fmla="*/ 0 60000 65536"/>
              <a:gd name="T9" fmla="*/ 0 w 288"/>
              <a:gd name="T10" fmla="*/ 0 h 768"/>
              <a:gd name="T11" fmla="*/ 288 w 288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768">
                <a:moveTo>
                  <a:pt x="288" y="768"/>
                </a:moveTo>
                <a:lnTo>
                  <a:pt x="0" y="7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Freeform 10"/>
          <p:cNvSpPr>
            <a:spLocks/>
          </p:cNvSpPr>
          <p:nvPr/>
        </p:nvSpPr>
        <p:spPr bwMode="auto">
          <a:xfrm>
            <a:off x="609600" y="3200400"/>
            <a:ext cx="381000" cy="1447800"/>
          </a:xfrm>
          <a:custGeom>
            <a:avLst/>
            <a:gdLst>
              <a:gd name="T0" fmla="*/ 2147483647 w 240"/>
              <a:gd name="T1" fmla="*/ 0 h 912"/>
              <a:gd name="T2" fmla="*/ 0 w 240"/>
              <a:gd name="T3" fmla="*/ 0 h 912"/>
              <a:gd name="T4" fmla="*/ 0 w 240"/>
              <a:gd name="T5" fmla="*/ 2147483647 h 912"/>
              <a:gd name="T6" fmla="*/ 2147483647 w 240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12"/>
              <a:gd name="T14" fmla="*/ 240 w 24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12">
                <a:moveTo>
                  <a:pt x="240" y="0"/>
                </a:moveTo>
                <a:lnTo>
                  <a:pt x="0" y="0"/>
                </a:lnTo>
                <a:lnTo>
                  <a:pt x="0" y="912"/>
                </a:lnTo>
                <a:lnTo>
                  <a:pt x="48" y="9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文字方塊 9"/>
          <p:cNvSpPr txBox="1">
            <a:spLocks noChangeArrowheads="1"/>
          </p:cNvSpPr>
          <p:nvPr/>
        </p:nvSpPr>
        <p:spPr bwMode="auto">
          <a:xfrm>
            <a:off x="4221163" y="0"/>
            <a:ext cx="49228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IO0DIR	EQU	0xE0028008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IO0SET	EQU	0xE0028004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IO0CLR	EQU	0xE002800C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IO0PIN	EQU	0xE0028000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RED_LED  EQU 0x00400000; p0.22=RED 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SW1 	   EQU </a:t>
            </a:r>
            <a:r>
              <a:rPr lang="en-US" altLang="en-US" sz="1600">
                <a:latin typeface="Arial" charset="0"/>
              </a:rPr>
              <a:t>0x00100000</a:t>
            </a:r>
            <a:r>
              <a:rPr lang="en-US" altLang="zh-TW" sz="1600">
                <a:latin typeface="Arial" charset="0"/>
              </a:rPr>
              <a:t>; p0.20 as SW1</a:t>
            </a:r>
            <a:endParaRPr lang="zh-TW" altLang="en-US" sz="1600">
              <a:latin typeface="Arial" charset="0"/>
            </a:endParaRPr>
          </a:p>
        </p:txBody>
      </p:sp>
      <p:pic>
        <p:nvPicPr>
          <p:cNvPr id="399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60255"/>
            <a:ext cx="695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9EB82C-8C7D-44CA-A16B-8A814BBB88F7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3616" y="178957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;Fill in the blanks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sz="2000" dirty="0" smtClean="0"/>
              <a:t>Exercise 7.3b: </a:t>
            </a:r>
            <a:br>
              <a:rPr lang="en-US" altLang="zh-TW" sz="2000" dirty="0" smtClean="0"/>
            </a:br>
            <a:r>
              <a:rPr lang="en-US" altLang="zh-TW" sz="2000" u="sng" dirty="0" smtClean="0">
                <a:solidFill>
                  <a:srgbClr val="FF0000"/>
                </a:solidFill>
              </a:rPr>
              <a:t>Key  is depressed</a:t>
            </a:r>
            <a:r>
              <a:rPr lang="en-US" altLang="zh-TW" sz="2000" u="sng" dirty="0" smtClean="0"/>
              <a:t/>
            </a:r>
            <a:br>
              <a:rPr lang="en-US" altLang="zh-TW" sz="2000" u="sng" dirty="0" smtClean="0"/>
            </a:br>
            <a:r>
              <a:rPr lang="en-US" altLang="zh-TW" sz="2000" u="sng" dirty="0" smtClean="0"/>
              <a:t> </a:t>
            </a:r>
            <a:r>
              <a:rPr lang="en-US" altLang="zh-TW" sz="2000" u="sng" dirty="0"/>
              <a:t>IOPIN=0x00000000 (bit 20 is </a:t>
            </a:r>
            <a:r>
              <a:rPr lang="en-US" altLang="zh-TW" sz="2000" u="sng" dirty="0" smtClean="0"/>
              <a:t>0) 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Show R0,R1,</a:t>
            </a:r>
            <a:br>
              <a:rPr lang="en-US" altLang="zh-TW" sz="2000" dirty="0" smtClean="0"/>
            </a:br>
            <a:r>
              <a:rPr lang="en-US" altLang="zh-TW" sz="2000" dirty="0" smtClean="0"/>
              <a:t>CPSR( N,Z,V,C )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1800" dirty="0" smtClean="0"/>
              <a:t>Current Program Status Register =CPSR, N=negative, Z=zero, V=overflow, C-carry  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2133600"/>
            <a:ext cx="8153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;_________________________________          R0     ,     R1     ,    R3    ,  NZVC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4)Loop LDR R3, =IO0PIN; read SW1              ; 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5)      LDR R3, [R3]		   	    ;______________________________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6)      TST R3, #SW1;if SW1 depressed 0       ;______________________________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7)      BEQ </a:t>
            </a:r>
            <a:r>
              <a:rPr lang="en-US" altLang="zh-TW" sz="1600" dirty="0" err="1" smtClean="0"/>
              <a:t>onled</a:t>
            </a:r>
            <a:r>
              <a:rPr lang="en-US" altLang="zh-TW" sz="1600" dirty="0" smtClean="0"/>
              <a:t> ;if SW1 depressed </a:t>
            </a:r>
            <a:r>
              <a:rPr lang="en-US" altLang="zh-TW" sz="1600" dirty="0" err="1" smtClean="0"/>
              <a:t>LEDon</a:t>
            </a:r>
            <a:r>
              <a:rPr lang="en-US" altLang="zh-TW" sz="1600" dirty="0" smtClean="0"/>
              <a:t>   ;______________________________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8);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9)      LDR R1, =</a:t>
            </a:r>
            <a:r>
              <a:rPr lang="en-US" altLang="zh-TW" sz="1600" dirty="0" err="1" smtClean="0"/>
              <a:t>RED_LED;otherwise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LEDoff</a:t>
            </a:r>
            <a:r>
              <a:rPr lang="en-US" altLang="zh-TW" sz="1600" dirty="0" smtClean="0"/>
              <a:t>  ; 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10)    LDR R0, =IO0CLR                           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11)    STR R1,[R0]                                              ; 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dirty="0" smtClean="0"/>
              <a:t>      12)    B loop                                                         ; 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dirty="0" smtClean="0"/>
              <a:t>      13) </a:t>
            </a:r>
            <a:r>
              <a:rPr lang="en-US" altLang="zh-TW" sz="1600" dirty="0" err="1" smtClean="0"/>
              <a:t>onled</a:t>
            </a:r>
            <a:r>
              <a:rPr lang="en-US" altLang="zh-TW" sz="1600" dirty="0" smtClean="0"/>
              <a:t>;------ON LED------------------------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14)    LDR R1, =RED_LED; on the LED  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15)   LDR R0, =IO0SET                            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16)   STR R1,[R0]                                     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17)   B loop                                                        ; 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18)   END</a:t>
            </a:r>
          </a:p>
          <a:p>
            <a:pPr eaLnBrk="1" hangingPunct="1">
              <a:lnSpc>
                <a:spcPct val="80000"/>
              </a:lnSpc>
            </a:pPr>
            <a:endParaRPr lang="en-US" altLang="zh-TW" sz="1600" dirty="0" smtClean="0"/>
          </a:p>
        </p:txBody>
      </p:sp>
      <p:sp>
        <p:nvSpPr>
          <p:cNvPr id="40965" name="Freeform 8"/>
          <p:cNvSpPr>
            <a:spLocks/>
          </p:cNvSpPr>
          <p:nvPr/>
        </p:nvSpPr>
        <p:spPr bwMode="auto">
          <a:xfrm>
            <a:off x="381000" y="2362200"/>
            <a:ext cx="533400" cy="1981200"/>
          </a:xfrm>
          <a:custGeom>
            <a:avLst/>
            <a:gdLst>
              <a:gd name="T0" fmla="*/ 2147483647 w 336"/>
              <a:gd name="T1" fmla="*/ 2147483647 h 1248"/>
              <a:gd name="T2" fmla="*/ 0 w 336"/>
              <a:gd name="T3" fmla="*/ 2147483647 h 1248"/>
              <a:gd name="T4" fmla="*/ 0 w 336"/>
              <a:gd name="T5" fmla="*/ 0 h 1248"/>
              <a:gd name="T6" fmla="*/ 2147483647 w 336"/>
              <a:gd name="T7" fmla="*/ 0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1248"/>
              <a:gd name="T14" fmla="*/ 336 w 336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1248">
                <a:moveTo>
                  <a:pt x="336" y="1248"/>
                </a:moveTo>
                <a:lnTo>
                  <a:pt x="0" y="1248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Freeform 9"/>
          <p:cNvSpPr>
            <a:spLocks/>
          </p:cNvSpPr>
          <p:nvPr/>
        </p:nvSpPr>
        <p:spPr bwMode="auto">
          <a:xfrm>
            <a:off x="381000" y="4343400"/>
            <a:ext cx="533400" cy="1219200"/>
          </a:xfrm>
          <a:custGeom>
            <a:avLst/>
            <a:gdLst>
              <a:gd name="T0" fmla="*/ 2147483647 w 288"/>
              <a:gd name="T1" fmla="*/ 2147483647 h 768"/>
              <a:gd name="T2" fmla="*/ 0 w 288"/>
              <a:gd name="T3" fmla="*/ 2147483647 h 768"/>
              <a:gd name="T4" fmla="*/ 0 w 288"/>
              <a:gd name="T5" fmla="*/ 0 h 768"/>
              <a:gd name="T6" fmla="*/ 0 60000 65536"/>
              <a:gd name="T7" fmla="*/ 0 60000 65536"/>
              <a:gd name="T8" fmla="*/ 0 60000 65536"/>
              <a:gd name="T9" fmla="*/ 0 w 288"/>
              <a:gd name="T10" fmla="*/ 0 h 768"/>
              <a:gd name="T11" fmla="*/ 288 w 288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768">
                <a:moveTo>
                  <a:pt x="288" y="768"/>
                </a:moveTo>
                <a:lnTo>
                  <a:pt x="0" y="7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10"/>
          <p:cNvSpPr>
            <a:spLocks/>
          </p:cNvSpPr>
          <p:nvPr/>
        </p:nvSpPr>
        <p:spPr bwMode="auto">
          <a:xfrm>
            <a:off x="609600" y="3200400"/>
            <a:ext cx="381000" cy="1447800"/>
          </a:xfrm>
          <a:custGeom>
            <a:avLst/>
            <a:gdLst>
              <a:gd name="T0" fmla="*/ 2147483647 w 240"/>
              <a:gd name="T1" fmla="*/ 0 h 912"/>
              <a:gd name="T2" fmla="*/ 0 w 240"/>
              <a:gd name="T3" fmla="*/ 0 h 912"/>
              <a:gd name="T4" fmla="*/ 0 w 240"/>
              <a:gd name="T5" fmla="*/ 2147483647 h 912"/>
              <a:gd name="T6" fmla="*/ 2147483647 w 240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12"/>
              <a:gd name="T14" fmla="*/ 240 w 24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12">
                <a:moveTo>
                  <a:pt x="240" y="0"/>
                </a:moveTo>
                <a:lnTo>
                  <a:pt x="0" y="0"/>
                </a:lnTo>
                <a:lnTo>
                  <a:pt x="0" y="912"/>
                </a:lnTo>
                <a:lnTo>
                  <a:pt x="48" y="9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文字方塊 9"/>
          <p:cNvSpPr txBox="1">
            <a:spLocks noChangeArrowheads="1"/>
          </p:cNvSpPr>
          <p:nvPr/>
        </p:nvSpPr>
        <p:spPr bwMode="auto">
          <a:xfrm>
            <a:off x="4221163" y="0"/>
            <a:ext cx="49228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IO0DIR	EQU	0xE0028008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IO0SET	EQU	0xE0028004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IO0CLR	EQU	0xE002800C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IO0PIN	EQU	0xE0028000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RED_LED  EQU 0x00400000; p0.22=RED 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charset="0"/>
              </a:rPr>
              <a:t>SW1 	   EQU </a:t>
            </a:r>
            <a:r>
              <a:rPr lang="en-US" altLang="en-US" sz="1600">
                <a:latin typeface="Arial" charset="0"/>
              </a:rPr>
              <a:t>0x00100000</a:t>
            </a:r>
            <a:r>
              <a:rPr lang="en-US" altLang="zh-TW" sz="1600">
                <a:latin typeface="Arial" charset="0"/>
              </a:rPr>
              <a:t>; p0.20 as SW1</a:t>
            </a:r>
            <a:endParaRPr lang="zh-TW" altLang="en-US" sz="1600">
              <a:latin typeface="Arial" charset="0"/>
            </a:endParaRPr>
          </a:p>
        </p:txBody>
      </p:sp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28688"/>
            <a:ext cx="60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4075"/>
            <a:ext cx="838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51E2E7-99CE-4654-B0DB-B86C98B962BB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3616" y="16764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;Fill in the blanks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Our experimental kit</a:t>
            </a:r>
            <a:br>
              <a:rPr lang="en-US" altLang="zh-TW" smtClean="0"/>
            </a:br>
            <a:r>
              <a:rPr lang="en-US" altLang="zh-TW" sz="2000" smtClean="0"/>
              <a:t>http://www.youtube.com/watch?v=StWCTTqiTX0&amp;feature=youtu.be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400" smtClean="0"/>
              <a:t>http://www.youtube.com/watch?v=zMBn_UASS-E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5124" name="Picture 21" descr="IMAG0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49922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2362200" y="60198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</a:t>
            </a: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3810000" y="5867400"/>
            <a:ext cx="162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2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 led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1371600" y="5486400"/>
            <a:ext cx="1101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red 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 flipH="1" flipV="1">
            <a:off x="3657600" y="4267200"/>
            <a:ext cx="381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1203325" y="1865313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Arm board</a:t>
            </a:r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419600" y="3581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 flipV="1">
            <a:off x="1981200" y="4267200"/>
            <a:ext cx="1295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0"/>
          <p:cNvSpPr>
            <a:spLocks noChangeShapeType="1"/>
          </p:cNvSpPr>
          <p:nvPr/>
        </p:nvSpPr>
        <p:spPr bwMode="auto">
          <a:xfrm flipV="1">
            <a:off x="3048000" y="4876800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879028-C03D-4BBF-8526-6AAB682DFB36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762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68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695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4" name="Picture 11" descr="IMAG018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9" t="31557" r="29652" b="12344"/>
          <a:stretch>
            <a:fillRect/>
          </a:stretch>
        </p:blipFill>
        <p:spPr bwMode="auto">
          <a:xfrm>
            <a:off x="5943600" y="4495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chemeClr val="tx2"/>
                </a:solidFill>
                <a:latin typeface="Arial" charset="0"/>
              </a:rPr>
              <a:t>Exercise 7.4 : Modify the previous program to </a:t>
            </a:r>
            <a:r>
              <a:rPr lang="en-US" altLang="zh-TW" sz="2600" dirty="0" smtClean="0">
                <a:solidFill>
                  <a:schemeClr val="tx2"/>
                </a:solidFill>
                <a:latin typeface="Arial" charset="0"/>
              </a:rPr>
              <a:t>initialize </a:t>
            </a:r>
            <a:r>
              <a:rPr lang="en-US" altLang="zh-TW" sz="2600" dirty="0">
                <a:solidFill>
                  <a:schemeClr val="tx2"/>
                </a:solidFill>
                <a:latin typeface="Arial" charset="0"/>
              </a:rPr>
              <a:t>the IO pins for the following circuit (Green LED is not used here)</a:t>
            </a:r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3124200" y="3255963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P0.6</a:t>
            </a:r>
          </a:p>
        </p:txBody>
      </p:sp>
      <p:sp>
        <p:nvSpPr>
          <p:cNvPr id="41997" name="Rectangle 14"/>
          <p:cNvSpPr>
            <a:spLocks noChangeArrowheads="1"/>
          </p:cNvSpPr>
          <p:nvPr/>
        </p:nvSpPr>
        <p:spPr bwMode="auto">
          <a:xfrm>
            <a:off x="1828800" y="3869958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P0.5</a:t>
            </a:r>
          </a:p>
        </p:txBody>
      </p:sp>
      <p:sp>
        <p:nvSpPr>
          <p:cNvPr id="419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18C747-89D0-4371-AD1E-AEF305FBDF40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(i) To drive the </a:t>
            </a:r>
            <a:r>
              <a:rPr lang="en-US" altLang="zh-TW" sz="3800" smtClean="0"/>
              <a:t>GPIO (General Purpose Input Output) </a:t>
            </a:r>
            <a:r>
              <a:rPr lang="en-US" altLang="zh-TW" smtClean="0"/>
              <a:t>Using C 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mtClean="0"/>
              <a:t>A much simpler solution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43013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95C24A5-8344-4AD9-9E4A-F954AFEB25F5}" type="slidenum">
              <a:rPr lang="en-US" altLang="zh-TW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000">
              <a:latin typeface="Arial" charset="0"/>
            </a:endParaRPr>
          </a:p>
        </p:txBody>
      </p:sp>
      <p:sp>
        <p:nvSpPr>
          <p:cNvPr id="430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86941-126A-4BB8-A028-BB28BE0B7404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/>
              <a:t>A simple C program GPIO.c</a:t>
            </a:r>
            <a:r>
              <a:rPr lang="en-US" altLang="zh-TW" sz="3400" smtClean="0"/>
              <a:t/>
            </a:r>
            <a:br>
              <a:rPr lang="en-US" altLang="zh-TW" sz="3400" smtClean="0"/>
            </a:br>
            <a:r>
              <a:rPr lang="en-US" altLang="zh-TW" sz="2500" smtClean="0"/>
              <a:t>When SW1 is depressed, RED-LED is 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#include &lt;lpc21xx.h&gt; //define IO0PIN ,IO0DIR.. Etc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// see http://www.keil.com/dd/docs/arm/philips/lpc21xx.h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#define RED_LED 0x00400000 //set p0.22 as RED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#define SW1	  0x00100000 //set p0.20 as SW1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int  main(void)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{ long tmp;	// variable for temp storage of port 0  status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  IO0DIR = RED_LED;	// set p0.22 as output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    while(1)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    {   tmp =IO0PIN &amp; SW1;//read SW1(p0.20)depressed=0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       if(tmp==0) ; </a:t>
            </a:r>
            <a:r>
              <a:rPr lang="en-US" altLang="zh-TW" sz="2200" smtClean="0">
                <a:solidFill>
                  <a:srgbClr val="CC0000"/>
                </a:solidFill>
              </a:rPr>
              <a:t>What happens “if (tmp!=0)” is used?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          IO0SET = RED_LED; //if SW1 pressed LED is 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       else IO0CLR = RED_LED;	// otherwise off the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smtClean="0"/>
              <a:t> 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4403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sp>
        <p:nvSpPr>
          <p:cNvPr id="440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50D445-8E06-4D72-8D73-0CC7F81D2BF8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Summary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Learned how to interface parallel GPIO (General Purpose Input Output) loads</a:t>
            </a:r>
          </a:p>
          <a:p>
            <a:pPr eaLnBrk="1" hangingPunct="1"/>
            <a:r>
              <a:rPr lang="en-US" altLang="zh-TW" smtClean="0"/>
              <a:t>Learned how to drive LEDs using the ARM MCU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45061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sp>
        <p:nvSpPr>
          <p:cNvPr id="450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D3E77B-2C73-4226-8F3E-B4D84D9328F9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Appendix 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solidFill>
                <a:srgbClr val="89898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46085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sp>
        <p:nvSpPr>
          <p:cNvPr id="460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1F94E-44E3-47E0-98E6-B4543459ACD7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4710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"/>
            <a:ext cx="9155113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投影片編號版面配置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0" y="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zh-TW" sz="2000">
                <a:latin typeface="Arial" charset="0"/>
              </a:rPr>
              <a:t>Our robot</a:t>
            </a:r>
          </a:p>
          <a:p>
            <a:pPr algn="r"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zh-TW" sz="2000">
                <a:latin typeface="Arial" charset="0"/>
              </a:rPr>
              <a:t>Circuits of this chapter are from this design</a:t>
            </a:r>
          </a:p>
        </p:txBody>
      </p:sp>
      <p:sp>
        <p:nvSpPr>
          <p:cNvPr id="4711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CD429-15B5-4C19-9A2C-C0887CE76B41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87363"/>
          </a:xfrm>
        </p:spPr>
        <p:txBody>
          <a:bodyPr/>
          <a:lstStyle/>
          <a:p>
            <a:pPr algn="r" eaLnBrk="1" hangingPunct="1"/>
            <a:r>
              <a:rPr lang="en-US" altLang="en-US" sz="3400" smtClean="0"/>
              <a:t>Led_sw3.s</a:t>
            </a:r>
            <a:br>
              <a:rPr lang="en-US" altLang="en-US" sz="3400" smtClean="0"/>
            </a:br>
            <a:r>
              <a:rPr lang="en-US" altLang="en-US" sz="3400" smtClean="0"/>
              <a:t>Improved </a:t>
            </a:r>
            <a:br>
              <a:rPr lang="en-US" altLang="en-US" sz="3400" smtClean="0"/>
            </a:br>
            <a:r>
              <a:rPr lang="en-US" altLang="en-US" sz="3400" smtClean="0"/>
              <a:t>version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"/>
            <a:ext cx="82296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 led_sw3.s :Testing GPIO_0 for input/output to be run on the LPC2131 board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;(ver. 2013)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;Exercise1 : run this program, you should see: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   When you press the button (sw3), the LED(D1) is on, otherwise LED(D1) is off.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;Exercise2: Modified the program so your output is reversed: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   When you press the button (sw3), the LED(D1) is off, otherwise LED(D1) is 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;Exercise3: Modified the program, so you you can use sw4 (P0.11) to control LED D2 (P0.21)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			as in exercise 1.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;Exercise4: Modified the program, so when you press sw3 once 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           the LED(D1) will toggle (change state from on_to_off or off_to_on)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 Note: LED(D1) is at GPIO P0.10, sw3 is at GPIO P0.20	(also for EINT3 external interrupt input)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 Note: LED(D2) is at GPIO P0.11, sw4 is at GPIO P0.21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 Note: LED(D3) is at GPIO P0.12, sw5 is at GPIO P0.22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; Note: LED(D4) is at GPIO P0.13, sw6 is at GPIO P0.23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		AREA    |.data|, DATA, READWRITE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IO0DIR	EQU	0xE0028008	; pin direction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IO0SET	EQU	0xE0028004	; pin value set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IO0CLR	EQU	0xE002800C	; pin value clear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IO0PIN	EQU	0xE0028000	; pin value read &amp; write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RED_LED  EQU 0x00000400;   0100,0000,0000B p0.10=RED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SW3 	 EQU 0x00100000;   0001,0000,0000,0000,0000,0000B,p0.20 is SW3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   AREA    |.text|, CODE, READONLY; User Initial Stack &amp; Heap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    EXPORT  __main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__main	; set p0.22(red led) as output using the IO0DIR register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		LDR 	R1, =RED_LED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 	LDR 	R0, =IO0DIR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 	STR 	R1,[R0];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loop 	LDR 	R3, =IO0PIN; target at the IO0PIN register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 	LDR  	R3, [R3]; load IO0PIN value to R3 register	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		; if the switch is depressed, corresponding pin value is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	TST  	R3, #SW3;test on pin 20 of IO0PIN to see if SW3 is depressed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	BEQ  	onled ;if IO0PIN[20]=0, go to onled to light the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		;otherwise LEDoff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offled  LDR 	R1, =RED_LED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		LDR 	R0, =IO0CLR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		STR 	R1,[R0]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   	B loop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  ;------ON LED---------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	  ; write 1 in the 22nd bits of IO0SET to turn on the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onled   LDR 	R1, =RED_LED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	LDR 	R0, =IO0SET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	STR 	R1,[R0]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 	B loop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900" noProof="1" smtClean="0"/>
              <a:t>   END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4813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965E4-CC46-4E88-AB4D-883E372CD380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334963"/>
          </a:xfrm>
        </p:spPr>
        <p:txBody>
          <a:bodyPr/>
          <a:lstStyle/>
          <a:p>
            <a:r>
              <a:rPr lang="en-US" altLang="en-US" sz="2800" smtClean="0"/>
              <a:t>USB-LPC2131 board testing procedure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62600"/>
          </a:xfrm>
        </p:spPr>
        <p:txBody>
          <a:bodyPr/>
          <a:lstStyle/>
          <a:p>
            <a:r>
              <a:rPr lang="en-US" altLang="en-US" sz="2000" smtClean="0"/>
              <a:t>USB-LPC2131 board testing procedures, based on the LPC2131 board (version 2012) and led_sw3.s.</a:t>
            </a:r>
          </a:p>
          <a:p>
            <a:r>
              <a:rPr lang="en-US" altLang="en-US" sz="2000" smtClean="0"/>
              <a:t>Build the project  files for led_sw3.s as before.</a:t>
            </a:r>
          </a:p>
          <a:p>
            <a:pPr lvl="1"/>
            <a:r>
              <a:rPr lang="en-US" altLang="en-US" sz="1600" smtClean="0"/>
              <a:t>In uvision4&gt;&gt; project &gt;&gt;rebuild all target files&gt;&gt; if there is 0 errors and 0 warning, your program is ok.</a:t>
            </a:r>
          </a:p>
          <a:p>
            <a:r>
              <a:rPr lang="en-US" altLang="en-US" sz="2000" smtClean="0"/>
              <a:t>If you configured the USB-serial sys. before, skip the next step.</a:t>
            </a:r>
          </a:p>
          <a:p>
            <a:r>
              <a:rPr lang="en-US" altLang="en-US" sz="2000" smtClean="0"/>
              <a:t>Install the USB-Serial driver to your PC:  Follow  " Installation of Philips Flash Utility " as shown in the next slide.</a:t>
            </a:r>
          </a:p>
          <a:p>
            <a:r>
              <a:rPr lang="en-US" altLang="en-US" sz="2000" smtClean="0"/>
              <a:t>Procedures to download the hex program to the LPC2131 board.</a:t>
            </a:r>
          </a:p>
          <a:p>
            <a:pPr lvl="1"/>
            <a:r>
              <a:rPr lang="en-US" altLang="en-US" sz="1600" smtClean="0"/>
              <a:t>Power on the board.</a:t>
            </a:r>
          </a:p>
          <a:p>
            <a:pPr lvl="1"/>
            <a:r>
              <a:rPr lang="en-US" altLang="en-US" sz="1600" smtClean="0"/>
              <a:t>slide sw2 (slide switch) of your board to “opposite side of program”.</a:t>
            </a:r>
          </a:p>
          <a:p>
            <a:pPr lvl="1"/>
            <a:r>
              <a:rPr lang="en-US" altLang="en-US" sz="1600" smtClean="0"/>
              <a:t>Press reset on the LPC2131 board.</a:t>
            </a:r>
          </a:p>
          <a:p>
            <a:pPr lvl="1"/>
            <a:r>
              <a:rPr lang="en-US" altLang="en-US" sz="1600" smtClean="0"/>
              <a:t>In uvision4&gt;&gt; &gt;&gt;Flash &gt;&gt;”click on” download&gt;&gt; Then you will see the download animation (a blue bar is sliding horizontally). It means your program is downloaded successfully to the LCP2131 board.</a:t>
            </a:r>
          </a:p>
          <a:p>
            <a:r>
              <a:rPr lang="en-US" altLang="en-US" sz="2000" smtClean="0"/>
              <a:t>Procedure to run the program: </a:t>
            </a:r>
          </a:p>
          <a:p>
            <a:pPr lvl="1"/>
            <a:r>
              <a:rPr lang="en-US" altLang="en-US" sz="1800" smtClean="0"/>
              <a:t>Slide sw2 (slide switch) of your lpc2131 board to “program”, press reset again and your program is running. For led_sw3.s, when you press sw3, the LED (D1) should be on. Otherwise it is off.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 dirty="0"/>
          </a:p>
        </p:txBody>
      </p:sp>
      <p:sp>
        <p:nvSpPr>
          <p:cNvPr id="491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745307-093B-4E87-A0B2-51F3D89C5B75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r>
              <a:rPr lang="en-US" altLang="en-US" sz="1800" smtClean="0"/>
              <a:t>--- Installation of Philips Flash Utility and the USB-Serial driver ---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096000"/>
          </a:xfrm>
        </p:spPr>
        <p:txBody>
          <a:bodyPr/>
          <a:lstStyle/>
          <a:p>
            <a:r>
              <a:rPr lang="en-US" altLang="en-US" sz="1600" smtClean="0"/>
              <a:t>Install Philips Flash Utility Installation . run " Philips Flash Utility Installation.exe " </a:t>
            </a:r>
          </a:p>
          <a:p>
            <a:r>
              <a:rPr lang="en-US" altLang="en-US" sz="1600" smtClean="0"/>
              <a:t>Install USB-serial driver</a:t>
            </a:r>
          </a:p>
          <a:p>
            <a:pPr lvl="1"/>
            <a:r>
              <a:rPr lang="en-US" altLang="en-US" sz="1600" smtClean="0"/>
              <a:t>Download the driver from http://www.ftdichip.com/Drivers/CDM/CDM20828_Setup.exe</a:t>
            </a:r>
          </a:p>
          <a:p>
            <a:pPr lvl="1"/>
            <a:r>
              <a:rPr lang="en-US" altLang="en-US" sz="1600" smtClean="0"/>
              <a:t>To check if the usb-serial driver is working , plug the lpc2131 board to the PC through the USB cable given. Win7 will recognize the USB device and In win7&gt;&gt;control panel&gt;&gt;system&gt;&gt;device manager, you should see this under “Ports(COM  &amp; LPT)  list as a com device, e.g. com4.</a:t>
            </a:r>
          </a:p>
          <a:p>
            <a:pPr lvl="1"/>
            <a:r>
              <a:rPr lang="en-US" altLang="en-US" sz="1600" smtClean="0"/>
              <a:t>Configure the tools: In vison4&gt;&gt; Flash &gt;&gt; Configure flash tool&gt;&gt; </a:t>
            </a:r>
          </a:p>
          <a:p>
            <a:pPr lvl="2"/>
            <a:r>
              <a:rPr lang="en-US" altLang="en-US" sz="1600" smtClean="0"/>
              <a:t>Select “Output” &gt;&gt; click on the "create HEX file" box.</a:t>
            </a:r>
          </a:p>
          <a:p>
            <a:pPr lvl="2"/>
            <a:r>
              <a:rPr lang="en-US" altLang="en-US" sz="1600" smtClean="0"/>
              <a:t>Select “linker” &gt;&gt; "click on the "USE MEMORY Layout from target Dialog box"</a:t>
            </a:r>
          </a:p>
          <a:p>
            <a:pPr lvl="2"/>
            <a:r>
              <a:rPr lang="en-US" altLang="en-US" sz="1600" smtClean="0"/>
              <a:t>Select “Utilities”&gt;&gt;   </a:t>
            </a:r>
          </a:p>
          <a:p>
            <a:pPr lvl="3"/>
            <a:r>
              <a:rPr lang="en-US" altLang="en-US" sz="1400" smtClean="0"/>
              <a:t>Enter “Argument” as</a:t>
            </a:r>
          </a:p>
          <a:p>
            <a:pPr lvl="4"/>
            <a:r>
              <a:rPr lang="en-US" altLang="en-US" sz="1400" smtClean="0"/>
              <a:t>"#H" ^X $D COM4: 57600 1” , </a:t>
            </a:r>
          </a:p>
          <a:p>
            <a:pPr lvl="4"/>
            <a:r>
              <a:rPr lang="en-US" altLang="en-US" sz="1400" smtClean="0"/>
              <a:t>if com4 is used (for the USB port, see win7&gt;&gt;control_panel&gt;&gt;system&gt;&gt;device manager to find out )</a:t>
            </a:r>
          </a:p>
          <a:p>
            <a:pPr lvl="3"/>
            <a:r>
              <a:rPr lang="en-US" altLang="en-US" sz="1400" smtClean="0"/>
              <a:t>Enter “Command” the LPC210x_ISP.exe you installed earlier. E.g. “C:\Program Files (x86)\Philips Semiconductors\Philips Flash Utility\LPC210x_ISP.exe”</a:t>
            </a:r>
          </a:p>
          <a:p>
            <a:pPr lvl="1"/>
            <a:r>
              <a:rPr lang="en-US" altLang="en-US" sz="1600" smtClean="0"/>
              <a:t>on the lpc2131 board, </a:t>
            </a:r>
          </a:p>
          <a:p>
            <a:pPr lvl="2"/>
            <a:r>
              <a:rPr lang="en-US" altLang="en-US" sz="1600" smtClean="0"/>
              <a:t>Power on,  plug in the usb cable to the computer.</a:t>
            </a:r>
          </a:p>
          <a:p>
            <a:pPr lvl="2"/>
            <a:r>
              <a:rPr lang="en-US" altLang="en-US" sz="1600" smtClean="0"/>
              <a:t>Slide the switch sw1 to (opposite side of program).</a:t>
            </a:r>
          </a:p>
          <a:p>
            <a:pPr lvl="2"/>
            <a:r>
              <a:rPr lang="en-US" altLang="en-US" sz="1600" smtClean="0"/>
              <a:t>Press reset. In uvision 4, choose “Flash &gt;&gt; download “, for downloading  the code to the board.</a:t>
            </a:r>
          </a:p>
          <a:p>
            <a:pPr lvl="2"/>
            <a:r>
              <a:rPr lang="en-US" altLang="en-US" sz="1600" smtClean="0"/>
              <a:t>Slide sw2 (slide switch) of your lpc2131 board to “program”</a:t>
            </a:r>
          </a:p>
          <a:p>
            <a:pPr lvl="2"/>
            <a:r>
              <a:rPr lang="en-US" altLang="en-US" sz="1600" smtClean="0"/>
              <a:t>Press reset again of the LPC2131 board to run the target program.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501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AB8FC-3FFD-4EC5-B250-D91802DCE4AC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Appendix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Alternative set bit method in “C”. The command “&lt;&lt;“ is a left shift instruction in the “C” language</a:t>
            </a:r>
          </a:p>
          <a:p>
            <a:pPr eaLnBrk="1" hangingPunct="1"/>
            <a:r>
              <a:rPr lang="en-US" altLang="en-US" sz="2000" smtClean="0"/>
              <a:t>Y=0x1&lt;&lt;21;//left shift 21 bits, this sets bit21=1 and other bits= 0</a:t>
            </a:r>
          </a:p>
          <a:p>
            <a:pPr eaLnBrk="1" hangingPunct="1"/>
            <a:r>
              <a:rPr lang="en-US" altLang="en-US" sz="2000" smtClean="0"/>
              <a:t>Example: Before shift </a:t>
            </a:r>
          </a:p>
          <a:p>
            <a:pPr lvl="1" eaLnBrk="1" hangingPunct="1"/>
            <a:r>
              <a:rPr lang="en-US" altLang="en-US" sz="1800" smtClean="0"/>
              <a:t>Y=0x1=0000 0000 0000 0000 0000 0000 0000 0001 (Binary)</a:t>
            </a:r>
          </a:p>
          <a:p>
            <a:pPr eaLnBrk="1" hangingPunct="1"/>
            <a:r>
              <a:rPr lang="en-US" altLang="en-US" sz="2000" smtClean="0"/>
              <a:t>After shift </a:t>
            </a:r>
          </a:p>
          <a:p>
            <a:pPr lvl="1" eaLnBrk="1" hangingPunct="1"/>
            <a:r>
              <a:rPr lang="en-US" altLang="en-US" sz="1800" smtClean="0"/>
              <a:t>Y=        0000 0000 0010 0000 0000 0000 0000 0000 (Binary)</a:t>
            </a:r>
          </a:p>
          <a:p>
            <a:pPr lvl="1" eaLnBrk="1" hangingPunct="1"/>
            <a:r>
              <a:rPr lang="en-US" altLang="en-US" sz="1800" smtClean="0"/>
              <a:t>     </a:t>
            </a:r>
          </a:p>
          <a:p>
            <a:pPr lvl="2" eaLnBrk="1" hangingPunct="1"/>
            <a:r>
              <a:rPr lang="en-US" altLang="en-US" sz="1500" smtClean="0"/>
              <a:t>    bit 31                 bit 21                                                    bit0</a:t>
            </a:r>
          </a:p>
          <a:p>
            <a:pPr lvl="1" eaLnBrk="1" hangingPunct="1"/>
            <a:endParaRPr lang="en-US" altLang="en-US" sz="1600" smtClean="0"/>
          </a:p>
          <a:p>
            <a:pPr lvl="1" eaLnBrk="1" hangingPunct="1"/>
            <a:r>
              <a:rPr lang="en-US" altLang="en-US" sz="1800" smtClean="0"/>
              <a:t>Exercise: set bit 9 of register R to be 1, other bits to be 0.</a:t>
            </a:r>
          </a:p>
          <a:p>
            <a:pPr lvl="1" eaLnBrk="1" hangingPunct="1"/>
            <a:r>
              <a:rPr lang="en-US" altLang="en-US" sz="1800" smtClean="0"/>
              <a:t>Answer=0x1&lt;&lt;9;</a:t>
            </a:r>
          </a:p>
          <a:p>
            <a:pPr lvl="1" eaLnBrk="1" hangingPunct="1"/>
            <a:r>
              <a:rPr lang="en-US" altLang="en-US" sz="1800" smtClean="0"/>
              <a:t>So R=0000 0000 0000 0000 0000 0010 0000 0000 (Binary)</a:t>
            </a:r>
          </a:p>
          <a:p>
            <a:pPr lvl="1" eaLnBrk="1" hangingPunct="1"/>
            <a:r>
              <a:rPr lang="en-US" altLang="en-US" sz="1800" smtClean="0"/>
              <a:t>=0x200</a:t>
            </a:r>
          </a:p>
          <a:p>
            <a:pPr lvl="1" eaLnBrk="1" hangingPunct="1"/>
            <a:endParaRPr lang="en-US" altLang="en-US" sz="1800" smtClean="0"/>
          </a:p>
          <a:p>
            <a:pPr eaLnBrk="1" hangingPunct="1"/>
            <a:endParaRPr lang="en-US" altLang="en-US" sz="200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Ch7: driving parallel loads v.7a</a:t>
            </a:r>
            <a:endParaRPr lang="en-US"/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6BF30E-77B8-4907-A47C-701C0BAB05DF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51206" name="Line 5"/>
          <p:cNvSpPr>
            <a:spLocks noChangeShapeType="1"/>
          </p:cNvSpPr>
          <p:nvPr/>
        </p:nvSpPr>
        <p:spPr bwMode="auto">
          <a:xfrm flipH="1">
            <a:off x="4533900" y="2590800"/>
            <a:ext cx="281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6"/>
          <p:cNvSpPr>
            <a:spLocks noChangeShapeType="1"/>
          </p:cNvSpPr>
          <p:nvPr/>
        </p:nvSpPr>
        <p:spPr bwMode="auto">
          <a:xfrm flipV="1">
            <a:off x="1981200" y="3968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7"/>
          <p:cNvSpPr>
            <a:spLocks noChangeShapeType="1"/>
          </p:cNvSpPr>
          <p:nvPr/>
        </p:nvSpPr>
        <p:spPr bwMode="auto">
          <a:xfrm flipV="1">
            <a:off x="3276600" y="398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8"/>
          <p:cNvSpPr>
            <a:spLocks noChangeShapeType="1"/>
          </p:cNvSpPr>
          <p:nvPr/>
        </p:nvSpPr>
        <p:spPr bwMode="auto">
          <a:xfrm flipV="1">
            <a:off x="59436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Text Box 9"/>
          <p:cNvSpPr txBox="1">
            <a:spLocks noChangeArrowheads="1"/>
          </p:cNvSpPr>
          <p:nvPr/>
        </p:nvSpPr>
        <p:spPr bwMode="auto">
          <a:xfrm>
            <a:off x="4572000" y="601980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Bit9 =1</a:t>
            </a:r>
          </a:p>
        </p:txBody>
      </p:sp>
      <p:sp>
        <p:nvSpPr>
          <p:cNvPr id="51211" name="Line 10"/>
          <p:cNvSpPr>
            <a:spLocks noChangeShapeType="1"/>
          </p:cNvSpPr>
          <p:nvPr/>
        </p:nvSpPr>
        <p:spPr bwMode="auto">
          <a:xfrm flipV="1">
            <a:off x="4724400" y="58896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altLang="zh-TW" sz="3000" smtClean="0"/>
              <a:t>Our testing board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 dirty="0"/>
          </a:p>
        </p:txBody>
      </p:sp>
      <p:pic>
        <p:nvPicPr>
          <p:cNvPr id="614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5052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6991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20"/>
          <p:cNvGrpSpPr>
            <a:grpSpLocks/>
          </p:cNvGrpSpPr>
          <p:nvPr/>
        </p:nvGrpSpPr>
        <p:grpSpPr bwMode="auto">
          <a:xfrm>
            <a:off x="762000" y="762000"/>
            <a:ext cx="5105400" cy="1905000"/>
            <a:chOff x="480" y="480"/>
            <a:chExt cx="3216" cy="1200"/>
          </a:xfrm>
        </p:grpSpPr>
        <p:sp>
          <p:nvSpPr>
            <p:cNvPr id="6169" name="Line 15"/>
            <p:cNvSpPr>
              <a:spLocks noChangeShapeType="1"/>
            </p:cNvSpPr>
            <p:nvPr/>
          </p:nvSpPr>
          <p:spPr bwMode="auto">
            <a:xfrm flipH="1">
              <a:off x="3600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 flipV="1">
              <a:off x="3600" y="48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17"/>
            <p:cNvSpPr>
              <a:spLocks noChangeShapeType="1"/>
            </p:cNvSpPr>
            <p:nvPr/>
          </p:nvSpPr>
          <p:spPr bwMode="auto">
            <a:xfrm flipH="1">
              <a:off x="480" y="48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18"/>
            <p:cNvSpPr>
              <a:spLocks noChangeShapeType="1"/>
            </p:cNvSpPr>
            <p:nvPr/>
          </p:nvSpPr>
          <p:spPr bwMode="auto">
            <a:xfrm flipV="1">
              <a:off x="480" y="48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19"/>
            <p:cNvSpPr>
              <a:spLocks noChangeShapeType="1"/>
            </p:cNvSpPr>
            <p:nvPr/>
          </p:nvSpPr>
          <p:spPr bwMode="auto">
            <a:xfrm flipH="1">
              <a:off x="48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2" name="Group 27"/>
          <p:cNvGrpSpPr>
            <a:grpSpLocks/>
          </p:cNvGrpSpPr>
          <p:nvPr/>
        </p:nvGrpSpPr>
        <p:grpSpPr bwMode="auto">
          <a:xfrm>
            <a:off x="2667000" y="914400"/>
            <a:ext cx="4800600" cy="2590800"/>
            <a:chOff x="1680" y="576"/>
            <a:chExt cx="3024" cy="1632"/>
          </a:xfrm>
        </p:grpSpPr>
        <p:sp>
          <p:nvSpPr>
            <p:cNvPr id="6163" name="Line 21"/>
            <p:cNvSpPr>
              <a:spLocks noChangeShapeType="1"/>
            </p:cNvSpPr>
            <p:nvPr/>
          </p:nvSpPr>
          <p:spPr bwMode="auto">
            <a:xfrm flipH="1">
              <a:off x="4608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 flipV="1">
              <a:off x="1680" y="5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3"/>
            <p:cNvSpPr>
              <a:spLocks noChangeShapeType="1"/>
            </p:cNvSpPr>
            <p:nvPr/>
          </p:nvSpPr>
          <p:spPr bwMode="auto">
            <a:xfrm>
              <a:off x="1680" y="576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4"/>
            <p:cNvSpPr>
              <a:spLocks noChangeShapeType="1"/>
            </p:cNvSpPr>
            <p:nvPr/>
          </p:nvSpPr>
          <p:spPr bwMode="auto">
            <a:xfrm>
              <a:off x="3456" y="57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5"/>
            <p:cNvSpPr>
              <a:spLocks noChangeShapeType="1"/>
            </p:cNvSpPr>
            <p:nvPr/>
          </p:nvSpPr>
          <p:spPr bwMode="auto">
            <a:xfrm>
              <a:off x="3456" y="22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6"/>
            <p:cNvSpPr>
              <a:spLocks noChangeShapeType="1"/>
            </p:cNvSpPr>
            <p:nvPr/>
          </p:nvSpPr>
          <p:spPr bwMode="auto">
            <a:xfrm>
              <a:off x="4608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53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54" name="Group 35"/>
          <p:cNvGrpSpPr>
            <a:grpSpLocks/>
          </p:cNvGrpSpPr>
          <p:nvPr/>
        </p:nvGrpSpPr>
        <p:grpSpPr bwMode="auto">
          <a:xfrm>
            <a:off x="3124200" y="990600"/>
            <a:ext cx="5334000" cy="4114800"/>
            <a:chOff x="1968" y="624"/>
            <a:chExt cx="3360" cy="2592"/>
          </a:xfrm>
        </p:grpSpPr>
        <p:sp>
          <p:nvSpPr>
            <p:cNvPr id="6157" name="Line 29"/>
            <p:cNvSpPr>
              <a:spLocks noChangeShapeType="1"/>
            </p:cNvSpPr>
            <p:nvPr/>
          </p:nvSpPr>
          <p:spPr bwMode="auto">
            <a:xfrm flipV="1">
              <a:off x="1968" y="6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30"/>
            <p:cNvSpPr>
              <a:spLocks noChangeShapeType="1"/>
            </p:cNvSpPr>
            <p:nvPr/>
          </p:nvSpPr>
          <p:spPr bwMode="auto">
            <a:xfrm>
              <a:off x="1968" y="624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31"/>
            <p:cNvSpPr>
              <a:spLocks noChangeShapeType="1"/>
            </p:cNvSpPr>
            <p:nvPr/>
          </p:nvSpPr>
          <p:spPr bwMode="auto">
            <a:xfrm>
              <a:off x="3360" y="624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32"/>
            <p:cNvSpPr>
              <a:spLocks noChangeShapeType="1"/>
            </p:cNvSpPr>
            <p:nvPr/>
          </p:nvSpPr>
          <p:spPr bwMode="auto">
            <a:xfrm>
              <a:off x="3360" y="2400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33"/>
            <p:cNvSpPr>
              <a:spLocks noChangeShapeType="1"/>
            </p:cNvSpPr>
            <p:nvPr/>
          </p:nvSpPr>
          <p:spPr bwMode="auto">
            <a:xfrm>
              <a:off x="5328" y="240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34"/>
            <p:cNvSpPr>
              <a:spLocks noChangeShapeType="1"/>
            </p:cNvSpPr>
            <p:nvPr/>
          </p:nvSpPr>
          <p:spPr bwMode="auto">
            <a:xfrm>
              <a:off x="4992" y="32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Text Box 37"/>
          <p:cNvSpPr txBox="1">
            <a:spLocks noChangeArrowheads="1"/>
          </p:cNvSpPr>
          <p:nvPr/>
        </p:nvSpPr>
        <p:spPr bwMode="auto">
          <a:xfrm>
            <a:off x="4273550" y="0"/>
            <a:ext cx="48799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note: a pin may have different functions,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you need to initialize it by software before use.</a:t>
            </a:r>
          </a:p>
        </p:txBody>
      </p:sp>
      <p:sp>
        <p:nvSpPr>
          <p:cNvPr id="61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E49C9-8F79-4046-B373-B13C37EA08A6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/>
          <a:lstStyle/>
          <a:p>
            <a:r>
              <a:rPr lang="en-US" dirty="0" smtClean="0"/>
              <a:t>Software solution debounce1.c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sz="1800" dirty="0" smtClean="0"/>
              <a:t>#include </a:t>
            </a:r>
            <a:r>
              <a:rPr lang="en-US" sz="1800" dirty="0"/>
              <a:t>&lt;lpc213x.h</a:t>
            </a:r>
            <a:r>
              <a:rPr lang="en-US" sz="1800" dirty="0" smtClean="0"/>
              <a:t>&gt; //debounce1.c</a:t>
            </a:r>
            <a:endParaRPr lang="en-US" sz="1800" dirty="0"/>
          </a:p>
          <a:p>
            <a:r>
              <a:rPr lang="en-US" sz="1800" dirty="0" smtClean="0"/>
              <a:t>#</a:t>
            </a:r>
            <a:r>
              <a:rPr lang="en-US" sz="1800" dirty="0"/>
              <a:t>define RED_LED	0x00000400	//set p0.10 as RED LED</a:t>
            </a:r>
          </a:p>
          <a:p>
            <a:r>
              <a:rPr lang="en-US" sz="1800" dirty="0"/>
              <a:t>#define SW3		0x00100000	//set p0.20 as SW3</a:t>
            </a:r>
          </a:p>
          <a:p>
            <a:r>
              <a:rPr lang="en-US" sz="1800" dirty="0" err="1" smtClean="0"/>
              <a:t>int</a:t>
            </a:r>
            <a:r>
              <a:rPr lang="en-US" sz="1800" dirty="0" smtClean="0"/>
              <a:t>  </a:t>
            </a:r>
            <a:r>
              <a:rPr lang="en-US" sz="1800" dirty="0"/>
              <a:t>main(void)</a:t>
            </a:r>
          </a:p>
          <a:p>
            <a:r>
              <a:rPr lang="en-US" sz="1800" dirty="0" smtClean="0"/>
              <a:t>{  long </a:t>
            </a:r>
            <a:r>
              <a:rPr lang="en-US" sz="1800" dirty="0" err="1"/>
              <a:t>tmp</a:t>
            </a:r>
            <a:r>
              <a:rPr lang="en-US" sz="1800" dirty="0"/>
              <a:t>;		</a:t>
            </a:r>
            <a:r>
              <a:rPr lang="en-US" sz="1800" dirty="0" smtClean="0"/>
              <a:t>// </a:t>
            </a:r>
            <a:r>
              <a:rPr lang="en-US" sz="1800" dirty="0"/>
              <a:t>variable for temporary storage of port 0  status</a:t>
            </a:r>
          </a:p>
          <a:p>
            <a:r>
              <a:rPr lang="en-US" sz="1800" dirty="0" smtClean="0"/>
              <a:t>  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/>
              <a:t>flag;</a:t>
            </a:r>
          </a:p>
          <a:p>
            <a:r>
              <a:rPr lang="en-US" sz="1800" dirty="0" smtClean="0"/>
              <a:t>   IO0DIR </a:t>
            </a:r>
            <a:r>
              <a:rPr lang="en-US" sz="1800" dirty="0"/>
              <a:t>= RED_LED;	</a:t>
            </a:r>
            <a:r>
              <a:rPr lang="en-US" sz="1800" dirty="0" smtClean="0"/>
              <a:t>// </a:t>
            </a:r>
            <a:r>
              <a:rPr lang="en-US" sz="1800" dirty="0"/>
              <a:t>set p0.10 as output</a:t>
            </a:r>
          </a:p>
          <a:p>
            <a:r>
              <a:rPr lang="en-US" sz="1800" dirty="0" smtClean="0"/>
              <a:t>   </a:t>
            </a:r>
            <a:r>
              <a:rPr lang="en-US" sz="1800" dirty="0" err="1" smtClean="0"/>
              <a:t>tmp</a:t>
            </a:r>
            <a:r>
              <a:rPr lang="en-US" sz="1800" dirty="0" smtClean="0"/>
              <a:t> </a:t>
            </a:r>
            <a:r>
              <a:rPr lang="en-US" sz="1800" dirty="0"/>
              <a:t>= IO0PIN &amp; SW3;	</a:t>
            </a:r>
            <a:r>
              <a:rPr lang="en-US" sz="1800" dirty="0" smtClean="0"/>
              <a:t>// </a:t>
            </a:r>
            <a:r>
              <a:rPr lang="en-US" sz="1800" dirty="0"/>
              <a:t>read SW3 (p0.20)</a:t>
            </a:r>
          </a:p>
          <a:p>
            <a:r>
              <a:rPr lang="en-US" sz="1800" dirty="0" smtClean="0"/>
              <a:t>   while(1)</a:t>
            </a:r>
          </a:p>
          <a:p>
            <a:r>
              <a:rPr lang="en-US" sz="1800" dirty="0" smtClean="0"/>
              <a:t>   {     while(</a:t>
            </a:r>
            <a:r>
              <a:rPr lang="en-US" sz="1800" dirty="0" err="1" smtClean="0"/>
              <a:t>tmp</a:t>
            </a:r>
            <a:r>
              <a:rPr lang="en-US" sz="1800" dirty="0"/>
              <a:t>==0) </a:t>
            </a:r>
            <a:r>
              <a:rPr lang="en-US" sz="1800" dirty="0" err="1"/>
              <a:t>tmp</a:t>
            </a:r>
            <a:r>
              <a:rPr lang="en-US" sz="1800" dirty="0"/>
              <a:t> = IO0PIN &amp; SW3</a:t>
            </a:r>
            <a:r>
              <a:rPr lang="en-US" sz="1800" dirty="0" smtClean="0"/>
              <a:t>; // </a:t>
            </a:r>
            <a:r>
              <a:rPr lang="en-US" sz="1800" dirty="0"/>
              <a:t>wait SW3 (p0.20) change to high</a:t>
            </a:r>
          </a:p>
          <a:p>
            <a:r>
              <a:rPr lang="en-US" sz="1800" dirty="0" smtClean="0"/>
              <a:t>          while(</a:t>
            </a:r>
            <a:r>
              <a:rPr lang="en-US" sz="1800" dirty="0" err="1" smtClean="0"/>
              <a:t>tmp</a:t>
            </a:r>
            <a:r>
              <a:rPr lang="en-US" sz="1800" dirty="0"/>
              <a:t>!=0) </a:t>
            </a:r>
            <a:r>
              <a:rPr lang="en-US" sz="1800" dirty="0" err="1"/>
              <a:t>tmp</a:t>
            </a:r>
            <a:r>
              <a:rPr lang="en-US" sz="1800" dirty="0"/>
              <a:t> = IO0PIN &amp; SW3</a:t>
            </a:r>
            <a:r>
              <a:rPr lang="en-US" sz="1800" dirty="0" smtClean="0"/>
              <a:t>; // </a:t>
            </a:r>
            <a:r>
              <a:rPr lang="en-US" sz="1800" dirty="0"/>
              <a:t>wait SW3 (p0.20) change to low</a:t>
            </a:r>
          </a:p>
          <a:p>
            <a:r>
              <a:rPr lang="en-US" sz="1800" dirty="0" smtClean="0"/>
              <a:t>          if(flag</a:t>
            </a:r>
            <a:r>
              <a:rPr lang="en-US" sz="1800" dirty="0"/>
              <a:t>==0) 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 {    flag </a:t>
            </a:r>
            <a:r>
              <a:rPr lang="en-US" sz="1800" dirty="0"/>
              <a:t>= 1;</a:t>
            </a:r>
          </a:p>
          <a:p>
            <a:r>
              <a:rPr lang="en-US" sz="1800" dirty="0" smtClean="0"/>
              <a:t>                IO0SET </a:t>
            </a:r>
            <a:r>
              <a:rPr lang="en-US" sz="1800" dirty="0"/>
              <a:t>= RED_LED</a:t>
            </a:r>
            <a:r>
              <a:rPr lang="en-US" sz="1800" dirty="0" smtClean="0"/>
              <a:t>; //turn on LED    }</a:t>
            </a:r>
            <a:endParaRPr lang="en-US" sz="1800" dirty="0"/>
          </a:p>
          <a:p>
            <a:r>
              <a:rPr lang="en-US" sz="1800" dirty="0" smtClean="0"/>
              <a:t>          else {    flag </a:t>
            </a:r>
            <a:r>
              <a:rPr lang="en-US" sz="1800" dirty="0"/>
              <a:t>= 0;</a:t>
            </a:r>
          </a:p>
          <a:p>
            <a:r>
              <a:rPr lang="en-US" sz="1800" dirty="0" smtClean="0"/>
              <a:t>                IO0CLR </a:t>
            </a:r>
            <a:r>
              <a:rPr lang="en-US" sz="1800" dirty="0"/>
              <a:t>= RED_LED</a:t>
            </a:r>
            <a:r>
              <a:rPr lang="en-US" sz="1800" dirty="0" smtClean="0"/>
              <a:t>;</a:t>
            </a:r>
            <a:r>
              <a:rPr lang="en-US" sz="1800" dirty="0"/>
              <a:t> //turn </a:t>
            </a:r>
            <a:r>
              <a:rPr lang="en-US" sz="1800" dirty="0" smtClean="0"/>
              <a:t>off LED   }</a:t>
            </a:r>
            <a:endParaRPr lang="en-US" sz="1800" dirty="0"/>
          </a:p>
          <a:p>
            <a:r>
              <a:rPr lang="en-US" sz="1800" dirty="0" smtClean="0"/>
              <a:t>    }</a:t>
            </a:r>
          </a:p>
          <a:p>
            <a:r>
              <a:rPr lang="en-US" sz="1800" dirty="0" smtClean="0"/>
              <a:t>}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6D06-25BE-472F-98E2-910145B65915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724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Driving LEDs from a 3.3V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717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000">
              <a:latin typeface="Arial" charset="0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762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68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695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22" descr="IMAG018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9" t="31557" r="29652" b="12344"/>
          <a:stretch>
            <a:fillRect/>
          </a:stretch>
        </p:blipFill>
        <p:spPr bwMode="auto">
          <a:xfrm>
            <a:off x="5943600" y="4495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8E284F-3445-4CA0-BD3D-FF0B53E0FCD6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1) Interface SW1 to a digital input</a:t>
            </a:r>
            <a:br>
              <a:rPr lang="en-US" altLang="zh-TW" sz="2800" dirty="0" smtClean="0"/>
            </a:br>
            <a:r>
              <a:rPr lang="en-US" altLang="zh-TW" sz="2800" dirty="0" smtClean="0"/>
              <a:t>-- use </a:t>
            </a:r>
            <a:r>
              <a:rPr lang="en-US" altLang="zh-TW" sz="2800" dirty="0" smtClean="0"/>
              <a:t>Resistor-Capacitor (RC) </a:t>
            </a:r>
            <a:r>
              <a:rPr lang="en-US" altLang="zh-TW" sz="2800" dirty="0" smtClean="0"/>
              <a:t>circuit to reduce denounce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317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De-bounce problem: When SW1 is being depressed, the contact is open and closed many times before fully closed. </a:t>
            </a:r>
          </a:p>
          <a:p>
            <a:pPr eaLnBrk="1" hangingPunct="1"/>
            <a:r>
              <a:rPr lang="en-US" altLang="zh-TW" sz="2800" dirty="0" smtClean="0"/>
              <a:t>Software solution see appendix </a:t>
            </a:r>
            <a:r>
              <a:rPr lang="en-US" sz="2800" dirty="0">
                <a:hlinkClick r:id="rId2"/>
              </a:rPr>
              <a:t>debounce1.c</a:t>
            </a:r>
            <a:endParaRPr lang="en-US" altLang="zh-TW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992674" y="368379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992674" y="4902994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 flipH="1">
            <a:off x="4992674" y="3836194"/>
            <a:ext cx="3124200" cy="1066800"/>
          </a:xfrm>
          <a:custGeom>
            <a:avLst/>
            <a:gdLst>
              <a:gd name="T0" fmla="*/ 0 w 2112"/>
              <a:gd name="T1" fmla="*/ 2147483647 h 672"/>
              <a:gd name="T2" fmla="*/ 2147483647 w 2112"/>
              <a:gd name="T3" fmla="*/ 2147483647 h 672"/>
              <a:gd name="T4" fmla="*/ 2147483647 w 2112"/>
              <a:gd name="T5" fmla="*/ 0 h 672"/>
              <a:gd name="T6" fmla="*/ 2147483647 w 2112"/>
              <a:gd name="T7" fmla="*/ 0 h 672"/>
              <a:gd name="T8" fmla="*/ 2147483647 w 2112"/>
              <a:gd name="T9" fmla="*/ 2147483647 h 672"/>
              <a:gd name="T10" fmla="*/ 2147483647 w 2112"/>
              <a:gd name="T11" fmla="*/ 2147483647 h 672"/>
              <a:gd name="T12" fmla="*/ 2147483647 w 2112"/>
              <a:gd name="T13" fmla="*/ 0 h 672"/>
              <a:gd name="T14" fmla="*/ 2147483647 w 2112"/>
              <a:gd name="T15" fmla="*/ 0 h 672"/>
              <a:gd name="T16" fmla="*/ 2147483647 w 2112"/>
              <a:gd name="T17" fmla="*/ 2147483647 h 672"/>
              <a:gd name="T18" fmla="*/ 2147483647 w 2112"/>
              <a:gd name="T19" fmla="*/ 2147483647 h 672"/>
              <a:gd name="T20" fmla="*/ 2147483647 w 2112"/>
              <a:gd name="T21" fmla="*/ 0 h 672"/>
              <a:gd name="T22" fmla="*/ 2147483647 w 2112"/>
              <a:gd name="T23" fmla="*/ 0 h 672"/>
              <a:gd name="T24" fmla="*/ 2147483647 w 2112"/>
              <a:gd name="T25" fmla="*/ 2147483647 h 672"/>
              <a:gd name="T26" fmla="*/ 2147483647 w 2112"/>
              <a:gd name="T27" fmla="*/ 2147483647 h 672"/>
              <a:gd name="T28" fmla="*/ 2147483647 w 2112"/>
              <a:gd name="T29" fmla="*/ 0 h 672"/>
              <a:gd name="T30" fmla="*/ 2147483647 w 2112"/>
              <a:gd name="T31" fmla="*/ 0 h 6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12"/>
              <a:gd name="T49" fmla="*/ 0 h 672"/>
              <a:gd name="T50" fmla="*/ 2112 w 2112"/>
              <a:gd name="T51" fmla="*/ 672 h 6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12" h="672">
                <a:moveTo>
                  <a:pt x="0" y="672"/>
                </a:moveTo>
                <a:lnTo>
                  <a:pt x="480" y="672"/>
                </a:lnTo>
                <a:lnTo>
                  <a:pt x="480" y="0"/>
                </a:lnTo>
                <a:lnTo>
                  <a:pt x="576" y="0"/>
                </a:lnTo>
                <a:lnTo>
                  <a:pt x="576" y="672"/>
                </a:lnTo>
                <a:lnTo>
                  <a:pt x="720" y="672"/>
                </a:lnTo>
                <a:lnTo>
                  <a:pt x="720" y="0"/>
                </a:lnTo>
                <a:lnTo>
                  <a:pt x="816" y="0"/>
                </a:lnTo>
                <a:lnTo>
                  <a:pt x="816" y="672"/>
                </a:lnTo>
                <a:lnTo>
                  <a:pt x="960" y="672"/>
                </a:lnTo>
                <a:lnTo>
                  <a:pt x="960" y="0"/>
                </a:lnTo>
                <a:lnTo>
                  <a:pt x="1056" y="0"/>
                </a:lnTo>
                <a:lnTo>
                  <a:pt x="1056" y="672"/>
                </a:lnTo>
                <a:lnTo>
                  <a:pt x="1248" y="672"/>
                </a:lnTo>
                <a:lnTo>
                  <a:pt x="1248" y="0"/>
                </a:lnTo>
                <a:lnTo>
                  <a:pt x="2112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331075" y="5988050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154474" y="3302794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Voltage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at p0.3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383074" y="3836194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3.3V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992674" y="6350794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4992674" y="513159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697274" y="4253707"/>
            <a:ext cx="16002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Without C3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With C3</a:t>
            </a:r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4992674" y="5360194"/>
            <a:ext cx="3276600" cy="990600"/>
          </a:xfrm>
          <a:custGeom>
            <a:avLst/>
            <a:gdLst>
              <a:gd name="T0" fmla="*/ 0 w 2064"/>
              <a:gd name="T1" fmla="*/ 0 h 624"/>
              <a:gd name="T2" fmla="*/ 2147483647 w 2064"/>
              <a:gd name="T3" fmla="*/ 0 h 624"/>
              <a:gd name="T4" fmla="*/ 2147483647 w 2064"/>
              <a:gd name="T5" fmla="*/ 2147483647 h 624"/>
              <a:gd name="T6" fmla="*/ 2147483647 w 2064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624"/>
              <a:gd name="T14" fmla="*/ 2064 w 206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624">
                <a:moveTo>
                  <a:pt x="0" y="0"/>
                </a:moveTo>
                <a:lnTo>
                  <a:pt x="816" y="0"/>
                </a:lnTo>
                <a:lnTo>
                  <a:pt x="816" y="624"/>
                </a:lnTo>
                <a:lnTo>
                  <a:pt x="2064" y="62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154474" y="5131594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3.3V</a:t>
            </a: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26" y="5664994"/>
            <a:ext cx="10763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526074" y="3074194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</a:rPr>
              <a:t>Problem: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</a:rPr>
              <a:t>Many pulses (rising edges)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7507274" y="3683794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1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74" y="4064794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C66768-8329-4826-B64B-51F2A7D2ADB5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2500" smtClean="0"/>
              <a:t>2) To interface a 3.3V digital output to Light emitted Diode (LED)s  </a:t>
            </a:r>
            <a:br>
              <a:rPr lang="en-US" altLang="zh-TW" sz="2500" smtClean="0"/>
            </a:br>
            <a:endParaRPr lang="en-US" altLang="zh-TW" sz="25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922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8" descr="IMAG0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37363" r="36603" b="6529"/>
          <a:stretch>
            <a:fillRect/>
          </a:stretch>
        </p:blipFill>
        <p:spPr bwMode="auto">
          <a:xfrm>
            <a:off x="304800" y="1643063"/>
            <a:ext cx="28956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762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68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57200" y="5105400"/>
            <a:ext cx="80422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Each LPC2131 (ARM7) can drive current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IOH= -4mA, IOL=4mA (less than the minimum value [10 mA] to drive an LED)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Use transistor to enhance output to drive an LED.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F857A4-1998-4600-90BF-D370F669996B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Warning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You cannot drive directly an LED from a GPIO (General Purpose Input Output) pin of  a LPC2131(ARM7) microcontroller</a:t>
            </a:r>
          </a:p>
          <a:p>
            <a:pPr eaLnBrk="1" hangingPunct="1"/>
            <a:r>
              <a:rPr lang="en-US" altLang="zh-TW" smtClean="0"/>
              <a:t>The current required by the LED (&gt;10mA) may cause damage to the GPIO circuitry inside the LPC2131(ARM7) microcontroller</a:t>
            </a:r>
          </a:p>
          <a:p>
            <a:pPr eaLnBrk="1" hangingPunct="1"/>
            <a:r>
              <a:rPr lang="en-US" altLang="zh-TW" smtClean="0"/>
              <a:t>Solution: use transistors or 74LS244 line buffers to amplifier the current to drive the LEDs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CENG2400 Ch7: driving parallel loads v.7a</a:t>
            </a:r>
            <a:endParaRPr lang="en-US" altLang="zh-TW"/>
          </a:p>
        </p:txBody>
      </p:sp>
      <p:pic>
        <p:nvPicPr>
          <p:cNvPr id="10245" name="Picture 4" descr="MPj04392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3876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69B0E3-8568-4889-8763-9FD9914771EB}" type="slidenum">
              <a:rPr lang="en-US" altLang="zh-TW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</TotalTime>
  <Words>2872</Words>
  <Application>Microsoft Office PowerPoint</Application>
  <PresentationFormat>On-screen Show (4:3)</PresentationFormat>
  <Paragraphs>618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Chapter 7: Parallel port (General Purpose Input Output, GPIO) --Driving Parallel Loads</vt:lpstr>
      <vt:lpstr> Practical digital circuit interfacing</vt:lpstr>
      <vt:lpstr>To study</vt:lpstr>
      <vt:lpstr>Our experimental kit http://www.youtube.com/watch?v=StWCTTqiTX0&amp;feature=youtu.be http://www.youtube.com/watch?v=zMBn_UASS-E</vt:lpstr>
      <vt:lpstr>Our testing board</vt:lpstr>
      <vt:lpstr>Driving LEDs from a 3.3V system</vt:lpstr>
      <vt:lpstr>1) Interface SW1 to a digital input -- use Resistor-Capacitor (RC) circuit to reduce denounce</vt:lpstr>
      <vt:lpstr>2) To interface a 3.3V digital output to Light emitted Diode (LED)s   </vt:lpstr>
      <vt:lpstr>Warning</vt:lpstr>
      <vt:lpstr>You may use 74LS244 to drive the LEDs (a little expensive solution) </vt:lpstr>
      <vt:lpstr>Cheaper solution: use transistors (instead of 74LS244 ) to drive the LED from the    GPIO (General Purpose Input Output) </vt:lpstr>
      <vt:lpstr>Exercise 7.1</vt:lpstr>
      <vt:lpstr>3) Produce a stable 5V power source from an unstable 9V (flat battery)  </vt:lpstr>
      <vt:lpstr>4) Produce a 3.3V power supply from an unstable 5V source– using LM1086CT</vt:lpstr>
      <vt:lpstr>5) Working with different voltage standards </vt:lpstr>
      <vt:lpstr>Driving TTL from 3.3V</vt:lpstr>
      <vt:lpstr>5) i) Interface a +/-10V standard to 5V (by MAX232), and     ii) from Max232 to LPC2131 :convert a 5V to a 3.3 V input</vt:lpstr>
      <vt:lpstr>6) Interface a 3.3V output to a 5V input</vt:lpstr>
      <vt:lpstr>Exercise 7.2</vt:lpstr>
      <vt:lpstr>Part 2</vt:lpstr>
      <vt:lpstr>General Purpose Input  Output (GPIO)</vt:lpstr>
      <vt:lpstr>Our experimental kit</vt:lpstr>
      <vt:lpstr>Our testing board</vt:lpstr>
      <vt:lpstr>Driving LEDs from a 3.3V system (Green LED is not used here)</vt:lpstr>
      <vt:lpstr>Remind you that ARM has</vt:lpstr>
      <vt:lpstr>Send data to GPIO (General Purpose Input Output) registers</vt:lpstr>
      <vt:lpstr>The experiment software in</vt:lpstr>
      <vt:lpstr>(i) To drive the GPIO (General Purpose Input Output) using assembly</vt:lpstr>
      <vt:lpstr>A simple assembly program GPIO.s (similar to   led_sw3.s) When SW1 is depressed, RED-LED is on</vt:lpstr>
      <vt:lpstr>Define registers</vt:lpstr>
      <vt:lpstr>Main steps</vt:lpstr>
      <vt:lpstr>Step1: set GPIO (General Purpose Input Output) bit direction</vt:lpstr>
      <vt:lpstr>Step2a: Read IO pins, check Sw1 status </vt:lpstr>
      <vt:lpstr>Recall: TST and BEQ</vt:lpstr>
      <vt:lpstr>Step2b: Read IO pins, check Sw1 status </vt:lpstr>
      <vt:lpstr>Step3:Turn off LED if sw1 is not depressed Defined earlier  IO0CLR EQU 0xE002800C                                     RED_LED  EQU 0x00400000; p0.22=RED LED</vt:lpstr>
      <vt:lpstr>Step4:Turn on LED if SW1 is depressed Defined earlier  IO0SET       EQU 0xE0028004                           RED_LED  EQU 0x00400000; p0.22=RED LED</vt:lpstr>
      <vt:lpstr>Exercise 7.3a:  Key is not_depressed (key released) IOPIN=0x100000  (bit 20 is 1) Show R0,R1, CPSR( N,Z,V,C ) Current Program Status Register =CPSR, N=negative, Z=zero, V=overflow, C-carry  </vt:lpstr>
      <vt:lpstr>Exercise 7.3b:  Key  is depressed  IOPIN=0x00000000 (bit 20 is 0)  Show R0,R1, CPSR( N,Z,V,C )  Current Program Status Register =CPSR, N=negative, Z=zero, V=overflow, C-carry  </vt:lpstr>
      <vt:lpstr>PowerPoint Presentation</vt:lpstr>
      <vt:lpstr>(i) To drive the GPIO (General Purpose Input Output) Using C </vt:lpstr>
      <vt:lpstr>A simple C program GPIO.c When SW1 is depressed, RED-LED is on</vt:lpstr>
      <vt:lpstr>Summary</vt:lpstr>
      <vt:lpstr>Appendix </vt:lpstr>
      <vt:lpstr>PowerPoint Presentation</vt:lpstr>
      <vt:lpstr>Led_sw3.s Improved  version</vt:lpstr>
      <vt:lpstr>USB-LPC2131 board testing procedure</vt:lpstr>
      <vt:lpstr>--- Installation of Philips Flash Utility and the USB-Serial driver ---</vt:lpstr>
      <vt:lpstr>Appendix</vt:lpstr>
      <vt:lpstr>Software solution debounce1.c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Technology</dc:title>
  <dc:creator>phwl</dc:creator>
  <cp:lastModifiedBy>khwong</cp:lastModifiedBy>
  <cp:revision>405</cp:revision>
  <cp:lastPrinted>2017-10-09T03:27:03Z</cp:lastPrinted>
  <dcterms:created xsi:type="dcterms:W3CDTF">2003-09-30T06:40:10Z</dcterms:created>
  <dcterms:modified xsi:type="dcterms:W3CDTF">2017-10-17T09:46:36Z</dcterms:modified>
</cp:coreProperties>
</file>