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7"/>
  </p:notesMasterIdLst>
  <p:sldIdLst>
    <p:sldId id="256" r:id="rId2"/>
    <p:sldId id="479" r:id="rId3"/>
    <p:sldId id="480" r:id="rId4"/>
    <p:sldId id="467" r:id="rId5"/>
    <p:sldId id="475" r:id="rId6"/>
    <p:sldId id="476" r:id="rId7"/>
    <p:sldId id="477" r:id="rId8"/>
    <p:sldId id="470" r:id="rId9"/>
    <p:sldId id="471" r:id="rId10"/>
    <p:sldId id="464" r:id="rId11"/>
    <p:sldId id="465" r:id="rId12"/>
    <p:sldId id="466" r:id="rId13"/>
    <p:sldId id="468" r:id="rId14"/>
    <p:sldId id="473" r:id="rId15"/>
    <p:sldId id="474" r:id="rId16"/>
    <p:sldId id="478" r:id="rId17"/>
    <p:sldId id="356" r:id="rId18"/>
    <p:sldId id="430" r:id="rId19"/>
    <p:sldId id="423" r:id="rId20"/>
    <p:sldId id="424" r:id="rId21"/>
    <p:sldId id="431" r:id="rId22"/>
    <p:sldId id="432" r:id="rId23"/>
    <p:sldId id="426" r:id="rId24"/>
    <p:sldId id="427" r:id="rId25"/>
    <p:sldId id="436" r:id="rId26"/>
    <p:sldId id="463" r:id="rId27"/>
    <p:sldId id="469" r:id="rId28"/>
    <p:sldId id="472" r:id="rId29"/>
    <p:sldId id="444" r:id="rId30"/>
    <p:sldId id="492" r:id="rId31"/>
    <p:sldId id="437" r:id="rId32"/>
    <p:sldId id="396" r:id="rId33"/>
    <p:sldId id="372" r:id="rId34"/>
    <p:sldId id="397" r:id="rId35"/>
    <p:sldId id="455" r:id="rId36"/>
    <p:sldId id="456" r:id="rId37"/>
    <p:sldId id="481" r:id="rId38"/>
    <p:sldId id="454" r:id="rId39"/>
    <p:sldId id="391" r:id="rId40"/>
    <p:sldId id="390" r:id="rId41"/>
    <p:sldId id="389" r:id="rId42"/>
    <p:sldId id="404" r:id="rId43"/>
    <p:sldId id="405" r:id="rId44"/>
    <p:sldId id="406" r:id="rId45"/>
    <p:sldId id="407" r:id="rId46"/>
    <p:sldId id="408" r:id="rId47"/>
    <p:sldId id="450" r:id="rId48"/>
    <p:sldId id="453" r:id="rId49"/>
    <p:sldId id="482" r:id="rId50"/>
    <p:sldId id="483" r:id="rId51"/>
    <p:sldId id="484" r:id="rId52"/>
    <p:sldId id="488" r:id="rId53"/>
    <p:sldId id="489" r:id="rId54"/>
    <p:sldId id="490" r:id="rId55"/>
    <p:sldId id="491" r:id="rId5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96710"/>
    <a:srgbClr val="AEBCAA"/>
    <a:srgbClr val="79ED8A"/>
    <a:srgbClr val="8987DF"/>
    <a:srgbClr val="D3EBED"/>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981" autoAdjust="0"/>
  </p:normalViewPr>
  <p:slideViewPr>
    <p:cSldViewPr>
      <p:cViewPr varScale="1">
        <p:scale>
          <a:sx n="123" d="100"/>
          <a:sy n="123" d="100"/>
        </p:scale>
        <p:origin x="-128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179"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en-US"/>
          </a:p>
        </p:txBody>
      </p:sp>
      <p:sp>
        <p:nvSpPr>
          <p:cNvPr id="593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C0B796F8-9476-4EC7-92D8-048C4EE60F5C}" type="slidenum">
              <a:rPr lang="en-US" altLang="en-US"/>
              <a:pPr/>
              <a:t>‹#›</a:t>
            </a:fld>
            <a:endParaRPr lang="en-US" altLang="en-US"/>
          </a:p>
        </p:txBody>
      </p:sp>
    </p:spTree>
    <p:extLst>
      <p:ext uri="{BB962C8B-B14F-4D97-AF65-F5344CB8AC3E}">
        <p14:creationId xmlns:p14="http://schemas.microsoft.com/office/powerpoint/2010/main" val="20727587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F7583AE-8683-4A16-938F-BA94FC60596B}" type="slidenum">
              <a:rPr lang="en-US" altLang="en-US"/>
              <a:pPr/>
              <a:t>6</a:t>
            </a:fld>
            <a:endParaRPr lang="en-US"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lnSpc>
                <a:spcPct val="90000"/>
              </a:lnSpc>
              <a:buFontTx/>
              <a:buChar char="•"/>
            </a:pPr>
            <a:r>
              <a:rPr lang="en-US" altLang="en-US" smtClean="0">
                <a:latin typeface="Arial" charset="0"/>
              </a:rPr>
              <a:t>The software has two parts</a:t>
            </a:r>
          </a:p>
          <a:p>
            <a:pPr lvl="1" eaLnBrk="1" hangingPunct="1">
              <a:lnSpc>
                <a:spcPct val="90000"/>
              </a:lnSpc>
              <a:buFontTx/>
              <a:buChar char="•"/>
            </a:pPr>
            <a:r>
              <a:rPr lang="en-US" altLang="en-US" smtClean="0">
                <a:latin typeface="Arial" charset="0"/>
              </a:rPr>
              <a:t>The main() program that initializes the timer and interrupt</a:t>
            </a:r>
          </a:p>
          <a:p>
            <a:pPr lvl="1" eaLnBrk="1" hangingPunct="1">
              <a:lnSpc>
                <a:spcPct val="90000"/>
              </a:lnSpc>
              <a:buFontTx/>
              <a:buChar char="•"/>
            </a:pPr>
            <a:r>
              <a:rPr lang="en-US" altLang="en-US" smtClean="0">
                <a:latin typeface="Arial" charset="0"/>
              </a:rPr>
              <a:t>The interrupt service routine __irq() blinks the LED at 1HZ</a:t>
            </a:r>
          </a:p>
          <a:p>
            <a:pPr eaLnBrk="1" hangingPunct="1">
              <a:lnSpc>
                <a:spcPct val="90000"/>
              </a:lnSpc>
              <a:buFontTx/>
              <a:buChar char="•"/>
            </a:pPr>
            <a:r>
              <a:rPr lang="en-US" altLang="en-US" smtClean="0">
                <a:latin typeface="Arial" charset="0"/>
              </a:rPr>
              <a:t>The main() after initialized the timer and interrupts can do something else, like some calculations or idling by running an endless loop , such as “while(1){ }”.</a:t>
            </a:r>
          </a:p>
          <a:p>
            <a:pPr eaLnBrk="1" hangingPunct="1">
              <a:lnSpc>
                <a:spcPct val="90000"/>
              </a:lnSpc>
              <a:buFontTx/>
              <a:buChar char="•"/>
            </a:pPr>
            <a:r>
              <a:rPr lang="en-US" altLang="en-US" smtClean="0">
                <a:latin typeface="Arial" charset="0"/>
              </a:rPr>
              <a:t>The main() program is being interrupted at a regular basis, 1 Hz, </a:t>
            </a:r>
          </a:p>
          <a:p>
            <a:pPr eaLnBrk="1" hangingPunct="1">
              <a:lnSpc>
                <a:spcPct val="90000"/>
              </a:lnSpc>
              <a:buFontTx/>
              <a:buChar char="•"/>
            </a:pPr>
            <a:r>
              <a:rPr lang="en-US" altLang="en-US" smtClean="0">
                <a:latin typeface="Arial" charset="0"/>
              </a:rPr>
              <a:t>The __irq() toggles the state of the LED, turning it on or off at 1HZ</a:t>
            </a:r>
          </a:p>
          <a:p>
            <a:pPr eaLnBrk="1" hangingPunct="1">
              <a:lnSpc>
                <a:spcPct val="90000"/>
              </a:lnSpc>
            </a:pPr>
            <a:endParaRPr lang="en-US" altLang="en-US" smtClean="0">
              <a:latin typeface="Arial" charset="0"/>
            </a:endParaRPr>
          </a:p>
          <a:p>
            <a:pPr eaLnBrk="1" hangingPunct="1">
              <a:lnSpc>
                <a:spcPct val="80000"/>
              </a:lnSpc>
            </a:pPr>
            <a:r>
              <a:rPr lang="en-US" altLang="en-US" smtClean="0">
                <a:latin typeface="Arial" charset="0"/>
              </a:rPr>
              <a:t> void __irq  IRQ_Exception()</a:t>
            </a:r>
          </a:p>
          <a:p>
            <a:pPr eaLnBrk="1" hangingPunct="1">
              <a:lnSpc>
                <a:spcPct val="90000"/>
              </a:lnSpc>
            </a:pPr>
            <a:r>
              <a:rPr lang="en-US" altLang="en-US" smtClean="0">
                <a:latin typeface="Arial" charset="0"/>
              </a:rPr>
              <a:t>{  	timeval++;</a:t>
            </a:r>
          </a:p>
          <a:p>
            <a:pPr eaLnBrk="1" hangingPunct="1">
              <a:lnSpc>
                <a:spcPct val="90000"/>
              </a:lnSpc>
            </a:pPr>
            <a:r>
              <a:rPr lang="en-US" altLang="en-US" smtClean="0">
                <a:latin typeface="Arial" charset="0"/>
              </a:rPr>
              <a:t>	//Blink the Red LED</a:t>
            </a:r>
          </a:p>
          <a:p>
            <a:pPr eaLnBrk="1" hangingPunct="1">
              <a:lnSpc>
                <a:spcPct val="90000"/>
              </a:lnSpc>
            </a:pPr>
            <a:r>
              <a:rPr lang="en-US" altLang="en-US" smtClean="0">
                <a:latin typeface="Arial" charset="0"/>
              </a:rPr>
              <a:t>	if((timeval%2)==0) IO0SET|=RED_LED; //turn on LED if timeval is even </a:t>
            </a:r>
          </a:p>
          <a:p>
            <a:pPr eaLnBrk="1" hangingPunct="1">
              <a:lnSpc>
                <a:spcPct val="90000"/>
              </a:lnSpc>
            </a:pPr>
            <a:r>
              <a:rPr lang="en-US" altLang="en-US" smtClean="0">
                <a:latin typeface="Arial" charset="0"/>
              </a:rPr>
              <a:t>	else IO0CLR|=RED_LED;                         //turn on LED if timeval is odd</a:t>
            </a:r>
          </a:p>
          <a:p>
            <a:pPr eaLnBrk="1" hangingPunct="1">
              <a:lnSpc>
                <a:spcPct val="90000"/>
              </a:lnSpc>
            </a:pPr>
            <a:r>
              <a:rPr lang="en-US" altLang="en-US" smtClean="0">
                <a:latin typeface="Arial" charset="0"/>
              </a:rPr>
              <a:t>    T0IR = 1;                              	// Clear interrupt flag</a:t>
            </a:r>
          </a:p>
          <a:p>
            <a:pPr eaLnBrk="1" hangingPunct="1">
              <a:lnSpc>
                <a:spcPct val="90000"/>
              </a:lnSpc>
            </a:pPr>
            <a:r>
              <a:rPr lang="en-US" altLang="en-US" smtClean="0">
                <a:latin typeface="Arial" charset="0"/>
              </a:rPr>
              <a:t>    VICVectAddr = 0;                    	// Acknowledge Interrupt</a:t>
            </a:r>
          </a:p>
          <a:p>
            <a:pPr eaLnBrk="1" hangingPunct="1">
              <a:lnSpc>
                <a:spcPct val="90000"/>
              </a:lnSpc>
            </a:pPr>
            <a:r>
              <a:rPr lang="en-US" altLang="en-US" smtClean="0">
                <a:latin typeface="Arial" charset="0"/>
              </a:rPr>
              <a:t>}</a:t>
            </a:r>
          </a:p>
          <a:p>
            <a:pPr eaLnBrk="1" hangingPunct="1">
              <a:lnSpc>
                <a:spcPct val="90000"/>
              </a:lnSpc>
              <a:buFontTx/>
              <a:buChar char="•"/>
            </a:pPr>
            <a:endParaRPr lang="en-US" altLang="en-US" smtClean="0">
              <a:latin typeface="Arial" charset="0"/>
            </a:endParaRPr>
          </a:p>
          <a:p>
            <a:pPr eaLnBrk="1" hangingPunct="1">
              <a:lnSpc>
                <a:spcPct val="90000"/>
              </a:lnSpc>
              <a:buFontTx/>
              <a:buChar char="•"/>
            </a:pPr>
            <a:endParaRPr lang="en-US" altLang="en-US" smtClean="0">
              <a:latin typeface="Arial" charset="0"/>
            </a:endParaRPr>
          </a:p>
          <a:p>
            <a:pPr eaLnBrk="1" hangingPunct="1">
              <a:lnSpc>
                <a:spcPct val="90000"/>
              </a:lnSpc>
              <a:buFontTx/>
              <a:buChar char="•"/>
            </a:pPr>
            <a:endParaRPr lang="en-US" altLang="en-US" smtClean="0">
              <a:latin typeface="Arial" charset="0"/>
            </a:endParaRPr>
          </a:p>
          <a:p>
            <a:pPr eaLnBrk="1" hangingPunct="1">
              <a:lnSpc>
                <a:spcPct val="90000"/>
              </a:lnSpc>
              <a:buFontTx/>
              <a:buChar char="•"/>
            </a:pPr>
            <a:endParaRPr lang="en-US"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45AF0E6-D0B6-4C8B-A9F2-C0CE6095669E}" type="slidenum">
              <a:rPr lang="en-US" altLang="en-US"/>
              <a:pPr/>
              <a:t>8</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lnSpc>
                <a:spcPct val="90000"/>
              </a:lnSpc>
            </a:pPr>
            <a:endParaRPr lang="en-US"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D314EB3-DC7A-4DBB-9E01-055E7F7243A8}" type="slidenum">
              <a:rPr lang="en-US" altLang="en-US"/>
              <a:pPr/>
              <a:t>14</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altLang="en-US" sz="100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7BCBEF6-9DDB-455C-914D-E89FB7CEA747}" type="slidenum">
              <a:rPr lang="en-US" altLang="en-US"/>
              <a:pPr/>
              <a:t>33</a:t>
            </a:fld>
            <a:endParaRPr lang="en-US"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altLang="en-US" smtClean="0">
                <a:latin typeface="Arial" charset="0"/>
              </a:rPr>
              <a:t>  </a:t>
            </a:r>
          </a:p>
          <a:p>
            <a:pPr eaLnBrk="1" hangingPunct="1"/>
            <a:endParaRPr lang="en-US"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chapter 10: Timer and external interrupts v7a</a:t>
            </a:r>
            <a:endParaRPr lang="en-US"/>
          </a:p>
        </p:txBody>
      </p:sp>
      <p:sp>
        <p:nvSpPr>
          <p:cNvPr id="6" name="Slide Number Placeholder 5"/>
          <p:cNvSpPr>
            <a:spLocks noGrp="1"/>
          </p:cNvSpPr>
          <p:nvPr>
            <p:ph type="sldNum" sz="quarter" idx="12"/>
          </p:nvPr>
        </p:nvSpPr>
        <p:spPr/>
        <p:txBody>
          <a:bodyPr/>
          <a:lstStyle>
            <a:lvl1pPr>
              <a:defRPr/>
            </a:lvl1pPr>
          </a:lstStyle>
          <a:p>
            <a:fld id="{43CAC08B-D2FC-4E2F-920E-3BA41AB88899}" type="slidenum">
              <a:rPr lang="en-US" altLang="en-US"/>
              <a:pPr/>
              <a:t>‹#›</a:t>
            </a:fld>
            <a:endParaRPr lang="en-US" altLang="en-US"/>
          </a:p>
        </p:txBody>
      </p:sp>
    </p:spTree>
    <p:extLst>
      <p:ext uri="{BB962C8B-B14F-4D97-AF65-F5344CB8AC3E}">
        <p14:creationId xmlns:p14="http://schemas.microsoft.com/office/powerpoint/2010/main" val="236809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chapter 10: Timer and external interrupts v7a</a:t>
            </a:r>
            <a:endParaRPr lang="en-US"/>
          </a:p>
        </p:txBody>
      </p:sp>
      <p:sp>
        <p:nvSpPr>
          <p:cNvPr id="6" name="Slide Number Placeholder 5"/>
          <p:cNvSpPr>
            <a:spLocks noGrp="1"/>
          </p:cNvSpPr>
          <p:nvPr>
            <p:ph type="sldNum" sz="quarter" idx="12"/>
          </p:nvPr>
        </p:nvSpPr>
        <p:spPr/>
        <p:txBody>
          <a:bodyPr/>
          <a:lstStyle>
            <a:lvl1pPr>
              <a:defRPr/>
            </a:lvl1pPr>
          </a:lstStyle>
          <a:p>
            <a:fld id="{C20949F8-E4B3-41D0-940B-C1A4D43EA907}" type="slidenum">
              <a:rPr lang="en-US" altLang="en-US"/>
              <a:pPr/>
              <a:t>‹#›</a:t>
            </a:fld>
            <a:endParaRPr lang="en-US" altLang="en-US"/>
          </a:p>
        </p:txBody>
      </p:sp>
    </p:spTree>
    <p:extLst>
      <p:ext uri="{BB962C8B-B14F-4D97-AF65-F5344CB8AC3E}">
        <p14:creationId xmlns:p14="http://schemas.microsoft.com/office/powerpoint/2010/main" val="3509535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chapter 10: Timer and external interrupts v7a</a:t>
            </a:r>
            <a:endParaRPr lang="en-US"/>
          </a:p>
        </p:txBody>
      </p:sp>
      <p:sp>
        <p:nvSpPr>
          <p:cNvPr id="6" name="Slide Number Placeholder 5"/>
          <p:cNvSpPr>
            <a:spLocks noGrp="1"/>
          </p:cNvSpPr>
          <p:nvPr>
            <p:ph type="sldNum" sz="quarter" idx="12"/>
          </p:nvPr>
        </p:nvSpPr>
        <p:spPr/>
        <p:txBody>
          <a:bodyPr/>
          <a:lstStyle>
            <a:lvl1pPr>
              <a:defRPr/>
            </a:lvl1pPr>
          </a:lstStyle>
          <a:p>
            <a:fld id="{5FA38DD6-F168-4D49-86E8-A221D9550117}" type="slidenum">
              <a:rPr lang="en-US" altLang="en-US"/>
              <a:pPr/>
              <a:t>‹#›</a:t>
            </a:fld>
            <a:endParaRPr lang="en-US" altLang="en-US"/>
          </a:p>
        </p:txBody>
      </p:sp>
    </p:spTree>
    <p:extLst>
      <p:ext uri="{BB962C8B-B14F-4D97-AF65-F5344CB8AC3E}">
        <p14:creationId xmlns:p14="http://schemas.microsoft.com/office/powerpoint/2010/main" val="1046004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smtClean="0"/>
            </a:lvl1pPr>
          </a:lstStyle>
          <a:p>
            <a:pPr>
              <a:defRPr/>
            </a:pPr>
            <a:r>
              <a:rPr lang="en-US" smtClean="0"/>
              <a:t>chapter 10: Timer and external interrupts v7a</a:t>
            </a:r>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27A05D9A-B51B-41F3-90CB-A141CF21F6B8}" type="slidenum">
              <a:rPr lang="en-US" altLang="en-US"/>
              <a:pPr/>
              <a:t>‹#›</a:t>
            </a:fld>
            <a:endParaRPr lang="en-US" altLang="en-US"/>
          </a:p>
        </p:txBody>
      </p:sp>
    </p:spTree>
    <p:extLst>
      <p:ext uri="{BB962C8B-B14F-4D97-AF65-F5344CB8AC3E}">
        <p14:creationId xmlns:p14="http://schemas.microsoft.com/office/powerpoint/2010/main" val="3412477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chapter 10: Timer and external interrupts v7a</a:t>
            </a:r>
            <a:endParaRPr lang="en-US"/>
          </a:p>
        </p:txBody>
      </p:sp>
      <p:sp>
        <p:nvSpPr>
          <p:cNvPr id="6" name="Slide Number Placeholder 5"/>
          <p:cNvSpPr>
            <a:spLocks noGrp="1"/>
          </p:cNvSpPr>
          <p:nvPr>
            <p:ph type="sldNum" sz="quarter" idx="12"/>
          </p:nvPr>
        </p:nvSpPr>
        <p:spPr/>
        <p:txBody>
          <a:bodyPr/>
          <a:lstStyle>
            <a:lvl1pPr>
              <a:defRPr/>
            </a:lvl1pPr>
          </a:lstStyle>
          <a:p>
            <a:fld id="{6E83D8CB-3443-44EC-AD45-33E8C9CB0701}" type="slidenum">
              <a:rPr lang="en-US" altLang="en-US"/>
              <a:pPr/>
              <a:t>‹#›</a:t>
            </a:fld>
            <a:endParaRPr lang="en-US" altLang="en-US"/>
          </a:p>
        </p:txBody>
      </p:sp>
    </p:spTree>
    <p:extLst>
      <p:ext uri="{BB962C8B-B14F-4D97-AF65-F5344CB8AC3E}">
        <p14:creationId xmlns:p14="http://schemas.microsoft.com/office/powerpoint/2010/main" val="226124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chapter 10: Timer and external interrupts v7a</a:t>
            </a:r>
            <a:endParaRPr lang="en-US"/>
          </a:p>
        </p:txBody>
      </p:sp>
      <p:sp>
        <p:nvSpPr>
          <p:cNvPr id="6" name="Slide Number Placeholder 5"/>
          <p:cNvSpPr>
            <a:spLocks noGrp="1"/>
          </p:cNvSpPr>
          <p:nvPr>
            <p:ph type="sldNum" sz="quarter" idx="12"/>
          </p:nvPr>
        </p:nvSpPr>
        <p:spPr/>
        <p:txBody>
          <a:bodyPr/>
          <a:lstStyle>
            <a:lvl1pPr>
              <a:defRPr/>
            </a:lvl1pPr>
          </a:lstStyle>
          <a:p>
            <a:fld id="{C1638AB6-4210-4BFD-9363-457D9476CF0B}" type="slidenum">
              <a:rPr lang="en-US" altLang="en-US"/>
              <a:pPr/>
              <a:t>‹#›</a:t>
            </a:fld>
            <a:endParaRPr lang="en-US" altLang="en-US"/>
          </a:p>
        </p:txBody>
      </p:sp>
    </p:spTree>
    <p:extLst>
      <p:ext uri="{BB962C8B-B14F-4D97-AF65-F5344CB8AC3E}">
        <p14:creationId xmlns:p14="http://schemas.microsoft.com/office/powerpoint/2010/main" val="785897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smtClean="0"/>
              <a:t>chapter 10: Timer and external interrupts v7a</a:t>
            </a:r>
            <a:endParaRPr lang="en-US"/>
          </a:p>
        </p:txBody>
      </p:sp>
      <p:sp>
        <p:nvSpPr>
          <p:cNvPr id="7" name="Slide Number Placeholder 5"/>
          <p:cNvSpPr>
            <a:spLocks noGrp="1"/>
          </p:cNvSpPr>
          <p:nvPr>
            <p:ph type="sldNum" sz="quarter" idx="12"/>
          </p:nvPr>
        </p:nvSpPr>
        <p:spPr/>
        <p:txBody>
          <a:bodyPr/>
          <a:lstStyle>
            <a:lvl1pPr>
              <a:defRPr/>
            </a:lvl1pPr>
          </a:lstStyle>
          <a:p>
            <a:fld id="{C2A6C37C-424F-4BB0-80C3-207BC6F0FCD1}" type="slidenum">
              <a:rPr lang="en-US" altLang="en-US"/>
              <a:pPr/>
              <a:t>‹#›</a:t>
            </a:fld>
            <a:endParaRPr lang="en-US" altLang="en-US"/>
          </a:p>
        </p:txBody>
      </p:sp>
    </p:spTree>
    <p:extLst>
      <p:ext uri="{BB962C8B-B14F-4D97-AF65-F5344CB8AC3E}">
        <p14:creationId xmlns:p14="http://schemas.microsoft.com/office/powerpoint/2010/main" val="2765663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endParaRPr lang="en-US" altLang="en-US"/>
          </a:p>
        </p:txBody>
      </p:sp>
      <p:sp>
        <p:nvSpPr>
          <p:cNvPr id="8" name="Footer Placeholder 4"/>
          <p:cNvSpPr>
            <a:spLocks noGrp="1"/>
          </p:cNvSpPr>
          <p:nvPr>
            <p:ph type="ftr" sz="quarter" idx="11"/>
          </p:nvPr>
        </p:nvSpPr>
        <p:spPr/>
        <p:txBody>
          <a:bodyPr/>
          <a:lstStyle>
            <a:lvl1pPr>
              <a:defRPr/>
            </a:lvl1pPr>
          </a:lstStyle>
          <a:p>
            <a:pPr>
              <a:defRPr/>
            </a:pPr>
            <a:r>
              <a:rPr lang="en-US" smtClean="0"/>
              <a:t>chapter 10: Timer and external interrupts v7a</a:t>
            </a:r>
            <a:endParaRPr lang="en-US"/>
          </a:p>
        </p:txBody>
      </p:sp>
      <p:sp>
        <p:nvSpPr>
          <p:cNvPr id="9" name="Slide Number Placeholder 5"/>
          <p:cNvSpPr>
            <a:spLocks noGrp="1"/>
          </p:cNvSpPr>
          <p:nvPr>
            <p:ph type="sldNum" sz="quarter" idx="12"/>
          </p:nvPr>
        </p:nvSpPr>
        <p:spPr/>
        <p:txBody>
          <a:bodyPr/>
          <a:lstStyle>
            <a:lvl1pPr>
              <a:defRPr/>
            </a:lvl1pPr>
          </a:lstStyle>
          <a:p>
            <a:fld id="{69A0F075-6082-41F1-A713-79C7A69B0B68}" type="slidenum">
              <a:rPr lang="en-US" altLang="en-US"/>
              <a:pPr/>
              <a:t>‹#›</a:t>
            </a:fld>
            <a:endParaRPr lang="en-US" altLang="en-US"/>
          </a:p>
        </p:txBody>
      </p:sp>
    </p:spTree>
    <p:extLst>
      <p:ext uri="{BB962C8B-B14F-4D97-AF65-F5344CB8AC3E}">
        <p14:creationId xmlns:p14="http://schemas.microsoft.com/office/powerpoint/2010/main" val="2045884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endParaRPr lang="en-US" altLang="en-US"/>
          </a:p>
        </p:txBody>
      </p:sp>
      <p:sp>
        <p:nvSpPr>
          <p:cNvPr id="4" name="Footer Placeholder 4"/>
          <p:cNvSpPr>
            <a:spLocks noGrp="1"/>
          </p:cNvSpPr>
          <p:nvPr>
            <p:ph type="ftr" sz="quarter" idx="11"/>
          </p:nvPr>
        </p:nvSpPr>
        <p:spPr/>
        <p:txBody>
          <a:bodyPr/>
          <a:lstStyle>
            <a:lvl1pPr>
              <a:defRPr/>
            </a:lvl1pPr>
          </a:lstStyle>
          <a:p>
            <a:pPr>
              <a:defRPr/>
            </a:pPr>
            <a:r>
              <a:rPr lang="en-US" smtClean="0"/>
              <a:t>chapter 10: Timer and external interrupts v7a</a:t>
            </a:r>
            <a:endParaRPr lang="en-US"/>
          </a:p>
        </p:txBody>
      </p:sp>
      <p:sp>
        <p:nvSpPr>
          <p:cNvPr id="5" name="Slide Number Placeholder 5"/>
          <p:cNvSpPr>
            <a:spLocks noGrp="1"/>
          </p:cNvSpPr>
          <p:nvPr>
            <p:ph type="sldNum" sz="quarter" idx="12"/>
          </p:nvPr>
        </p:nvSpPr>
        <p:spPr/>
        <p:txBody>
          <a:bodyPr/>
          <a:lstStyle>
            <a:lvl1pPr>
              <a:defRPr/>
            </a:lvl1pPr>
          </a:lstStyle>
          <a:p>
            <a:fld id="{BBF587B3-4230-48DA-B549-199C2F8D4B1C}" type="slidenum">
              <a:rPr lang="en-US" altLang="en-US"/>
              <a:pPr/>
              <a:t>‹#›</a:t>
            </a:fld>
            <a:endParaRPr lang="en-US" altLang="en-US"/>
          </a:p>
        </p:txBody>
      </p:sp>
    </p:spTree>
    <p:extLst>
      <p:ext uri="{BB962C8B-B14F-4D97-AF65-F5344CB8AC3E}">
        <p14:creationId xmlns:p14="http://schemas.microsoft.com/office/powerpoint/2010/main" val="3824913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ltLang="en-US"/>
          </a:p>
        </p:txBody>
      </p:sp>
      <p:sp>
        <p:nvSpPr>
          <p:cNvPr id="3" name="Footer Placeholder 4"/>
          <p:cNvSpPr>
            <a:spLocks noGrp="1"/>
          </p:cNvSpPr>
          <p:nvPr>
            <p:ph type="ftr" sz="quarter" idx="11"/>
          </p:nvPr>
        </p:nvSpPr>
        <p:spPr/>
        <p:txBody>
          <a:bodyPr/>
          <a:lstStyle>
            <a:lvl1pPr>
              <a:defRPr/>
            </a:lvl1pPr>
          </a:lstStyle>
          <a:p>
            <a:pPr>
              <a:defRPr/>
            </a:pPr>
            <a:r>
              <a:rPr lang="en-US" smtClean="0"/>
              <a:t>chapter 10: Timer and external interrupts v7a</a:t>
            </a:r>
            <a:endParaRPr lang="en-US"/>
          </a:p>
        </p:txBody>
      </p:sp>
      <p:sp>
        <p:nvSpPr>
          <p:cNvPr id="4" name="Slide Number Placeholder 5"/>
          <p:cNvSpPr>
            <a:spLocks noGrp="1"/>
          </p:cNvSpPr>
          <p:nvPr>
            <p:ph type="sldNum" sz="quarter" idx="12"/>
          </p:nvPr>
        </p:nvSpPr>
        <p:spPr/>
        <p:txBody>
          <a:bodyPr/>
          <a:lstStyle>
            <a:lvl1pPr>
              <a:defRPr/>
            </a:lvl1pPr>
          </a:lstStyle>
          <a:p>
            <a:fld id="{1AD5135D-F39F-42B1-BCEE-CB05E972ED14}" type="slidenum">
              <a:rPr lang="en-US" altLang="en-US"/>
              <a:pPr/>
              <a:t>‹#›</a:t>
            </a:fld>
            <a:endParaRPr lang="en-US" altLang="en-US"/>
          </a:p>
        </p:txBody>
      </p:sp>
    </p:spTree>
    <p:extLst>
      <p:ext uri="{BB962C8B-B14F-4D97-AF65-F5344CB8AC3E}">
        <p14:creationId xmlns:p14="http://schemas.microsoft.com/office/powerpoint/2010/main" val="4008554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smtClean="0"/>
              <a:t>chapter 10: Timer and external interrupts v7a</a:t>
            </a:r>
            <a:endParaRPr lang="en-US"/>
          </a:p>
        </p:txBody>
      </p:sp>
      <p:sp>
        <p:nvSpPr>
          <p:cNvPr id="7" name="Slide Number Placeholder 5"/>
          <p:cNvSpPr>
            <a:spLocks noGrp="1"/>
          </p:cNvSpPr>
          <p:nvPr>
            <p:ph type="sldNum" sz="quarter" idx="12"/>
          </p:nvPr>
        </p:nvSpPr>
        <p:spPr/>
        <p:txBody>
          <a:bodyPr/>
          <a:lstStyle>
            <a:lvl1pPr>
              <a:defRPr/>
            </a:lvl1pPr>
          </a:lstStyle>
          <a:p>
            <a:fld id="{715D1169-9DCA-48EF-AC26-DB719A2428BF}" type="slidenum">
              <a:rPr lang="en-US" altLang="en-US"/>
              <a:pPr/>
              <a:t>‹#›</a:t>
            </a:fld>
            <a:endParaRPr lang="en-US" altLang="en-US"/>
          </a:p>
        </p:txBody>
      </p:sp>
    </p:spTree>
    <p:extLst>
      <p:ext uri="{BB962C8B-B14F-4D97-AF65-F5344CB8AC3E}">
        <p14:creationId xmlns:p14="http://schemas.microsoft.com/office/powerpoint/2010/main" val="932775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smtClean="0"/>
              <a:t>chapter 10: Timer and external interrupts v7a</a:t>
            </a:r>
            <a:endParaRPr lang="en-US"/>
          </a:p>
        </p:txBody>
      </p:sp>
      <p:sp>
        <p:nvSpPr>
          <p:cNvPr id="7" name="Slide Number Placeholder 5"/>
          <p:cNvSpPr>
            <a:spLocks noGrp="1"/>
          </p:cNvSpPr>
          <p:nvPr>
            <p:ph type="sldNum" sz="quarter" idx="12"/>
          </p:nvPr>
        </p:nvSpPr>
        <p:spPr/>
        <p:txBody>
          <a:bodyPr/>
          <a:lstStyle>
            <a:lvl1pPr>
              <a:defRPr/>
            </a:lvl1pPr>
          </a:lstStyle>
          <a:p>
            <a:fld id="{87163B96-3E22-4767-ABA5-C5CC19E3CE87}" type="slidenum">
              <a:rPr lang="en-US" altLang="en-US"/>
              <a:pPr/>
              <a:t>‹#›</a:t>
            </a:fld>
            <a:endParaRPr lang="en-US" altLang="en-US"/>
          </a:p>
        </p:txBody>
      </p:sp>
    </p:spTree>
    <p:extLst>
      <p:ext uri="{BB962C8B-B14F-4D97-AF65-F5344CB8AC3E}">
        <p14:creationId xmlns:p14="http://schemas.microsoft.com/office/powerpoint/2010/main" val="51888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latin typeface="Arial" pitchFamily="34" charset="0"/>
              </a:defRPr>
            </a:lvl1pPr>
          </a:lstStyle>
          <a:p>
            <a:pPr>
              <a:defRPr/>
            </a:pPr>
            <a:r>
              <a:rPr lang="en-US" smtClean="0"/>
              <a:t>chapter 10: Timer and external interrupts v7a</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1657520-5FAC-4101-8C67-27BE576691A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youtube.com/watch?v=nAT2FhYwPx0&amp;feature=youtu.be" TargetMode="External"/><Relationship Id="rId2" Type="http://schemas.openxmlformats.org/officeDocument/2006/relationships/hyperlink" Target="http://www.nxp.com/documents/user_manual/UM10120.pdf" TargetMode="External"/><Relationship Id="rId1" Type="http://schemas.openxmlformats.org/officeDocument/2006/relationships/slideLayout" Target="../slideLayouts/slideLayout1.xml"/><Relationship Id="rId4" Type="http://schemas.openxmlformats.org/officeDocument/2006/relationships/hyperlink" Target="http://www.youtube.com/watch?v=GzommZ3adk8&amp;feature=youtu.be"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file:///\\cyclamen\image2\khwong\www2\ceng2400\timer_interrupt_demo13a.zi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openxmlformats.org/officeDocument/2006/relationships/image" Target="../media/image4.wmf"/><Relationship Id="rId2" Type="http://schemas.openxmlformats.org/officeDocument/2006/relationships/image" Target="../media/image2.wmf"/><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nAT2FhYwPx0&amp;feature=youtu.be"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file:///\\cyclamen\image2\khwong\www2\ceng2400\timer_interrupt_demo13a.zip" TargetMode="External"/><Relationship Id="rId4" Type="http://schemas.openxmlformats.org/officeDocument/2006/relationships/hyperlink" Target="http://www.youtube.com/watch?v=GzommZ3adk8&amp;feature=youtu.be"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GbnMxZgEgDA"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ltLang="zh-TW" sz="3600" smtClean="0"/>
              <a:t/>
            </a:r>
            <a:br>
              <a:rPr lang="en-US" altLang="zh-TW" sz="3600" smtClean="0"/>
            </a:br>
            <a:r>
              <a:rPr lang="en-US" altLang="zh-TW" sz="3600" smtClean="0"/>
              <a:t>Chapter 10 Timer and external hardware interrupts</a:t>
            </a:r>
            <a:endParaRPr lang="en-US" altLang="en-US" sz="3600" smtClean="0">
              <a:ea typeface="新細明體" charset="-120"/>
            </a:endParaRPr>
          </a:p>
        </p:txBody>
      </p:sp>
      <p:sp>
        <p:nvSpPr>
          <p:cNvPr id="2051" name="Rectangle 3"/>
          <p:cNvSpPr>
            <a:spLocks noGrp="1" noChangeArrowheads="1"/>
          </p:cNvSpPr>
          <p:nvPr>
            <p:ph type="subTitle" idx="1"/>
          </p:nvPr>
        </p:nvSpPr>
        <p:spPr/>
        <p:txBody>
          <a:bodyPr>
            <a:normAutofit/>
          </a:bodyPr>
          <a:lstStyle/>
          <a:p>
            <a:pPr eaLnBrk="1" hangingPunct="1">
              <a:lnSpc>
                <a:spcPct val="80000"/>
              </a:lnSpc>
            </a:pPr>
            <a:endParaRPr lang="en-US" altLang="zh-TW" sz="2400" smtClean="0">
              <a:solidFill>
                <a:srgbClr val="898989"/>
              </a:solidFill>
            </a:endParaRPr>
          </a:p>
          <a:p>
            <a:pPr eaLnBrk="1" hangingPunct="1">
              <a:lnSpc>
                <a:spcPct val="80000"/>
              </a:lnSpc>
            </a:pPr>
            <a:r>
              <a:rPr lang="en-US" altLang="en-US" sz="2400" smtClean="0">
                <a:solidFill>
                  <a:srgbClr val="898989"/>
                </a:solidFill>
              </a:rPr>
              <a:t>CEG2400 - Microcomputer Systems</a:t>
            </a:r>
            <a:endParaRPr lang="en-US" altLang="zh-TW" sz="2400" smtClean="0">
              <a:solidFill>
                <a:srgbClr val="898989"/>
              </a:solidFill>
            </a:endParaRPr>
          </a:p>
          <a:p>
            <a:pPr eaLnBrk="1" hangingPunct="1">
              <a:lnSpc>
                <a:spcPct val="80000"/>
              </a:lnSpc>
            </a:pPr>
            <a:endParaRPr lang="en-US" altLang="en-US" sz="1600" i="1" smtClean="0">
              <a:solidFill>
                <a:srgbClr val="898989"/>
              </a:solidFill>
            </a:endParaRPr>
          </a:p>
          <a:p>
            <a:pPr eaLnBrk="1" hangingPunct="1">
              <a:lnSpc>
                <a:spcPct val="80000"/>
              </a:lnSpc>
            </a:pPr>
            <a:endParaRPr lang="en-US" altLang="zh-TW" sz="2400" smtClean="0">
              <a:solidFill>
                <a:srgbClr val="898989"/>
              </a:solidFill>
            </a:endParaRPr>
          </a:p>
          <a:p>
            <a:pPr eaLnBrk="1" hangingPunct="1">
              <a:lnSpc>
                <a:spcPct val="80000"/>
              </a:lnSpc>
            </a:pPr>
            <a:r>
              <a:rPr lang="en-US" altLang="zh-TW" sz="2400" smtClean="0">
                <a:solidFill>
                  <a:srgbClr val="898989"/>
                </a:solidFill>
              </a:rPr>
              <a:t> </a:t>
            </a:r>
            <a:endParaRPr lang="en-US" altLang="en-US" sz="2400" smtClean="0">
              <a:solidFill>
                <a:srgbClr val="898989"/>
              </a:solidFill>
              <a:ea typeface="新細明體" charset="-120"/>
            </a:endParaRPr>
          </a:p>
        </p:txBody>
      </p:sp>
      <p:sp>
        <p:nvSpPr>
          <p:cNvPr id="6" name="Rectangle 10"/>
          <p:cNvSpPr>
            <a:spLocks noGrp="1" noChangeArrowheads="1"/>
          </p:cNvSpPr>
          <p:nvPr>
            <p:ph type="ftr" sz="quarter" idx="11"/>
          </p:nvPr>
        </p:nvSpPr>
        <p:spPr/>
        <p:txBody>
          <a:bodyPr/>
          <a:lstStyle/>
          <a:p>
            <a:pPr>
              <a:defRPr/>
            </a:pPr>
            <a:r>
              <a:rPr lang="en-US" smtClean="0"/>
              <a:t>chapter 10: Timer and external interrupts v7a</a:t>
            </a:r>
            <a:endParaRPr lang="en-US"/>
          </a:p>
        </p:txBody>
      </p:sp>
      <p:sp>
        <p:nvSpPr>
          <p:cNvPr id="7" name="Rectangle 11"/>
          <p:cNvSpPr>
            <a:spLocks noGrp="1" noChangeArrowheads="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F3F6C14-1873-4014-8DE1-714CD00D64A1}" type="slidenum">
              <a:rPr lang="en-US" altLang="en-US">
                <a:solidFill>
                  <a:srgbClr val="898989"/>
                </a:solidFill>
              </a:rPr>
              <a:pPr/>
              <a:t>1</a:t>
            </a:fld>
            <a:endParaRPr lang="en-US" altLang="en-US">
              <a:solidFill>
                <a:srgbClr val="898989"/>
              </a:solidFill>
            </a:endParaRPr>
          </a:p>
        </p:txBody>
      </p:sp>
      <p:sp>
        <p:nvSpPr>
          <p:cNvPr id="3078" name="Text Box 5"/>
          <p:cNvSpPr txBox="1">
            <a:spLocks noChangeArrowheads="1"/>
          </p:cNvSpPr>
          <p:nvPr/>
        </p:nvSpPr>
        <p:spPr bwMode="auto">
          <a:xfrm>
            <a:off x="735013" y="5032375"/>
            <a:ext cx="7148512" cy="147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latin typeface="Arial" charset="0"/>
                <a:hlinkClick r:id="rId2"/>
              </a:rPr>
              <a:t>http://www.nxp.com/documents/user_manual/UM10120.pdf</a:t>
            </a:r>
            <a:endParaRPr lang="en-US" altLang="en-US" sz="1800">
              <a:latin typeface="Arial" charset="0"/>
            </a:endParaRPr>
          </a:p>
          <a:p>
            <a:pPr>
              <a:spcBef>
                <a:spcPct val="0"/>
              </a:spcBef>
              <a:buFontTx/>
              <a:buNone/>
            </a:pPr>
            <a:r>
              <a:rPr lang="en-US" altLang="en-US" sz="1800">
                <a:latin typeface="Arial" charset="0"/>
              </a:rPr>
              <a:t>Demo video</a:t>
            </a:r>
          </a:p>
          <a:p>
            <a:pPr>
              <a:spcBef>
                <a:spcPct val="0"/>
              </a:spcBef>
              <a:buFontTx/>
              <a:buNone/>
            </a:pPr>
            <a:r>
              <a:rPr lang="en-US" altLang="en-US" sz="1800">
                <a:latin typeface="Arial" charset="0"/>
                <a:hlinkClick r:id="rId3"/>
              </a:rPr>
              <a:t>http://www.youtube.com/watch?v=nAT2FhYwPx0&amp;feature=youtu.be</a:t>
            </a:r>
            <a:endParaRPr lang="en-US" altLang="en-US" sz="1800">
              <a:latin typeface="Arial" charset="0"/>
            </a:endParaRPr>
          </a:p>
          <a:p>
            <a:pPr>
              <a:spcBef>
                <a:spcPct val="0"/>
              </a:spcBef>
              <a:buFontTx/>
              <a:buNone/>
            </a:pPr>
            <a:r>
              <a:rPr lang="en-US" altLang="en-US" sz="1800">
                <a:latin typeface="Arial" charset="0"/>
                <a:hlinkClick r:id="rId4"/>
              </a:rPr>
              <a:t>http://www.youtube.com/watch?v=GzommZ3adk8&amp;feature=youtu.be</a:t>
            </a:r>
            <a:endParaRPr lang="en-US" altLang="en-US" sz="1800">
              <a:latin typeface="Arial" charset="0"/>
            </a:endParaRPr>
          </a:p>
          <a:p>
            <a:pPr>
              <a:spcBef>
                <a:spcPct val="0"/>
              </a:spcBef>
              <a:buFontTx/>
              <a:buNone/>
            </a:pPr>
            <a:endParaRPr lang="en-US" altLang="en-US" sz="1800">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68313" y="549275"/>
            <a:ext cx="8229600" cy="1143000"/>
          </a:xfrm>
        </p:spPr>
        <p:txBody>
          <a:bodyPr/>
          <a:lstStyle/>
          <a:p>
            <a:r>
              <a:rPr lang="en-US" altLang="en-US" smtClean="0"/>
              <a:t>Overview of</a:t>
            </a:r>
            <a:br>
              <a:rPr lang="en-US" altLang="en-US" smtClean="0"/>
            </a:br>
            <a:r>
              <a:rPr lang="en-US" altLang="en-US" smtClean="0">
                <a:hlinkClick r:id="rId2" action="ppaction://hlinkfile"/>
              </a:rPr>
              <a:t>timer_int_demo13a.c</a:t>
            </a:r>
            <a:r>
              <a:rPr lang="en-US" altLang="en-US" smtClean="0"/>
              <a:t/>
            </a:r>
            <a:br>
              <a:rPr lang="en-US" altLang="en-US" smtClean="0"/>
            </a:br>
            <a:r>
              <a:rPr lang="en-US" altLang="en-US" smtClean="0"/>
              <a:t> </a:t>
            </a:r>
          </a:p>
        </p:txBody>
      </p:sp>
      <p:sp>
        <p:nvSpPr>
          <p:cNvPr id="12291" name="Content Placeholder 2"/>
          <p:cNvSpPr>
            <a:spLocks noGrp="1"/>
          </p:cNvSpPr>
          <p:nvPr>
            <p:ph idx="1"/>
          </p:nvPr>
        </p:nvSpPr>
        <p:spPr/>
        <p:txBody>
          <a:bodyPr/>
          <a:lstStyle/>
          <a:p>
            <a:r>
              <a:rPr lang="en-US" altLang="en-US" smtClean="0"/>
              <a:t>We will introduce the program in this order</a:t>
            </a:r>
          </a:p>
          <a:p>
            <a:r>
              <a:rPr lang="en-US" altLang="en-US" smtClean="0"/>
              <a:t>Part 1: header</a:t>
            </a:r>
          </a:p>
          <a:p>
            <a:r>
              <a:rPr lang="en-US" altLang="en-US" smtClean="0"/>
              <a:t>Part 5: Main()</a:t>
            </a:r>
          </a:p>
          <a:p>
            <a:r>
              <a:rPr lang="en-US" altLang="en-US" smtClean="0"/>
              <a:t>Part 4: Init_timer_Eint (void)//init timer and external interrupt</a:t>
            </a:r>
          </a:p>
          <a:p>
            <a:r>
              <a:rPr lang="en-US" altLang="en-US" smtClean="0"/>
              <a:t>Part 2: isr_Timer0()//timer interrupt service routine</a:t>
            </a:r>
          </a:p>
          <a:p>
            <a:r>
              <a:rPr lang="en-US" altLang="en-US" smtClean="0"/>
              <a:t>Part 3: isr_Eint3() //external interrupt service routine, discussed in last chapter</a:t>
            </a:r>
          </a:p>
          <a:p>
            <a:endParaRPr lang="en-US" altLang="en-US" smtClean="0"/>
          </a:p>
        </p:txBody>
      </p:sp>
      <p:sp>
        <p:nvSpPr>
          <p:cNvPr id="4" name="Footer Placeholder 3"/>
          <p:cNvSpPr>
            <a:spLocks noGrp="1"/>
          </p:cNvSpPr>
          <p:nvPr>
            <p:ph type="ftr" sz="quarter" idx="11"/>
          </p:nvPr>
        </p:nvSpPr>
        <p:spPr>
          <a:xfrm>
            <a:off x="5580063" y="6486525"/>
            <a:ext cx="2895600" cy="365125"/>
          </a:xfrm>
        </p:spPr>
        <p:txBody>
          <a:bodyPr/>
          <a:lstStyle/>
          <a:p>
            <a:pPr>
              <a:defRPr/>
            </a:pPr>
            <a:r>
              <a:rPr lang="en-US" smtClean="0"/>
              <a:t>chapter 10: Timer and external interrupts v7a</a:t>
            </a:r>
            <a:endParaRPr lang="en-US" dirty="0"/>
          </a:p>
        </p:txBody>
      </p:sp>
      <p:sp>
        <p:nvSpPr>
          <p:cNvPr id="5"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F33C93F-D7BB-448E-BEA1-F6715BD53265}" type="slidenum">
              <a:rPr lang="en-US" altLang="en-US">
                <a:solidFill>
                  <a:srgbClr val="898989"/>
                </a:solidFill>
              </a:rPr>
              <a:pPr/>
              <a:t>10</a:t>
            </a:fld>
            <a:endParaRPr lang="en-US" altLang="en-US">
              <a:solidFill>
                <a:srgbClr val="89898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7"/>
          <p:cNvSpPr>
            <a:spLocks noGrp="1"/>
          </p:cNvSpPr>
          <p:nvPr>
            <p:ph sz="half" idx="2"/>
          </p:nvPr>
        </p:nvSpPr>
        <p:spPr>
          <a:xfrm>
            <a:off x="250825" y="115888"/>
            <a:ext cx="4040188" cy="3951287"/>
          </a:xfrm>
        </p:spPr>
        <p:txBody>
          <a:bodyPr/>
          <a:lstStyle/>
          <a:p>
            <a:r>
              <a:rPr lang="en-US" altLang="en-US" sz="1100" smtClean="0"/>
              <a:t>//timer_int_demo13a.c</a:t>
            </a:r>
          </a:p>
          <a:p>
            <a:r>
              <a:rPr lang="en-US" altLang="en-US" sz="1100" smtClean="0"/>
              <a:t>//part 1: header: ////////////////////////////////////////</a:t>
            </a:r>
          </a:p>
          <a:p>
            <a:r>
              <a:rPr lang="en-US" altLang="en-US" sz="1100" smtClean="0"/>
              <a:t>#include &lt;lpc21xx.h&gt;</a:t>
            </a:r>
          </a:p>
          <a:p>
            <a:r>
              <a:rPr lang="en-US" altLang="en-US" sz="1100" smtClean="0"/>
              <a:t>extern void init_timer_Eint(void);</a:t>
            </a:r>
          </a:p>
          <a:p>
            <a:r>
              <a:rPr lang="en-US" altLang="en-US" sz="1100" smtClean="0"/>
              <a:t>#define D1_red_led 0x400//define p0.10 as Red LED(D1_red_led) output</a:t>
            </a:r>
          </a:p>
          <a:p>
            <a:r>
              <a:rPr lang="en-US" altLang="en-US" sz="1100" smtClean="0"/>
              <a:t>#define D2_green_led 0x800//define p0.11 as Green LED(D2_green_led) output</a:t>
            </a:r>
          </a:p>
          <a:p>
            <a:r>
              <a:rPr lang="en-US" altLang="en-US" sz="1100" smtClean="0"/>
              <a:t>//define global variables</a:t>
            </a:r>
          </a:p>
          <a:p>
            <a:r>
              <a:rPr lang="en-US" altLang="en-US" sz="1100" smtClean="0"/>
              <a:t>long timeval;</a:t>
            </a:r>
          </a:p>
          <a:p>
            <a:r>
              <a:rPr lang="en-US" altLang="en-US" sz="1100" smtClean="0"/>
              <a:t>long  exint;</a:t>
            </a:r>
          </a:p>
          <a:p>
            <a:r>
              <a:rPr lang="en-US" altLang="en-US" sz="1100" smtClean="0"/>
              <a:t>/////////////////////////////////////////////////////////</a:t>
            </a:r>
          </a:p>
          <a:p>
            <a:r>
              <a:rPr lang="en-US" altLang="en-US" sz="1100" smtClean="0"/>
              <a:t>//part2 : Timer Interupt service routine ////////////</a:t>
            </a:r>
          </a:p>
          <a:p>
            <a:r>
              <a:rPr lang="en-US" altLang="en-US" sz="1100" smtClean="0"/>
              <a:t>void __irq isr_Timer0()</a:t>
            </a:r>
          </a:p>
          <a:p>
            <a:r>
              <a:rPr lang="en-US" altLang="en-US" sz="1100" smtClean="0"/>
              <a:t>{timeval++;</a:t>
            </a:r>
          </a:p>
          <a:p>
            <a:r>
              <a:rPr lang="en-US" altLang="en-US" sz="1100" smtClean="0"/>
              <a:t>  //Blink the Red LED</a:t>
            </a:r>
          </a:p>
          <a:p>
            <a:r>
              <a:rPr lang="en-US" altLang="en-US" sz="1100" smtClean="0"/>
              <a:t>  if((timeval%2)==0) IO0CLR|=D1_red_led;</a:t>
            </a:r>
          </a:p>
          <a:p>
            <a:r>
              <a:rPr lang="en-US" altLang="en-US" sz="1100" smtClean="0"/>
              <a:t>   else IO0SET|=D1_red_led;</a:t>
            </a:r>
          </a:p>
          <a:p>
            <a:r>
              <a:rPr lang="en-US" altLang="en-US" sz="1100" smtClean="0"/>
              <a:t>   T0IR = 1; // Clear interrupt flag</a:t>
            </a:r>
          </a:p>
          <a:p>
            <a:r>
              <a:rPr lang="en-US" altLang="en-US" sz="1100" smtClean="0"/>
              <a:t>   VICVectAddr = 0; // Acknowledge Interrupt</a:t>
            </a:r>
          </a:p>
          <a:p>
            <a:r>
              <a:rPr lang="en-US" altLang="en-US" sz="1100" smtClean="0"/>
              <a:t>}</a:t>
            </a:r>
          </a:p>
          <a:p>
            <a:r>
              <a:rPr lang="en-US" altLang="en-US" sz="1100" smtClean="0"/>
              <a:t>///////////////////////////////////////////////////////////</a:t>
            </a:r>
          </a:p>
          <a:p>
            <a:r>
              <a:rPr lang="en-US" altLang="en-US" sz="1100" smtClean="0"/>
              <a:t>//part3 : External Interrupt service routine for EINT3 </a:t>
            </a:r>
          </a:p>
          <a:p>
            <a:r>
              <a:rPr lang="en-US" altLang="en-US" sz="1100" smtClean="0"/>
              <a:t>void __irq isr_Eint3()</a:t>
            </a:r>
          </a:p>
          <a:p>
            <a:r>
              <a:rPr lang="en-US" altLang="en-US" sz="1100" smtClean="0"/>
              <a:t>{ exint++;</a:t>
            </a:r>
          </a:p>
          <a:p>
            <a:r>
              <a:rPr lang="en-US" altLang="en-US" sz="1100" smtClean="0"/>
              <a:t>  //Google the Green LED external int. (EINT3 ) is triggered</a:t>
            </a:r>
          </a:p>
          <a:p>
            <a:r>
              <a:rPr lang="en-US" altLang="en-US" sz="1100" smtClean="0"/>
              <a:t>   // when pin p0.20 has transition from 1 to 0</a:t>
            </a:r>
          </a:p>
          <a:p>
            <a:r>
              <a:rPr lang="en-US" altLang="en-US" sz="1100" smtClean="0"/>
              <a:t>	if((exint%2)==0) IO0CLR|=D2_green_led;</a:t>
            </a:r>
          </a:p>
          <a:p>
            <a:r>
              <a:rPr lang="en-US" altLang="en-US" sz="1100" smtClean="0"/>
              <a:t>	else IO0SET|=D2_green_led;</a:t>
            </a:r>
          </a:p>
          <a:p>
            <a:r>
              <a:rPr lang="en-US" altLang="en-US" sz="1100" smtClean="0"/>
              <a:t>   	EXTINT = 0x08;				// Clear EINT3 flag</a:t>
            </a:r>
          </a:p>
          <a:p>
            <a:r>
              <a:rPr lang="en-US" altLang="en-US" sz="1100" smtClean="0"/>
              <a:t>   	VICVectAddr = 0;             // Acknowledge Interrupt   </a:t>
            </a:r>
          </a:p>
          <a:p>
            <a:r>
              <a:rPr lang="en-US" altLang="en-US" sz="1100" smtClean="0"/>
              <a:t>}</a:t>
            </a:r>
            <a:r>
              <a:rPr lang="en-US" altLang="en-US" sz="900" smtClean="0"/>
              <a:t>	</a:t>
            </a:r>
          </a:p>
        </p:txBody>
      </p:sp>
      <p:sp>
        <p:nvSpPr>
          <p:cNvPr id="13315" name="Content Placeholder 9"/>
          <p:cNvSpPr>
            <a:spLocks noGrp="1"/>
          </p:cNvSpPr>
          <p:nvPr>
            <p:ph sz="quarter" idx="4"/>
          </p:nvPr>
        </p:nvSpPr>
        <p:spPr>
          <a:xfrm>
            <a:off x="4716463" y="0"/>
            <a:ext cx="4041775" cy="3951288"/>
          </a:xfrm>
        </p:spPr>
        <p:txBody>
          <a:bodyPr/>
          <a:lstStyle/>
          <a:p>
            <a:r>
              <a:rPr lang="en-US" altLang="en-US" sz="1100" smtClean="0"/>
              <a:t>//part4 :Init Timer interrupt////////////////////////////</a:t>
            </a:r>
          </a:p>
          <a:p>
            <a:r>
              <a:rPr lang="en-US" altLang="en-US" sz="1100" smtClean="0"/>
              <a:t>void Init_timer_Eint (void) {</a:t>
            </a:r>
          </a:p>
          <a:p>
            <a:r>
              <a:rPr lang="en-US" altLang="en-US" sz="1100" smtClean="0"/>
              <a:t>   T0PR = 0;	// set prescaler to 0</a:t>
            </a:r>
          </a:p>
          <a:p>
            <a:r>
              <a:rPr lang="en-US" altLang="en-US" sz="1100" smtClean="0"/>
              <a:t>    T0MR0 =1382400; // set interrupt interval to 100ms</a:t>
            </a:r>
          </a:p>
          <a:p>
            <a:r>
              <a:rPr lang="en-US" altLang="en-US" sz="1100" smtClean="0"/>
              <a:t>	           // Pclk/10Hz = (11059200 x 5)/(4 x 1000)</a:t>
            </a:r>
          </a:p>
          <a:p>
            <a:r>
              <a:rPr lang="en-US" altLang="en-US" sz="1100" smtClean="0"/>
              <a:t>    T0MCR = 3;  // Interrupt and Reset on MR0</a:t>
            </a:r>
          </a:p>
          <a:p>
            <a:r>
              <a:rPr lang="en-US" altLang="en-US" sz="1100" smtClean="0"/>
              <a:t>    T0TCR = 1;    // Timer0 Enable</a:t>
            </a:r>
          </a:p>
          <a:p>
            <a:r>
              <a:rPr lang="en-US" altLang="en-US" sz="1100" smtClean="0"/>
              <a:t>     VICVectAddr0 = (unsigned long)isr_Timer0;  	</a:t>
            </a:r>
          </a:p>
          <a:p>
            <a:r>
              <a:rPr lang="en-US" altLang="en-US" sz="1100" smtClean="0"/>
              <a:t>// set interrupt vector  slot 0—(highest priority)</a:t>
            </a:r>
          </a:p>
          <a:p>
            <a:r>
              <a:rPr lang="en-US" altLang="en-US" sz="1100" smtClean="0"/>
              <a:t>     VICVectCntl0 = 0x20 | 4; // use it for Timer 0 Interrupt</a:t>
            </a:r>
          </a:p>
          <a:p>
            <a:r>
              <a:rPr lang="en-US" altLang="en-US" sz="1100" smtClean="0"/>
              <a:t>     VICIntEnable = 0x00000010; // Enable Timer0 Interrupt</a:t>
            </a:r>
          </a:p>
          <a:p>
            <a:r>
              <a:rPr lang="en-US" altLang="en-US" sz="1100" smtClean="0"/>
              <a:t>//  For init. Exint3----------------------------------------------------</a:t>
            </a:r>
          </a:p>
          <a:p>
            <a:r>
              <a:rPr lang="en-US" altLang="en-US" sz="1100" smtClean="0"/>
              <a:t>        EXTMODE=0x08; // set EINT3 as edge trigger</a:t>
            </a:r>
          </a:p>
          <a:p>
            <a:r>
              <a:rPr lang="en-US" altLang="en-US" sz="1100" smtClean="0"/>
              <a:t>         VICVectAddr1 = (unsigned long)isr_Eint3; 	</a:t>
            </a:r>
          </a:p>
          <a:p>
            <a:r>
              <a:rPr lang="en-US" altLang="en-US" sz="1100" smtClean="0"/>
              <a:t>        // set interrupt vector  slot1— 2</a:t>
            </a:r>
            <a:r>
              <a:rPr lang="en-US" altLang="en-US" sz="1100" baseline="30000" smtClean="0"/>
              <a:t>nd</a:t>
            </a:r>
            <a:r>
              <a:rPr lang="en-US" altLang="en-US" sz="1100" smtClean="0"/>
              <a:t> highest priority</a:t>
            </a:r>
          </a:p>
          <a:p>
            <a:r>
              <a:rPr lang="en-US" altLang="en-US" sz="1100" smtClean="0"/>
              <a:t>         VICVectCntl1 = 0x20 | 17;  // use it for EINT3 Interrupt</a:t>
            </a:r>
          </a:p>
          <a:p>
            <a:r>
              <a:rPr lang="en-US" altLang="en-US" sz="1100" smtClean="0"/>
              <a:t>         VICIntEnable |= 0x00020000; // Enable EINT3 interrupt</a:t>
            </a:r>
          </a:p>
          <a:p>
            <a:r>
              <a:rPr lang="en-US" altLang="en-US" sz="1100" smtClean="0"/>
              <a:t>         EXTINT = 0x08; // Clear EINT3 flag</a:t>
            </a:r>
          </a:p>
          <a:p>
            <a:r>
              <a:rPr lang="en-US" altLang="en-US" sz="1100" smtClean="0"/>
              <a:t>}</a:t>
            </a:r>
          </a:p>
          <a:p>
            <a:r>
              <a:rPr lang="en-US" altLang="en-US" sz="1100" smtClean="0"/>
              <a:t>///////////////////////////////////////////////////////////////</a:t>
            </a:r>
          </a:p>
          <a:p>
            <a:r>
              <a:rPr lang="en-US" altLang="en-US" sz="1100" smtClean="0"/>
              <a:t>//part5  :main program///////////////</a:t>
            </a:r>
          </a:p>
          <a:p>
            <a:r>
              <a:rPr lang="en-US" altLang="en-US" sz="1100" smtClean="0"/>
              <a:t>int main(void)</a:t>
            </a:r>
          </a:p>
          <a:p>
            <a:r>
              <a:rPr lang="en-US" altLang="en-US" sz="1100" smtClean="0"/>
              <a:t>{</a:t>
            </a:r>
          </a:p>
          <a:p>
            <a:r>
              <a:rPr lang="en-US" altLang="en-US" sz="1100" smtClean="0"/>
              <a:t>  PINSEL1 |= 0x00000300;		// set p0.20 as EINT3 external interrupt input</a:t>
            </a:r>
          </a:p>
          <a:p>
            <a:r>
              <a:rPr lang="en-US" altLang="en-US" sz="1100" smtClean="0"/>
              <a:t> //Init_Serial_A();--------------------------------------			// Init COM port </a:t>
            </a:r>
          </a:p>
          <a:p>
            <a:r>
              <a:rPr lang="en-US" altLang="en-US" sz="1100" smtClean="0"/>
              <a:t> Init_timer_Eint();			// Init Timer 0 &amp; EINT3</a:t>
            </a:r>
          </a:p>
          <a:p>
            <a:r>
              <a:rPr lang="en-US" altLang="en-US" sz="1100" smtClean="0"/>
              <a:t> IO0DIR|=D1_red_led;  // p0.10 red led</a:t>
            </a:r>
          </a:p>
          <a:p>
            <a:r>
              <a:rPr lang="en-US" altLang="en-US" sz="1100" smtClean="0"/>
              <a:t> IO0DIR|=D2_green_led;  // p0.11 green led</a:t>
            </a:r>
          </a:p>
          <a:p>
            <a:r>
              <a:rPr lang="en-US" altLang="en-US" sz="1100" smtClean="0"/>
              <a:t>  while(1) {  //endless loop, do nothing</a:t>
            </a:r>
          </a:p>
          <a:p>
            <a:r>
              <a:rPr lang="en-US" altLang="en-US" sz="1100" smtClean="0"/>
              <a:t>  }</a:t>
            </a:r>
          </a:p>
          <a:p>
            <a:r>
              <a:rPr lang="en-US" altLang="en-US" sz="1100" smtClean="0"/>
              <a:t>} </a:t>
            </a:r>
            <a:r>
              <a:rPr lang="en-US" altLang="en-US" sz="800" smtClean="0"/>
              <a:t> </a:t>
            </a:r>
          </a:p>
          <a:p>
            <a:endParaRPr lang="en-US" altLang="en-US" smtClean="0"/>
          </a:p>
        </p:txBody>
      </p:sp>
      <p:sp>
        <p:nvSpPr>
          <p:cNvPr id="4" name="Footer Placeholder 3"/>
          <p:cNvSpPr>
            <a:spLocks noGrp="1"/>
          </p:cNvSpPr>
          <p:nvPr>
            <p:ph type="ftr" sz="quarter" idx="11"/>
          </p:nvPr>
        </p:nvSpPr>
        <p:spPr>
          <a:xfrm>
            <a:off x="5508625" y="6381750"/>
            <a:ext cx="2895600" cy="365125"/>
          </a:xfrm>
        </p:spPr>
        <p:txBody>
          <a:bodyPr/>
          <a:lstStyle/>
          <a:p>
            <a:pPr>
              <a:defRPr/>
            </a:pPr>
            <a:r>
              <a:rPr lang="en-US" smtClean="0"/>
              <a:t>chapter 10: Timer and external interrupts v7a</a:t>
            </a:r>
            <a:endParaRPr lang="en-US" dirty="0"/>
          </a:p>
        </p:txBody>
      </p:sp>
      <p:sp>
        <p:nvSpPr>
          <p:cNvPr id="5"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4D3975F-4084-499D-B470-8B3F55F884C9}" type="slidenum">
              <a:rPr lang="en-US" altLang="en-US">
                <a:solidFill>
                  <a:srgbClr val="898989"/>
                </a:solidFill>
              </a:rPr>
              <a:pPr/>
              <a:t>11</a:t>
            </a:fld>
            <a:endParaRPr lang="en-US" altLang="en-US">
              <a:solidFill>
                <a:srgbClr val="89898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8"/>
          <p:cNvSpPr>
            <a:spLocks noGrp="1"/>
          </p:cNvSpPr>
          <p:nvPr>
            <p:ph type="title"/>
          </p:nvPr>
        </p:nvSpPr>
        <p:spPr>
          <a:xfrm>
            <a:off x="468313" y="404813"/>
            <a:ext cx="8229600" cy="1143000"/>
          </a:xfrm>
        </p:spPr>
        <p:txBody>
          <a:bodyPr/>
          <a:lstStyle/>
          <a:p>
            <a:pPr algn="l"/>
            <a:r>
              <a:rPr lang="en-US" altLang="en-US" sz="2400" smtClean="0"/>
              <a:t>Part 1 : Header</a:t>
            </a:r>
            <a:br>
              <a:rPr lang="en-US" altLang="en-US" sz="2400" smtClean="0"/>
            </a:br>
            <a:r>
              <a:rPr lang="en-US" altLang="en-US" sz="2400" smtClean="0"/>
              <a:t>include header&lt;lpc21xx.h&gt;</a:t>
            </a:r>
            <a:br>
              <a:rPr lang="en-US" altLang="en-US" sz="2400" smtClean="0"/>
            </a:br>
            <a:r>
              <a:rPr lang="en-US" altLang="en-US" sz="2400" smtClean="0"/>
              <a:t>declare constants and variables</a:t>
            </a:r>
            <a:endParaRPr lang="en-US" altLang="en-US" smtClean="0"/>
          </a:p>
        </p:txBody>
      </p:sp>
      <p:sp>
        <p:nvSpPr>
          <p:cNvPr id="14339" name="Content Placeholder 9"/>
          <p:cNvSpPr>
            <a:spLocks noGrp="1"/>
          </p:cNvSpPr>
          <p:nvPr>
            <p:ph idx="1"/>
          </p:nvPr>
        </p:nvSpPr>
        <p:spPr/>
        <p:txBody>
          <a:bodyPr/>
          <a:lstStyle/>
          <a:p>
            <a:r>
              <a:rPr lang="en-US" altLang="en-US" sz="2400" smtClean="0"/>
              <a:t> //timer_int_demo13a.c</a:t>
            </a:r>
          </a:p>
          <a:p>
            <a:r>
              <a:rPr lang="en-US" altLang="en-US" sz="2400" smtClean="0"/>
              <a:t>//part 1: header: ////////////////////////////////////////</a:t>
            </a:r>
          </a:p>
          <a:p>
            <a:r>
              <a:rPr lang="en-US" altLang="en-US" sz="2400" smtClean="0"/>
              <a:t>#include &lt;lpc21xx.h&gt;</a:t>
            </a:r>
          </a:p>
          <a:p>
            <a:endParaRPr lang="en-US" altLang="en-US" sz="2400" smtClean="0"/>
          </a:p>
          <a:p>
            <a:r>
              <a:rPr lang="en-US" altLang="en-US" sz="2400" smtClean="0"/>
              <a:t>extern void init_timer_Eint(void);</a:t>
            </a:r>
          </a:p>
          <a:p>
            <a:r>
              <a:rPr lang="en-US" altLang="en-US" sz="2400" smtClean="0"/>
              <a:t>#define D1_red_led 0x400//define p0.10 as Red LED(D1_red_led) output</a:t>
            </a:r>
          </a:p>
          <a:p>
            <a:r>
              <a:rPr lang="en-US" altLang="en-US" sz="2400" smtClean="0"/>
              <a:t>#define D2_green_led 0x800//define p0.11 as Green LED(D2_green_led) output</a:t>
            </a:r>
          </a:p>
          <a:p>
            <a:r>
              <a:rPr lang="en-US" altLang="en-US" sz="2400" smtClean="0"/>
              <a:t>//define global variables</a:t>
            </a:r>
          </a:p>
          <a:p>
            <a:r>
              <a:rPr lang="en-US" altLang="en-US" sz="2400" smtClean="0"/>
              <a:t>long timeval;</a:t>
            </a:r>
          </a:p>
          <a:p>
            <a:r>
              <a:rPr lang="en-US" altLang="en-US" sz="2400" smtClean="0"/>
              <a:t>long  exint;</a:t>
            </a:r>
          </a:p>
        </p:txBody>
      </p:sp>
      <p:sp>
        <p:nvSpPr>
          <p:cNvPr id="7" name="Footer Placeholder 6"/>
          <p:cNvSpPr>
            <a:spLocks noGrp="1"/>
          </p:cNvSpPr>
          <p:nvPr>
            <p:ph type="ftr" sz="quarter" idx="11"/>
          </p:nvPr>
        </p:nvSpPr>
        <p:spPr/>
        <p:txBody>
          <a:bodyPr/>
          <a:lstStyle/>
          <a:p>
            <a:pPr>
              <a:defRPr/>
            </a:pPr>
            <a:r>
              <a:rPr lang="en-US" smtClean="0"/>
              <a:t>chapter 10: Timer and external interrupts v7a</a:t>
            </a:r>
            <a:endParaRPr lang="en-US"/>
          </a:p>
        </p:txBody>
      </p:sp>
      <p:sp>
        <p:nvSpPr>
          <p:cNvPr id="8" name="Slide Number Placeholder 7"/>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6B93F8D-30B3-4209-83FC-58D46095CF06}" type="slidenum">
              <a:rPr lang="en-US" altLang="en-US">
                <a:solidFill>
                  <a:srgbClr val="898989"/>
                </a:solidFill>
              </a:rPr>
              <a:pPr/>
              <a:t>12</a:t>
            </a:fld>
            <a:endParaRPr lang="en-US" altLang="en-US">
              <a:solidFill>
                <a:srgbClr val="89898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Part 5: Main ( )</a:t>
            </a:r>
          </a:p>
        </p:txBody>
      </p:sp>
      <p:sp>
        <p:nvSpPr>
          <p:cNvPr id="15363" name="Content Placeholder 2"/>
          <p:cNvSpPr>
            <a:spLocks noGrp="1"/>
          </p:cNvSpPr>
          <p:nvPr>
            <p:ph idx="1"/>
          </p:nvPr>
        </p:nvSpPr>
        <p:spPr>
          <a:xfrm>
            <a:off x="468313" y="1412875"/>
            <a:ext cx="8229600" cy="4525963"/>
          </a:xfrm>
        </p:spPr>
        <p:txBody>
          <a:bodyPr/>
          <a:lstStyle/>
          <a:p>
            <a:r>
              <a:rPr lang="en-US" altLang="en-US" sz="2400" smtClean="0"/>
              <a:t>//part5  :main program///////////////</a:t>
            </a:r>
          </a:p>
          <a:p>
            <a:r>
              <a:rPr lang="en-US" altLang="en-US" sz="2400" smtClean="0"/>
              <a:t>int main(void)</a:t>
            </a:r>
          </a:p>
          <a:p>
            <a:r>
              <a:rPr lang="en-US" altLang="en-US" sz="2400" smtClean="0"/>
              <a:t>{  PINSEL1 |= 0x00000300;// p0.20 as EINT3 external interrupt </a:t>
            </a:r>
          </a:p>
          <a:p>
            <a:r>
              <a:rPr lang="en-US" altLang="en-US" sz="2400" smtClean="0"/>
              <a:t>   Init_timer_Eint();  // Init Timer 0 &amp; EINT3</a:t>
            </a:r>
          </a:p>
          <a:p>
            <a:r>
              <a:rPr lang="en-US" altLang="en-US" sz="2400" smtClean="0"/>
              <a:t>   IO0DIR|=D1_red_led;  // p0.10 red led</a:t>
            </a:r>
          </a:p>
          <a:p>
            <a:r>
              <a:rPr lang="en-US" altLang="en-US" sz="2400" smtClean="0"/>
              <a:t>   IO0DIR|=D2_green_led;  // p0.11 green led</a:t>
            </a:r>
          </a:p>
          <a:p>
            <a:r>
              <a:rPr lang="en-US" altLang="en-US" sz="2400" smtClean="0"/>
              <a:t>   while(1) {  //endless loop, do nothing</a:t>
            </a:r>
          </a:p>
          <a:p>
            <a:r>
              <a:rPr lang="en-US" altLang="en-US" sz="2400" smtClean="0"/>
              <a:t>                   }</a:t>
            </a:r>
          </a:p>
          <a:p>
            <a:r>
              <a:rPr lang="en-US" altLang="en-US" sz="2400" smtClean="0"/>
              <a:t>}</a:t>
            </a:r>
          </a:p>
        </p:txBody>
      </p:sp>
      <p:sp>
        <p:nvSpPr>
          <p:cNvPr id="4" name="Footer Placeholder 3"/>
          <p:cNvSpPr>
            <a:spLocks noGrp="1"/>
          </p:cNvSpPr>
          <p:nvPr>
            <p:ph type="ftr" sz="quarter" idx="11"/>
          </p:nvPr>
        </p:nvSpPr>
        <p:spPr/>
        <p:txBody>
          <a:bodyPr/>
          <a:lstStyle/>
          <a:p>
            <a:pPr>
              <a:defRPr/>
            </a:pPr>
            <a:r>
              <a:rPr lang="en-US" smtClean="0"/>
              <a:t>chapter 10: Timer and external interrupts v7a</a:t>
            </a:r>
            <a:endParaRPr lang="en-US"/>
          </a:p>
        </p:txBody>
      </p:sp>
      <p:sp>
        <p:nvSpPr>
          <p:cNvPr id="5"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EA4834C-A0E9-4D13-93F8-AEB7AF52DBB4}" type="slidenum">
              <a:rPr lang="en-US" altLang="en-US">
                <a:solidFill>
                  <a:srgbClr val="898989"/>
                </a:solidFill>
              </a:rPr>
              <a:pPr/>
              <a:t>13</a:t>
            </a:fld>
            <a:endParaRPr lang="en-US" altLang="en-US">
              <a:solidFill>
                <a:srgbClr val="89898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title"/>
          </p:nvPr>
        </p:nvSpPr>
        <p:spPr>
          <a:xfrm>
            <a:off x="395288" y="333375"/>
            <a:ext cx="8229600" cy="1143000"/>
          </a:xfrm>
        </p:spPr>
        <p:txBody>
          <a:bodyPr/>
          <a:lstStyle/>
          <a:p>
            <a:pPr algn="l"/>
            <a:r>
              <a:rPr lang="en-US" altLang="en-US" sz="1000" smtClean="0">
                <a:solidFill>
                  <a:srgbClr val="FF0000"/>
                </a:solidFill>
              </a:rPr>
              <a:t/>
            </a:r>
            <a:br>
              <a:rPr lang="en-US" altLang="en-US" sz="1000" smtClean="0">
                <a:solidFill>
                  <a:srgbClr val="FF0000"/>
                </a:solidFill>
              </a:rPr>
            </a:br>
            <a:r>
              <a:rPr lang="en-US" altLang="en-US" sz="3200" smtClean="0">
                <a:solidFill>
                  <a:srgbClr val="FF0000"/>
                </a:solidFill>
              </a:rPr>
              <a:t> </a:t>
            </a:r>
            <a:r>
              <a:rPr lang="en-US" altLang="en-US" sz="3200" smtClean="0"/>
              <a:t>What is the meaning of the statement</a:t>
            </a:r>
            <a:br>
              <a:rPr lang="en-US" altLang="en-US" sz="3200" smtClean="0"/>
            </a:br>
            <a:r>
              <a:rPr lang="en-US" altLang="en-US" sz="3200" smtClean="0"/>
              <a:t>PINSEL1 |= 0x00000300; ?</a:t>
            </a:r>
            <a:br>
              <a:rPr lang="en-US" altLang="en-US" sz="3200" smtClean="0"/>
            </a:br>
            <a:r>
              <a:rPr lang="en-US" altLang="en-US" sz="1800" smtClean="0"/>
              <a:t>Answer: //setup  p0.20 as EINT3 external interrupt </a:t>
            </a:r>
            <a:br>
              <a:rPr lang="en-US" altLang="en-US" sz="1800" smtClean="0"/>
            </a:br>
            <a:endParaRPr lang="en-US" altLang="en-US" sz="1000" smtClean="0"/>
          </a:p>
        </p:txBody>
      </p:sp>
      <p:sp>
        <p:nvSpPr>
          <p:cNvPr id="16387" name="Rectangle 4"/>
          <p:cNvSpPr>
            <a:spLocks noGrp="1" noChangeArrowheads="1"/>
          </p:cNvSpPr>
          <p:nvPr>
            <p:ph idx="1"/>
          </p:nvPr>
        </p:nvSpPr>
        <p:spPr/>
        <p:txBody>
          <a:bodyPr/>
          <a:lstStyle/>
          <a:p>
            <a:r>
              <a:rPr lang="en-US" altLang="en-US" sz="2000" smtClean="0"/>
              <a:t>In  main() {…</a:t>
            </a:r>
          </a:p>
          <a:p>
            <a:r>
              <a:rPr lang="en-US" altLang="en-US" sz="2000" smtClean="0"/>
              <a:t>PINSEL1 |= 0x00000300;// p0.20 as EINT3 (pin55)external interrupt 3</a:t>
            </a:r>
          </a:p>
          <a:p>
            <a:pPr eaLnBrk="1" hangingPunct="1"/>
            <a:r>
              <a:rPr lang="en-US" altLang="zh-TW" sz="1600" smtClean="0"/>
              <a:t>…..}</a:t>
            </a:r>
          </a:p>
          <a:p>
            <a:pPr eaLnBrk="1" hangingPunct="1"/>
            <a:endParaRPr lang="en-US" altLang="en-US" sz="2000" smtClean="0"/>
          </a:p>
        </p:txBody>
      </p:sp>
      <p:sp>
        <p:nvSpPr>
          <p:cNvPr id="14" name="Footer Placeholder 4"/>
          <p:cNvSpPr>
            <a:spLocks noGrp="1"/>
          </p:cNvSpPr>
          <p:nvPr>
            <p:ph type="ftr" sz="quarter" idx="11"/>
          </p:nvPr>
        </p:nvSpPr>
        <p:spPr/>
        <p:txBody>
          <a:bodyPr/>
          <a:lstStyle/>
          <a:p>
            <a:pPr>
              <a:defRPr/>
            </a:pPr>
            <a:r>
              <a:rPr lang="en-US" smtClean="0"/>
              <a:t>chapter 10: Timer and external interrupts v7a</a:t>
            </a:r>
            <a:endParaRPr lang="en-US"/>
          </a:p>
        </p:txBody>
      </p:sp>
      <p:sp>
        <p:nvSpPr>
          <p:cNvPr id="15" name="Slide Number Placeholder 5"/>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D40DA7F-B5CF-41D8-98A4-6FC35DE613C2}" type="slidenum">
              <a:rPr lang="en-US" altLang="en-US">
                <a:solidFill>
                  <a:srgbClr val="898989"/>
                </a:solidFill>
              </a:rPr>
              <a:pPr/>
              <a:t>14</a:t>
            </a:fld>
            <a:endParaRPr lang="en-US" altLang="en-US">
              <a:solidFill>
                <a:srgbClr val="898989"/>
              </a:solidFill>
            </a:endParaRPr>
          </a:p>
        </p:txBody>
      </p:sp>
      <p:pic>
        <p:nvPicPr>
          <p:cNvPr id="1639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3" y="3687763"/>
            <a:ext cx="647065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1750" y="2781300"/>
            <a:ext cx="4032250" cy="389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2" name="Oval 6"/>
          <p:cNvSpPr>
            <a:spLocks noChangeArrowheads="1"/>
          </p:cNvSpPr>
          <p:nvPr/>
        </p:nvSpPr>
        <p:spPr bwMode="auto">
          <a:xfrm>
            <a:off x="0" y="5300663"/>
            <a:ext cx="4787900" cy="1223962"/>
          </a:xfrm>
          <a:prstGeom prst="ellipse">
            <a:avLst/>
          </a:prstGeom>
          <a:noFill/>
          <a:ln w="38100">
            <a:solidFill>
              <a:srgbClr val="33CC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sp>
        <p:nvSpPr>
          <p:cNvPr id="16393" name="Text Box 9"/>
          <p:cNvSpPr txBox="1">
            <a:spLocks noChangeArrowheads="1"/>
          </p:cNvSpPr>
          <p:nvPr/>
        </p:nvSpPr>
        <p:spPr bwMode="auto">
          <a:xfrm>
            <a:off x="1042988" y="2924175"/>
            <a:ext cx="4216400" cy="3698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TW" sz="1800">
                <a:latin typeface="Arial" charset="0"/>
              </a:rPr>
              <a:t>0x300=11 0000 0000B, so bit 9,8=11B</a:t>
            </a:r>
            <a:endParaRPr lang="en-US" altLang="en-US" sz="1800">
              <a:latin typeface="Arial" charset="0"/>
            </a:endParaRPr>
          </a:p>
        </p:txBody>
      </p:sp>
      <p:sp>
        <p:nvSpPr>
          <p:cNvPr id="16394" name="Line 10"/>
          <p:cNvSpPr>
            <a:spLocks noChangeShapeType="1"/>
          </p:cNvSpPr>
          <p:nvPr/>
        </p:nvSpPr>
        <p:spPr bwMode="auto">
          <a:xfrm flipH="1">
            <a:off x="2051050" y="3284538"/>
            <a:ext cx="631825" cy="30241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5" name="Oval 13"/>
          <p:cNvSpPr>
            <a:spLocks noChangeArrowheads="1"/>
          </p:cNvSpPr>
          <p:nvPr/>
        </p:nvSpPr>
        <p:spPr bwMode="auto">
          <a:xfrm>
            <a:off x="7235825" y="2673350"/>
            <a:ext cx="144463" cy="1223963"/>
          </a:xfrm>
          <a:prstGeom prst="ellipse">
            <a:avLst/>
          </a:prstGeom>
          <a:noFill/>
          <a:ln w="9525">
            <a:solidFill>
              <a:srgbClr val="FF5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sp>
        <p:nvSpPr>
          <p:cNvPr id="16396" name="Line 14"/>
          <p:cNvSpPr>
            <a:spLocks noChangeShapeType="1"/>
          </p:cNvSpPr>
          <p:nvPr/>
        </p:nvSpPr>
        <p:spPr bwMode="auto">
          <a:xfrm>
            <a:off x="4932363" y="2205038"/>
            <a:ext cx="2303462" cy="7191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7" name="Rectangle 1"/>
          <p:cNvSpPr>
            <a:spLocks noChangeArrowheads="1"/>
          </p:cNvSpPr>
          <p:nvPr/>
        </p:nvSpPr>
        <p:spPr bwMode="auto">
          <a:xfrm>
            <a:off x="476250" y="3317875"/>
            <a:ext cx="1133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latin typeface="Arial" charset="0"/>
              </a:rPr>
              <a:t>PINSEL1</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2"/>
          <p:cNvSpPr>
            <a:spLocks noGrp="1"/>
          </p:cNvSpPr>
          <p:nvPr>
            <p:ph type="ftr" sz="quarter" idx="11"/>
          </p:nvPr>
        </p:nvSpPr>
        <p:spPr/>
        <p:txBody>
          <a:bodyPr/>
          <a:lstStyle/>
          <a:p>
            <a:pPr>
              <a:defRPr/>
            </a:pPr>
            <a:r>
              <a:rPr lang="en-US" smtClean="0"/>
              <a:t>chapter 10: Timer and external interrupts v7a</a:t>
            </a:r>
            <a:endParaRPr lang="en-US"/>
          </a:p>
        </p:txBody>
      </p:sp>
      <p:sp>
        <p:nvSpPr>
          <p:cNvPr id="14" name="Slide Number Placeholder 3"/>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38950B0-73CF-4652-AB81-86141693FF48}" type="slidenum">
              <a:rPr lang="en-US" altLang="en-US">
                <a:solidFill>
                  <a:srgbClr val="898989"/>
                </a:solidFill>
              </a:rPr>
              <a:pPr/>
              <a:t>15</a:t>
            </a:fld>
            <a:endParaRPr lang="en-US" altLang="en-US">
              <a:solidFill>
                <a:srgbClr val="898989"/>
              </a:solidFill>
            </a:endParaRPr>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219200"/>
            <a:ext cx="5638800"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3" name="投影片編號版面配置區 5"/>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8BC26CE9-FBB5-4F74-9BC2-06297DD529C1}" type="slidenum">
              <a:rPr lang="en-US" altLang="zh-TW" sz="1000">
                <a:latin typeface="Arial" charset="0"/>
              </a:rPr>
              <a:pPr algn="r" eaLnBrk="1" hangingPunct="1">
                <a:spcBef>
                  <a:spcPct val="0"/>
                </a:spcBef>
                <a:buFontTx/>
                <a:buNone/>
              </a:pPr>
              <a:t>15</a:t>
            </a:fld>
            <a:endParaRPr lang="en-US" altLang="zh-TW" sz="1000">
              <a:latin typeface="Arial" charset="0"/>
            </a:endParaRPr>
          </a:p>
        </p:txBody>
      </p:sp>
      <p:pic>
        <p:nvPicPr>
          <p:cNvPr id="174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486400"/>
            <a:ext cx="1219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2438400"/>
            <a:ext cx="7620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2438400"/>
            <a:ext cx="568325"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5791200"/>
            <a:ext cx="6953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3124200"/>
            <a:ext cx="1898650" cy="214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9" name="Picture 11" descr="IMAG0186"/>
          <p:cNvPicPr>
            <a:picLocks noChangeAspect="1" noChangeArrowheads="1"/>
          </p:cNvPicPr>
          <p:nvPr/>
        </p:nvPicPr>
        <p:blipFill>
          <a:blip r:embed="rId8">
            <a:extLst>
              <a:ext uri="{28A0092B-C50C-407E-A947-70E740481C1C}">
                <a14:useLocalDpi xmlns:a14="http://schemas.microsoft.com/office/drawing/2010/main" val="0"/>
              </a:ext>
            </a:extLst>
          </a:blip>
          <a:srcRect l="32829" t="31557" r="29652" b="12344"/>
          <a:stretch>
            <a:fillRect/>
          </a:stretch>
        </p:blipFill>
        <p:spPr bwMode="auto">
          <a:xfrm>
            <a:off x="5943600" y="44958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0" name="Rectangle 12"/>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400">
                <a:solidFill>
                  <a:schemeClr val="tx2"/>
                </a:solidFill>
                <a:latin typeface="Arial" charset="0"/>
              </a:rPr>
              <a:t>The Red, Green LEDs</a:t>
            </a:r>
          </a:p>
        </p:txBody>
      </p:sp>
      <p:sp>
        <p:nvSpPr>
          <p:cNvPr id="17421" name="TextBox 14"/>
          <p:cNvSpPr txBox="1">
            <a:spLocks noChangeArrowheads="1"/>
          </p:cNvSpPr>
          <p:nvPr/>
        </p:nvSpPr>
        <p:spPr bwMode="auto">
          <a:xfrm>
            <a:off x="2832100" y="2919413"/>
            <a:ext cx="1249363" cy="6461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latin typeface="Arial" charset="0"/>
              </a:rPr>
              <a:t>P0.10</a:t>
            </a:r>
          </a:p>
          <a:p>
            <a:pPr>
              <a:spcBef>
                <a:spcPct val="0"/>
              </a:spcBef>
              <a:buFontTx/>
              <a:buNone/>
            </a:pPr>
            <a:r>
              <a:rPr lang="en-US" altLang="en-US" sz="1800">
                <a:latin typeface="Arial" charset="0"/>
              </a:rPr>
              <a:t>Red _LED</a:t>
            </a:r>
          </a:p>
        </p:txBody>
      </p:sp>
      <p:sp>
        <p:nvSpPr>
          <p:cNvPr id="17422" name="TextBox 15"/>
          <p:cNvSpPr txBox="1">
            <a:spLocks noChangeArrowheads="1"/>
          </p:cNvSpPr>
          <p:nvPr/>
        </p:nvSpPr>
        <p:spPr bwMode="auto">
          <a:xfrm>
            <a:off x="1590675" y="3602038"/>
            <a:ext cx="1658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latin typeface="Arial" charset="0"/>
              </a:rPr>
              <a:t>P0.20 (EINT3)</a:t>
            </a:r>
          </a:p>
        </p:txBody>
      </p:sp>
      <p:sp>
        <p:nvSpPr>
          <p:cNvPr id="17423" name="TextBox 16"/>
          <p:cNvSpPr txBox="1">
            <a:spLocks noChangeArrowheads="1"/>
          </p:cNvSpPr>
          <p:nvPr/>
        </p:nvSpPr>
        <p:spPr bwMode="auto">
          <a:xfrm>
            <a:off x="-58738" y="4010025"/>
            <a:ext cx="684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latin typeface="Arial" charset="0"/>
              </a:rPr>
              <a:t>SW3</a:t>
            </a:r>
          </a:p>
        </p:txBody>
      </p:sp>
      <p:sp>
        <p:nvSpPr>
          <p:cNvPr id="17424" name="TextBox 14"/>
          <p:cNvSpPr txBox="1">
            <a:spLocks noChangeArrowheads="1"/>
          </p:cNvSpPr>
          <p:nvPr/>
        </p:nvSpPr>
        <p:spPr bwMode="auto">
          <a:xfrm>
            <a:off x="5624513" y="3357563"/>
            <a:ext cx="914400" cy="9239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latin typeface="Arial" charset="0"/>
              </a:rPr>
              <a:t>P0.11</a:t>
            </a:r>
          </a:p>
          <a:p>
            <a:pPr>
              <a:spcBef>
                <a:spcPct val="0"/>
              </a:spcBef>
              <a:buFontTx/>
              <a:buNone/>
            </a:pPr>
            <a:r>
              <a:rPr lang="en-US" altLang="en-US" sz="1800">
                <a:latin typeface="Arial" charset="0"/>
              </a:rPr>
              <a:t>Green_LED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274637"/>
          </a:xfrm>
        </p:spPr>
        <p:txBody>
          <a:bodyPr/>
          <a:lstStyle/>
          <a:p>
            <a:pPr algn="r" eaLnBrk="1" hangingPunct="1"/>
            <a:r>
              <a:rPr lang="en-US" altLang="en-US" smtClean="0"/>
              <a:t> </a:t>
            </a:r>
          </a:p>
        </p:txBody>
      </p:sp>
      <p:sp>
        <p:nvSpPr>
          <p:cNvPr id="18435" name="Rectangle 3"/>
          <p:cNvSpPr>
            <a:spLocks noGrp="1" noChangeArrowheads="1"/>
          </p:cNvSpPr>
          <p:nvPr>
            <p:ph idx="1"/>
          </p:nvPr>
        </p:nvSpPr>
        <p:spPr>
          <a:xfrm>
            <a:off x="6350" y="320675"/>
            <a:ext cx="8229600" cy="4525963"/>
          </a:xfrm>
        </p:spPr>
        <p:txBody>
          <a:bodyPr/>
          <a:lstStyle/>
          <a:p>
            <a:pPr eaLnBrk="1" hangingPunct="1">
              <a:lnSpc>
                <a:spcPct val="90000"/>
              </a:lnSpc>
            </a:pPr>
            <a:endParaRPr lang="en-US" altLang="zh-TW" sz="2000" smtClean="0"/>
          </a:p>
          <a:p>
            <a:pPr eaLnBrk="1" hangingPunct="1">
              <a:lnSpc>
                <a:spcPct val="90000"/>
              </a:lnSpc>
            </a:pPr>
            <a:endParaRPr lang="en-US" altLang="zh-TW" sz="2000" smtClean="0"/>
          </a:p>
          <a:p>
            <a:pPr eaLnBrk="1" hangingPunct="1">
              <a:lnSpc>
                <a:spcPct val="90000"/>
              </a:lnSpc>
            </a:pPr>
            <a:endParaRPr lang="en-US" altLang="zh-TW" sz="2000" smtClean="0"/>
          </a:p>
          <a:p>
            <a:pPr eaLnBrk="1" hangingPunct="1">
              <a:lnSpc>
                <a:spcPct val="90000"/>
              </a:lnSpc>
            </a:pPr>
            <a:endParaRPr lang="en-US" altLang="zh-TW" sz="2000" smtClean="0"/>
          </a:p>
          <a:p>
            <a:pPr eaLnBrk="1" hangingPunct="1">
              <a:lnSpc>
                <a:spcPct val="90000"/>
              </a:lnSpc>
            </a:pPr>
            <a:endParaRPr lang="en-US" altLang="zh-TW" sz="2000" smtClean="0"/>
          </a:p>
          <a:p>
            <a:pPr eaLnBrk="1" hangingPunct="1">
              <a:lnSpc>
                <a:spcPct val="90000"/>
              </a:lnSpc>
            </a:pPr>
            <a:endParaRPr lang="en-US" altLang="en-US" sz="2000" smtClean="0"/>
          </a:p>
          <a:p>
            <a:pPr eaLnBrk="1" hangingPunct="1">
              <a:lnSpc>
                <a:spcPct val="90000"/>
              </a:lnSpc>
            </a:pPr>
            <a:endParaRPr lang="en-US" altLang="en-US" sz="2000" smtClean="0"/>
          </a:p>
        </p:txBody>
      </p:sp>
      <p:sp>
        <p:nvSpPr>
          <p:cNvPr id="6" name="Footer Placeholder 4"/>
          <p:cNvSpPr>
            <a:spLocks noGrp="1"/>
          </p:cNvSpPr>
          <p:nvPr>
            <p:ph type="ftr" sz="quarter" idx="11"/>
          </p:nvPr>
        </p:nvSpPr>
        <p:spPr/>
        <p:txBody>
          <a:bodyPr/>
          <a:lstStyle/>
          <a:p>
            <a:pPr>
              <a:defRPr/>
            </a:pPr>
            <a:r>
              <a:rPr lang="en-US" smtClean="0"/>
              <a:t>chapter 10: Timer and external interrupts v7a</a:t>
            </a:r>
            <a:endParaRPr lang="en-US"/>
          </a:p>
        </p:txBody>
      </p:sp>
      <p:sp>
        <p:nvSpPr>
          <p:cNvPr id="7" name="Slide Number Placeholder 5"/>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87BE42B-3EC2-4517-A956-DFF86BA12C81}" type="slidenum">
              <a:rPr lang="en-US" altLang="en-US">
                <a:solidFill>
                  <a:srgbClr val="898989"/>
                </a:solidFill>
              </a:rPr>
              <a:pPr/>
              <a:t>16</a:t>
            </a:fld>
            <a:endParaRPr lang="en-US" altLang="en-US">
              <a:solidFill>
                <a:srgbClr val="898989"/>
              </a:solidFill>
            </a:endParaRPr>
          </a:p>
        </p:txBody>
      </p:sp>
      <p:pic>
        <p:nvPicPr>
          <p:cNvPr id="1843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75" y="1689100"/>
            <a:ext cx="5689600" cy="435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9" name="TextBox 4"/>
          <p:cNvSpPr txBox="1">
            <a:spLocks noChangeArrowheads="1"/>
          </p:cNvSpPr>
          <p:nvPr/>
        </p:nvSpPr>
        <p:spPr bwMode="auto">
          <a:xfrm>
            <a:off x="228600" y="620713"/>
            <a:ext cx="316865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latin typeface="Arial" charset="0"/>
              </a:rPr>
              <a:t>Exercise10.1a: How to use EINT0 as the external interrupt input rather than  EINT3? ANSWER:?____________,</a:t>
            </a:r>
          </a:p>
          <a:p>
            <a:pPr>
              <a:spcBef>
                <a:spcPct val="0"/>
              </a:spcBef>
              <a:buFontTx/>
              <a:buNone/>
            </a:pPr>
            <a:r>
              <a:rPr lang="en-US" altLang="zh-TW" sz="1800">
                <a:latin typeface="Arial" charset="0"/>
              </a:rPr>
              <a:t>_____________________ </a:t>
            </a:r>
          </a:p>
          <a:p>
            <a:pPr>
              <a:spcBef>
                <a:spcPct val="0"/>
              </a:spcBef>
              <a:buFontTx/>
              <a:buNone/>
            </a:pPr>
            <a:endParaRPr lang="en-US" altLang="en-US" sz="1800">
              <a:latin typeface="Arial" charset="0"/>
            </a:endParaRPr>
          </a:p>
          <a:p>
            <a:pPr>
              <a:spcBef>
                <a:spcPct val="0"/>
              </a:spcBef>
              <a:buFontTx/>
              <a:buNone/>
            </a:pPr>
            <a:endParaRPr lang="en-US" altLang="en-US" sz="1800">
              <a:latin typeface="Arial" charset="0"/>
            </a:endParaRPr>
          </a:p>
          <a:p>
            <a:pPr>
              <a:spcBef>
                <a:spcPct val="0"/>
              </a:spcBef>
              <a:buFontTx/>
              <a:buNone/>
            </a:pPr>
            <a:r>
              <a:rPr lang="en-US" altLang="en-US" sz="1800">
                <a:latin typeface="Arial" charset="0"/>
              </a:rPr>
              <a:t>Exercise10.1b: How to modify the hardware for the above change?</a:t>
            </a:r>
          </a:p>
          <a:p>
            <a:pPr>
              <a:spcBef>
                <a:spcPct val="0"/>
              </a:spcBef>
              <a:buFontTx/>
              <a:buNone/>
            </a:pPr>
            <a:r>
              <a:rPr lang="en-US" altLang="en-US" sz="1800">
                <a:latin typeface="Arial" charset="0"/>
              </a:rPr>
              <a:t>ANSWER:?_________</a:t>
            </a:r>
          </a:p>
          <a:p>
            <a:pPr>
              <a:spcBef>
                <a:spcPct val="0"/>
              </a:spcBef>
              <a:buFontTx/>
              <a:buNone/>
            </a:pPr>
            <a:endParaRPr lang="en-US" altLang="en-US" sz="1800">
              <a:latin typeface="Arial" charset="0"/>
            </a:endParaRPr>
          </a:p>
          <a:p>
            <a:pPr>
              <a:spcBef>
                <a:spcPct val="0"/>
              </a:spcBef>
              <a:buFontTx/>
              <a:buNone/>
            </a:pPr>
            <a:endParaRPr lang="en-US" altLang="en-US" sz="1800">
              <a:latin typeface="Arial" charset="0"/>
            </a:endParaRPr>
          </a:p>
          <a:p>
            <a:pPr>
              <a:spcBef>
                <a:spcPct val="0"/>
              </a:spcBef>
              <a:buFontTx/>
              <a:buNone/>
            </a:pPr>
            <a:r>
              <a:rPr lang="en-US" altLang="en-US" sz="1800">
                <a:latin typeface="Arial" charset="0"/>
              </a:rPr>
              <a:t>Exercise10.1c: How to change the program if the red LED is connected to p0.12?</a:t>
            </a:r>
          </a:p>
          <a:p>
            <a:pPr>
              <a:spcBef>
                <a:spcPct val="0"/>
              </a:spcBef>
              <a:buFontTx/>
              <a:buNone/>
            </a:pPr>
            <a:r>
              <a:rPr lang="en-US" altLang="en-US" sz="1800">
                <a:latin typeface="Arial" charset="0"/>
              </a:rPr>
              <a:t>ANSWER:?_________</a:t>
            </a:r>
          </a:p>
          <a:p>
            <a:pPr>
              <a:spcBef>
                <a:spcPct val="0"/>
              </a:spcBef>
              <a:buFontTx/>
              <a:buNone/>
            </a:pPr>
            <a:endParaRPr lang="en-US" altLang="en-US" sz="1800">
              <a:solidFill>
                <a:srgbClr val="FF0000"/>
              </a:solidFill>
              <a:latin typeface="Arial" charset="0"/>
            </a:endParaRPr>
          </a:p>
          <a:p>
            <a:pPr>
              <a:spcBef>
                <a:spcPct val="0"/>
              </a:spcBef>
              <a:buFontTx/>
              <a:buNone/>
            </a:pPr>
            <a:endParaRPr lang="en-US" altLang="en-US" sz="1800">
              <a:solidFill>
                <a:srgbClr val="FF0000"/>
              </a:solidFill>
              <a:latin typeface="Arial" charset="0"/>
            </a:endParaRPr>
          </a:p>
        </p:txBody>
      </p:sp>
      <p:sp>
        <p:nvSpPr>
          <p:cNvPr id="18440" name="Rectangle 1"/>
          <p:cNvSpPr>
            <a:spLocks noChangeArrowheads="1"/>
          </p:cNvSpPr>
          <p:nvPr/>
        </p:nvSpPr>
        <p:spPr bwMode="auto">
          <a:xfrm>
            <a:off x="3381375" y="260350"/>
            <a:ext cx="49704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CN" sz="1800" b="1">
                <a:solidFill>
                  <a:schemeClr val="tx2"/>
                </a:solidFill>
                <a:latin typeface="Arial" charset="0"/>
                <a:ea typeface="新細明體" charset="-120"/>
              </a:rPr>
              <a:t>Student ID:__________,Date:_____________</a:t>
            </a:r>
            <a:br>
              <a:rPr lang="en-US" altLang="zh-CN" sz="1800" b="1">
                <a:solidFill>
                  <a:schemeClr val="tx2"/>
                </a:solidFill>
                <a:latin typeface="Arial" charset="0"/>
                <a:ea typeface="新細明體" charset="-120"/>
              </a:rPr>
            </a:br>
            <a:r>
              <a:rPr lang="en-US" altLang="zh-CN" sz="1800" b="1">
                <a:solidFill>
                  <a:schemeClr val="tx2"/>
                </a:solidFill>
                <a:latin typeface="Arial" charset="0"/>
                <a:ea typeface="新細明體" charset="-120"/>
              </a:rPr>
              <a:t>Name: _______________</a:t>
            </a:r>
          </a:p>
          <a:p>
            <a:pPr>
              <a:spcBef>
                <a:spcPct val="0"/>
              </a:spcBef>
              <a:buFontTx/>
              <a:buNone/>
            </a:pPr>
            <a:r>
              <a:rPr lang="en-US" altLang="en-US" sz="1800" b="1">
                <a:solidFill>
                  <a:schemeClr val="tx2"/>
                </a:solidFill>
                <a:latin typeface="Arial" charset="0"/>
                <a:ea typeface="新細明體" charset="-120"/>
              </a:rPr>
              <a:t>CENG2400, Exercise 10, Timer interrupt</a:t>
            </a:r>
            <a:endParaRPr lang="en-US" altLang="en-US" sz="1800">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Learn to use timer and interrupt</a:t>
            </a:r>
          </a:p>
        </p:txBody>
      </p:sp>
      <p:sp>
        <p:nvSpPr>
          <p:cNvPr id="19459" name="Rectangle 3"/>
          <p:cNvSpPr>
            <a:spLocks noGrp="1" noChangeArrowheads="1"/>
          </p:cNvSpPr>
          <p:nvPr>
            <p:ph idx="1"/>
          </p:nvPr>
        </p:nvSpPr>
        <p:spPr>
          <a:xfrm>
            <a:off x="468313" y="1268413"/>
            <a:ext cx="8229600" cy="4525962"/>
          </a:xfrm>
        </p:spPr>
        <p:txBody>
          <a:bodyPr/>
          <a:lstStyle/>
          <a:p>
            <a:pPr eaLnBrk="1" hangingPunct="1"/>
            <a:r>
              <a:rPr lang="en-US" altLang="en-US" smtClean="0"/>
              <a:t> A timer sends out interrupt requests regularly</a:t>
            </a:r>
          </a:p>
          <a:p>
            <a:pPr eaLnBrk="1" hangingPunct="1">
              <a:buFont typeface="Wingdings" pitchFamily="2" charset="2"/>
              <a:buNone/>
            </a:pPr>
            <a:endParaRPr lang="en-US" altLang="en-US" smtClean="0"/>
          </a:p>
        </p:txBody>
      </p:sp>
      <p:sp>
        <p:nvSpPr>
          <p:cNvPr id="12" name="Footer Placeholder 4"/>
          <p:cNvSpPr>
            <a:spLocks noGrp="1"/>
          </p:cNvSpPr>
          <p:nvPr>
            <p:ph type="ftr" sz="quarter" idx="11"/>
          </p:nvPr>
        </p:nvSpPr>
        <p:spPr/>
        <p:txBody>
          <a:bodyPr/>
          <a:lstStyle/>
          <a:p>
            <a:pPr>
              <a:defRPr/>
            </a:pPr>
            <a:r>
              <a:rPr lang="en-US" smtClean="0"/>
              <a:t>chapter 10: Timer and external interrupts v7a</a:t>
            </a:r>
            <a:endParaRPr lang="en-US"/>
          </a:p>
        </p:txBody>
      </p:sp>
      <p:sp>
        <p:nvSpPr>
          <p:cNvPr id="13" name="Slide Number Placeholder 5"/>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BB38BDA-ECF7-41E2-9B8E-6B64324BCBB7}" type="slidenum">
              <a:rPr lang="en-US" altLang="en-US">
                <a:solidFill>
                  <a:srgbClr val="898989"/>
                </a:solidFill>
              </a:rPr>
              <a:pPr/>
              <a:t>17</a:t>
            </a:fld>
            <a:endParaRPr lang="en-US" altLang="en-US">
              <a:solidFill>
                <a:srgbClr val="898989"/>
              </a:solidFill>
            </a:endParaRPr>
          </a:p>
        </p:txBody>
      </p:sp>
      <p:sp>
        <p:nvSpPr>
          <p:cNvPr id="19462" name="Freeform 4"/>
          <p:cNvSpPr>
            <a:spLocks/>
          </p:cNvSpPr>
          <p:nvPr/>
        </p:nvSpPr>
        <p:spPr bwMode="auto">
          <a:xfrm flipV="1">
            <a:off x="2555875" y="3644900"/>
            <a:ext cx="863600" cy="144463"/>
          </a:xfrm>
          <a:custGeom>
            <a:avLst/>
            <a:gdLst>
              <a:gd name="T0" fmla="*/ 0 w 862"/>
              <a:gd name="T1" fmla="*/ 2147483647 h 273"/>
              <a:gd name="T2" fmla="*/ 2147483647 w 862"/>
              <a:gd name="T3" fmla="*/ 2147483647 h 273"/>
              <a:gd name="T4" fmla="*/ 2147483647 w 862"/>
              <a:gd name="T5" fmla="*/ 0 h 273"/>
              <a:gd name="T6" fmla="*/ 2147483647 w 862"/>
              <a:gd name="T7" fmla="*/ 0 h 273"/>
              <a:gd name="T8" fmla="*/ 2147483647 w 862"/>
              <a:gd name="T9" fmla="*/ 2147483647 h 273"/>
              <a:gd name="T10" fmla="*/ 2147483647 w 862"/>
              <a:gd name="T11" fmla="*/ 2147483647 h 273"/>
              <a:gd name="T12" fmla="*/ 2147483647 w 862"/>
              <a:gd name="T13" fmla="*/ 0 h 273"/>
              <a:gd name="T14" fmla="*/ 2147483647 w 862"/>
              <a:gd name="T15" fmla="*/ 0 h 273"/>
              <a:gd name="T16" fmla="*/ 2147483647 w 862"/>
              <a:gd name="T17" fmla="*/ 2147483647 h 273"/>
              <a:gd name="T18" fmla="*/ 2147483647 w 862"/>
              <a:gd name="T19" fmla="*/ 2147483647 h 273"/>
              <a:gd name="T20" fmla="*/ 2147483647 w 862"/>
              <a:gd name="T21" fmla="*/ 0 h 273"/>
              <a:gd name="T22" fmla="*/ 2147483647 w 862"/>
              <a:gd name="T23" fmla="*/ 0 h 273"/>
              <a:gd name="T24" fmla="*/ 2147483647 w 862"/>
              <a:gd name="T25" fmla="*/ 2147483647 h 273"/>
              <a:gd name="T26" fmla="*/ 2147483647 w 862"/>
              <a:gd name="T27" fmla="*/ 2147483647 h 273"/>
              <a:gd name="T28" fmla="*/ 2147483647 w 862"/>
              <a:gd name="T29" fmla="*/ 0 h 273"/>
              <a:gd name="T30" fmla="*/ 2147483647 w 862"/>
              <a:gd name="T31" fmla="*/ 0 h 273"/>
              <a:gd name="T32" fmla="*/ 2147483647 w 862"/>
              <a:gd name="T33" fmla="*/ 2147483647 h 273"/>
              <a:gd name="T34" fmla="*/ 2147483647 w 862"/>
              <a:gd name="T35" fmla="*/ 2147483647 h 2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62" h="273">
                <a:moveTo>
                  <a:pt x="0" y="273"/>
                </a:moveTo>
                <a:lnTo>
                  <a:pt x="136" y="273"/>
                </a:lnTo>
                <a:lnTo>
                  <a:pt x="136" y="0"/>
                </a:lnTo>
                <a:lnTo>
                  <a:pt x="227" y="0"/>
                </a:lnTo>
                <a:lnTo>
                  <a:pt x="227" y="273"/>
                </a:lnTo>
                <a:lnTo>
                  <a:pt x="317" y="273"/>
                </a:lnTo>
                <a:lnTo>
                  <a:pt x="317" y="0"/>
                </a:lnTo>
                <a:lnTo>
                  <a:pt x="408" y="0"/>
                </a:lnTo>
                <a:lnTo>
                  <a:pt x="408" y="273"/>
                </a:lnTo>
                <a:lnTo>
                  <a:pt x="499" y="273"/>
                </a:lnTo>
                <a:lnTo>
                  <a:pt x="499" y="0"/>
                </a:lnTo>
                <a:lnTo>
                  <a:pt x="590" y="0"/>
                </a:lnTo>
                <a:lnTo>
                  <a:pt x="590" y="273"/>
                </a:lnTo>
                <a:lnTo>
                  <a:pt x="680" y="273"/>
                </a:lnTo>
                <a:lnTo>
                  <a:pt x="680" y="0"/>
                </a:lnTo>
                <a:lnTo>
                  <a:pt x="771" y="0"/>
                </a:lnTo>
                <a:lnTo>
                  <a:pt x="771" y="273"/>
                </a:lnTo>
                <a:lnTo>
                  <a:pt x="862" y="273"/>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3" name="Text Box 5"/>
          <p:cNvSpPr txBox="1">
            <a:spLocks noChangeArrowheads="1"/>
          </p:cNvSpPr>
          <p:nvPr/>
        </p:nvSpPr>
        <p:spPr bwMode="auto">
          <a:xfrm>
            <a:off x="2700338" y="3810000"/>
            <a:ext cx="10985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TW" sz="1800">
                <a:latin typeface="Arial" charset="0"/>
              </a:rPr>
              <a:t>Timer0</a:t>
            </a:r>
          </a:p>
          <a:p>
            <a:pPr eaLnBrk="1" hangingPunct="1">
              <a:spcBef>
                <a:spcPct val="0"/>
              </a:spcBef>
              <a:buFontTx/>
              <a:buNone/>
            </a:pPr>
            <a:r>
              <a:rPr lang="en-US" altLang="zh-TW" sz="1800">
                <a:latin typeface="Arial" charset="0"/>
              </a:rPr>
              <a:t>Interrupt </a:t>
            </a:r>
          </a:p>
          <a:p>
            <a:pPr eaLnBrk="1" hangingPunct="1">
              <a:spcBef>
                <a:spcPct val="0"/>
              </a:spcBef>
              <a:buFontTx/>
              <a:buNone/>
            </a:pPr>
            <a:r>
              <a:rPr lang="en-US" altLang="zh-TW" sz="1800">
                <a:latin typeface="Arial" charset="0"/>
              </a:rPr>
              <a:t>the</a:t>
            </a:r>
          </a:p>
          <a:p>
            <a:pPr eaLnBrk="1" hangingPunct="1">
              <a:spcBef>
                <a:spcPct val="0"/>
              </a:spcBef>
              <a:buFontTx/>
              <a:buNone/>
            </a:pPr>
            <a:r>
              <a:rPr lang="en-US" altLang="zh-TW" sz="1800">
                <a:latin typeface="Arial" charset="0"/>
              </a:rPr>
              <a:t>CPU</a:t>
            </a:r>
            <a:endParaRPr lang="en-US" altLang="en-US" sz="1800">
              <a:latin typeface="Arial" charset="0"/>
            </a:endParaRPr>
          </a:p>
        </p:txBody>
      </p:sp>
      <p:pic>
        <p:nvPicPr>
          <p:cNvPr id="19464" name="Picture 6" descr="MCj0432635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3284538"/>
            <a:ext cx="831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Rectangle 7"/>
          <p:cNvSpPr>
            <a:spLocks noChangeArrowheads="1"/>
          </p:cNvSpPr>
          <p:nvPr/>
        </p:nvSpPr>
        <p:spPr bwMode="auto">
          <a:xfrm>
            <a:off x="1331913" y="2636838"/>
            <a:ext cx="2663825" cy="2879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sp>
        <p:nvSpPr>
          <p:cNvPr id="19466" name="Text Box 8"/>
          <p:cNvSpPr txBox="1">
            <a:spLocks noChangeArrowheads="1"/>
          </p:cNvSpPr>
          <p:nvPr/>
        </p:nvSpPr>
        <p:spPr bwMode="auto">
          <a:xfrm>
            <a:off x="1619250" y="5084763"/>
            <a:ext cx="183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ARM7-LPC213x</a:t>
            </a:r>
          </a:p>
        </p:txBody>
      </p:sp>
      <p:pic>
        <p:nvPicPr>
          <p:cNvPr id="19467" name="Picture 11" descr="MPj042267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2781300"/>
            <a:ext cx="4024313" cy="271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Text Box 13"/>
          <p:cNvSpPr txBox="1">
            <a:spLocks noChangeArrowheads="1"/>
          </p:cNvSpPr>
          <p:nvPr/>
        </p:nvSpPr>
        <p:spPr bwMode="auto">
          <a:xfrm>
            <a:off x="4119563" y="4024313"/>
            <a:ext cx="317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What is a timer?</a:t>
            </a:r>
          </a:p>
        </p:txBody>
      </p:sp>
      <p:sp>
        <p:nvSpPr>
          <p:cNvPr id="20483" name="Rectangle 3"/>
          <p:cNvSpPr>
            <a:spLocks noGrp="1" noChangeArrowheads="1"/>
          </p:cNvSpPr>
          <p:nvPr>
            <p:ph idx="1"/>
          </p:nvPr>
        </p:nvSpPr>
        <p:spPr/>
        <p:txBody>
          <a:bodyPr/>
          <a:lstStyle/>
          <a:p>
            <a:pPr eaLnBrk="1" hangingPunct="1"/>
            <a:r>
              <a:rPr lang="en-US" altLang="en-US" smtClean="0"/>
              <a:t>Like an alarm clock </a:t>
            </a:r>
          </a:p>
          <a:p>
            <a:pPr eaLnBrk="1" hangingPunct="1"/>
            <a:r>
              <a:rPr lang="en-US" altLang="en-US" smtClean="0"/>
              <a:t>After programmed, it sends out regular signals to interrupt the Central Processing Unit (CPU).</a:t>
            </a:r>
          </a:p>
          <a:p>
            <a:pPr eaLnBrk="1" hangingPunct="1"/>
            <a:r>
              <a:rPr lang="en-US" altLang="en-US" smtClean="0"/>
              <a:t>How to program the system?</a:t>
            </a:r>
          </a:p>
          <a:p>
            <a:pPr lvl="1" eaLnBrk="1" hangingPunct="1"/>
            <a:r>
              <a:rPr lang="en-US" altLang="en-US" smtClean="0"/>
              <a:t>Set frequency of timer</a:t>
            </a:r>
          </a:p>
          <a:p>
            <a:pPr lvl="1" eaLnBrk="1" hangingPunct="1"/>
            <a:r>
              <a:rPr lang="en-US" altLang="en-US" smtClean="0"/>
              <a:t>Set the MCU to receive interrupt from timer.</a:t>
            </a:r>
          </a:p>
          <a:p>
            <a:pPr lvl="1" eaLnBrk="1" hangingPunct="1"/>
            <a:endParaRPr lang="en-US" altLang="en-US" smtClean="0"/>
          </a:p>
          <a:p>
            <a:pPr lvl="1" eaLnBrk="1" hangingPunct="1">
              <a:buFont typeface="Wingdings" pitchFamily="2" charset="2"/>
              <a:buNone/>
            </a:pPr>
            <a:endParaRPr lang="en-US" altLang="en-US" smtClean="0"/>
          </a:p>
          <a:p>
            <a:pPr eaLnBrk="1" hangingPunct="1"/>
            <a:endParaRPr lang="en-US" altLang="en-US" smtClean="0"/>
          </a:p>
        </p:txBody>
      </p:sp>
      <p:sp>
        <p:nvSpPr>
          <p:cNvPr id="6" name="Footer Placeholder 4"/>
          <p:cNvSpPr>
            <a:spLocks noGrp="1"/>
          </p:cNvSpPr>
          <p:nvPr>
            <p:ph type="ftr" sz="quarter" idx="11"/>
          </p:nvPr>
        </p:nvSpPr>
        <p:spPr/>
        <p:txBody>
          <a:bodyPr/>
          <a:lstStyle/>
          <a:p>
            <a:pPr>
              <a:defRPr/>
            </a:pPr>
            <a:r>
              <a:rPr lang="en-US" smtClean="0"/>
              <a:t>chapter 10: Timer and external interrupts v7a</a:t>
            </a:r>
            <a:endParaRPr lang="en-US"/>
          </a:p>
        </p:txBody>
      </p:sp>
      <p:sp>
        <p:nvSpPr>
          <p:cNvPr id="7" name="Slide Number Placeholder 5"/>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B7703B6-3CFA-45A7-A111-29163652ACA9}" type="slidenum">
              <a:rPr lang="en-US" altLang="en-US">
                <a:solidFill>
                  <a:srgbClr val="898989"/>
                </a:solidFill>
              </a:rPr>
              <a:pPr/>
              <a:t>18</a:t>
            </a:fld>
            <a:endParaRPr lang="en-US" altLang="en-US">
              <a:solidFill>
                <a:srgbClr val="898989"/>
              </a:solidFill>
            </a:endParaRPr>
          </a:p>
        </p:txBody>
      </p:sp>
      <p:pic>
        <p:nvPicPr>
          <p:cNvPr id="20486" name="Picture 4" descr="MCj0432635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549275"/>
            <a:ext cx="831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t>The timer is a 32-bit binary counter </a:t>
            </a:r>
            <a:br>
              <a:rPr lang="en-US" altLang="en-US" smtClean="0"/>
            </a:br>
            <a:r>
              <a:rPr lang="en-US" altLang="en-US" smtClean="0"/>
              <a:t>So what is a binary counter?</a:t>
            </a:r>
          </a:p>
        </p:txBody>
      </p:sp>
      <p:sp>
        <p:nvSpPr>
          <p:cNvPr id="21507" name="Rectangle 3"/>
          <p:cNvSpPr>
            <a:spLocks noGrp="1" noChangeArrowheads="1"/>
          </p:cNvSpPr>
          <p:nvPr>
            <p:ph idx="1"/>
          </p:nvPr>
        </p:nvSpPr>
        <p:spPr>
          <a:xfrm>
            <a:off x="457200" y="1600200"/>
            <a:ext cx="5819775" cy="4530725"/>
          </a:xfrm>
        </p:spPr>
        <p:txBody>
          <a:bodyPr/>
          <a:lstStyle/>
          <a:p>
            <a:pPr eaLnBrk="1" hangingPunct="1">
              <a:lnSpc>
                <a:spcPct val="90000"/>
              </a:lnSpc>
            </a:pPr>
            <a:r>
              <a:rPr lang="en-US" altLang="en-US" smtClean="0"/>
              <a:t>Example</a:t>
            </a:r>
          </a:p>
          <a:p>
            <a:pPr eaLnBrk="1" hangingPunct="1">
              <a:lnSpc>
                <a:spcPct val="90000"/>
              </a:lnSpc>
            </a:pPr>
            <a:r>
              <a:rPr lang="en-US" altLang="en-US" smtClean="0"/>
              <a:t> a 4-bit counter, output changes at each rise edge of clock</a:t>
            </a:r>
          </a:p>
          <a:p>
            <a:pPr eaLnBrk="1" hangingPunct="1">
              <a:lnSpc>
                <a:spcPct val="90000"/>
              </a:lnSpc>
            </a:pPr>
            <a:endParaRPr lang="en-US" altLang="en-US" smtClean="0"/>
          </a:p>
          <a:p>
            <a:pPr eaLnBrk="1" hangingPunct="1">
              <a:lnSpc>
                <a:spcPct val="90000"/>
              </a:lnSpc>
            </a:pPr>
            <a:endParaRPr lang="en-US" altLang="en-US" smtClean="0"/>
          </a:p>
          <a:p>
            <a:pPr eaLnBrk="1" hangingPunct="1">
              <a:lnSpc>
                <a:spcPct val="90000"/>
              </a:lnSpc>
            </a:pPr>
            <a:endParaRPr lang="en-US" altLang="en-US" smtClean="0"/>
          </a:p>
          <a:p>
            <a:pPr eaLnBrk="1" hangingPunct="1">
              <a:lnSpc>
                <a:spcPct val="90000"/>
              </a:lnSpc>
            </a:pPr>
            <a:endParaRPr lang="en-US" altLang="en-US" smtClean="0"/>
          </a:p>
          <a:p>
            <a:pPr eaLnBrk="1" hangingPunct="1">
              <a:lnSpc>
                <a:spcPct val="90000"/>
              </a:lnSpc>
            </a:pPr>
            <a:r>
              <a:rPr lang="en-US" altLang="en-US" smtClean="0"/>
              <a:t>A 32-bit counter has Q0-Q31 (32 outputs)</a:t>
            </a:r>
          </a:p>
          <a:p>
            <a:pPr eaLnBrk="1" hangingPunct="1">
              <a:lnSpc>
                <a:spcPct val="90000"/>
              </a:lnSpc>
            </a:pPr>
            <a:endParaRPr lang="en-US" altLang="en-US" smtClean="0"/>
          </a:p>
        </p:txBody>
      </p:sp>
      <p:sp>
        <p:nvSpPr>
          <p:cNvPr id="21" name="Footer Placeholder 4"/>
          <p:cNvSpPr>
            <a:spLocks noGrp="1"/>
          </p:cNvSpPr>
          <p:nvPr>
            <p:ph type="ftr" sz="quarter" idx="11"/>
          </p:nvPr>
        </p:nvSpPr>
        <p:spPr/>
        <p:txBody>
          <a:bodyPr/>
          <a:lstStyle/>
          <a:p>
            <a:pPr>
              <a:defRPr/>
            </a:pPr>
            <a:r>
              <a:rPr lang="en-US" smtClean="0"/>
              <a:t>chapter 10: Timer and external interrupts v7a</a:t>
            </a:r>
            <a:endParaRPr lang="en-US"/>
          </a:p>
        </p:txBody>
      </p:sp>
      <p:sp>
        <p:nvSpPr>
          <p:cNvPr id="22" name="Slide Number Placeholder 5"/>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0B424C7-ECFB-4744-A5AA-DF95CF56AA0B}" type="slidenum">
              <a:rPr lang="en-US" altLang="en-US">
                <a:solidFill>
                  <a:srgbClr val="898989"/>
                </a:solidFill>
              </a:rPr>
              <a:pPr/>
              <a:t>19</a:t>
            </a:fld>
            <a:endParaRPr lang="en-US" altLang="en-US">
              <a:solidFill>
                <a:srgbClr val="898989"/>
              </a:solidFill>
            </a:endParaRPr>
          </a:p>
        </p:txBody>
      </p:sp>
      <p:sp>
        <p:nvSpPr>
          <p:cNvPr id="21510" name="Rectangle 4"/>
          <p:cNvSpPr>
            <a:spLocks noChangeArrowheads="1"/>
          </p:cNvSpPr>
          <p:nvPr/>
        </p:nvSpPr>
        <p:spPr bwMode="auto">
          <a:xfrm>
            <a:off x="4414838" y="3563938"/>
            <a:ext cx="1458912" cy="11652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sp>
        <p:nvSpPr>
          <p:cNvPr id="21511" name="Text Box 5"/>
          <p:cNvSpPr txBox="1">
            <a:spLocks noChangeArrowheads="1"/>
          </p:cNvSpPr>
          <p:nvPr/>
        </p:nvSpPr>
        <p:spPr bwMode="auto">
          <a:xfrm>
            <a:off x="4527550" y="4132263"/>
            <a:ext cx="12779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a:latin typeface="Arial" charset="0"/>
              </a:rPr>
              <a:t>4 output</a:t>
            </a:r>
          </a:p>
          <a:p>
            <a:pPr>
              <a:spcBef>
                <a:spcPct val="0"/>
              </a:spcBef>
              <a:buFontTx/>
              <a:buNone/>
            </a:pPr>
            <a:r>
              <a:rPr lang="en-US" altLang="en-US" sz="1400">
                <a:latin typeface="Arial" charset="0"/>
              </a:rPr>
              <a:t>Q0 Q1 Q2 Q3</a:t>
            </a:r>
          </a:p>
        </p:txBody>
      </p:sp>
      <p:sp>
        <p:nvSpPr>
          <p:cNvPr id="21512" name="Freeform 6"/>
          <p:cNvSpPr>
            <a:spLocks/>
          </p:cNvSpPr>
          <p:nvPr/>
        </p:nvSpPr>
        <p:spPr bwMode="auto">
          <a:xfrm>
            <a:off x="4387850" y="3962400"/>
            <a:ext cx="212725" cy="314325"/>
          </a:xfrm>
          <a:custGeom>
            <a:avLst/>
            <a:gdLst>
              <a:gd name="T0" fmla="*/ 0 w 134"/>
              <a:gd name="T1" fmla="*/ 0 h 198"/>
              <a:gd name="T2" fmla="*/ 2147483647 w 134"/>
              <a:gd name="T3" fmla="*/ 2147483647 h 198"/>
              <a:gd name="T4" fmla="*/ 2147483647 w 134"/>
              <a:gd name="T5" fmla="*/ 2147483647 h 198"/>
              <a:gd name="T6" fmla="*/ 0 60000 65536"/>
              <a:gd name="T7" fmla="*/ 0 60000 65536"/>
              <a:gd name="T8" fmla="*/ 0 60000 65536"/>
            </a:gdLst>
            <a:ahLst/>
            <a:cxnLst>
              <a:cxn ang="T6">
                <a:pos x="T0" y="T1"/>
              </a:cxn>
              <a:cxn ang="T7">
                <a:pos x="T2" y="T3"/>
              </a:cxn>
              <a:cxn ang="T8">
                <a:pos x="T4" y="T5"/>
              </a:cxn>
            </a:cxnLst>
            <a:rect l="0" t="0" r="r" b="b"/>
            <a:pathLst>
              <a:path w="134" h="198">
                <a:moveTo>
                  <a:pt x="0" y="0"/>
                </a:moveTo>
                <a:lnTo>
                  <a:pt x="134" y="105"/>
                </a:lnTo>
                <a:lnTo>
                  <a:pt x="12" y="198"/>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1513" name="Line 7"/>
          <p:cNvSpPr>
            <a:spLocks noChangeShapeType="1"/>
          </p:cNvSpPr>
          <p:nvPr/>
        </p:nvSpPr>
        <p:spPr bwMode="auto">
          <a:xfrm>
            <a:off x="3316288" y="4129088"/>
            <a:ext cx="1100137"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1514" name="Text Box 8"/>
          <p:cNvSpPr txBox="1">
            <a:spLocks noChangeArrowheads="1"/>
          </p:cNvSpPr>
          <p:nvPr/>
        </p:nvSpPr>
        <p:spPr bwMode="auto">
          <a:xfrm>
            <a:off x="2513013" y="3957638"/>
            <a:ext cx="5889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a:latin typeface="Arial" charset="0"/>
              </a:rPr>
              <a:t>clock</a:t>
            </a:r>
          </a:p>
        </p:txBody>
      </p:sp>
      <p:sp>
        <p:nvSpPr>
          <p:cNvPr id="21515" name="Text Box 9"/>
          <p:cNvSpPr txBox="1">
            <a:spLocks noChangeArrowheads="1"/>
          </p:cNvSpPr>
          <p:nvPr/>
        </p:nvSpPr>
        <p:spPr bwMode="auto">
          <a:xfrm>
            <a:off x="2781300" y="4954588"/>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400">
              <a:latin typeface="Arial" charset="0"/>
            </a:endParaRPr>
          </a:p>
        </p:txBody>
      </p:sp>
      <p:sp>
        <p:nvSpPr>
          <p:cNvPr id="21516" name="Freeform 10"/>
          <p:cNvSpPr>
            <a:spLocks/>
          </p:cNvSpPr>
          <p:nvPr/>
        </p:nvSpPr>
        <p:spPr bwMode="auto">
          <a:xfrm>
            <a:off x="998538" y="4046538"/>
            <a:ext cx="1357312" cy="423862"/>
          </a:xfrm>
          <a:custGeom>
            <a:avLst/>
            <a:gdLst>
              <a:gd name="T0" fmla="*/ 0 w 855"/>
              <a:gd name="T1" fmla="*/ 2147483647 h 267"/>
              <a:gd name="T2" fmla="*/ 2147483647 w 855"/>
              <a:gd name="T3" fmla="*/ 2147483647 h 267"/>
              <a:gd name="T4" fmla="*/ 2147483647 w 855"/>
              <a:gd name="T5" fmla="*/ 2147483647 h 267"/>
              <a:gd name="T6" fmla="*/ 2147483647 w 855"/>
              <a:gd name="T7" fmla="*/ 2147483647 h 267"/>
              <a:gd name="T8" fmla="*/ 2147483647 w 855"/>
              <a:gd name="T9" fmla="*/ 2147483647 h 267"/>
              <a:gd name="T10" fmla="*/ 2147483647 w 855"/>
              <a:gd name="T11" fmla="*/ 2147483647 h 267"/>
              <a:gd name="T12" fmla="*/ 2147483647 w 855"/>
              <a:gd name="T13" fmla="*/ 2147483647 h 267"/>
              <a:gd name="T14" fmla="*/ 2147483647 w 855"/>
              <a:gd name="T15" fmla="*/ 2147483647 h 267"/>
              <a:gd name="T16" fmla="*/ 2147483647 w 855"/>
              <a:gd name="T17" fmla="*/ 2147483647 h 267"/>
              <a:gd name="T18" fmla="*/ 2147483647 w 855"/>
              <a:gd name="T19" fmla="*/ 2147483647 h 267"/>
              <a:gd name="T20" fmla="*/ 2147483647 w 855"/>
              <a:gd name="T21" fmla="*/ 2147483647 h 267"/>
              <a:gd name="T22" fmla="*/ 2147483647 w 855"/>
              <a:gd name="T23" fmla="*/ 0 h 267"/>
              <a:gd name="T24" fmla="*/ 2147483647 w 855"/>
              <a:gd name="T25" fmla="*/ 2147483647 h 267"/>
              <a:gd name="T26" fmla="*/ 2147483647 w 855"/>
              <a:gd name="T27" fmla="*/ 2147483647 h 2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55" h="267">
                <a:moveTo>
                  <a:pt x="0" y="267"/>
                </a:moveTo>
                <a:lnTo>
                  <a:pt x="128" y="267"/>
                </a:lnTo>
                <a:lnTo>
                  <a:pt x="128" y="17"/>
                </a:lnTo>
                <a:lnTo>
                  <a:pt x="279" y="17"/>
                </a:lnTo>
                <a:lnTo>
                  <a:pt x="279" y="256"/>
                </a:lnTo>
                <a:lnTo>
                  <a:pt x="390" y="256"/>
                </a:lnTo>
                <a:lnTo>
                  <a:pt x="384" y="23"/>
                </a:lnTo>
                <a:lnTo>
                  <a:pt x="506" y="23"/>
                </a:lnTo>
                <a:lnTo>
                  <a:pt x="506" y="256"/>
                </a:lnTo>
                <a:lnTo>
                  <a:pt x="616" y="256"/>
                </a:lnTo>
                <a:lnTo>
                  <a:pt x="622" y="5"/>
                </a:lnTo>
                <a:lnTo>
                  <a:pt x="756" y="0"/>
                </a:lnTo>
                <a:lnTo>
                  <a:pt x="744" y="267"/>
                </a:lnTo>
                <a:lnTo>
                  <a:pt x="855" y="267"/>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1517" name="Text Box 11"/>
          <p:cNvSpPr txBox="1">
            <a:spLocks noChangeArrowheads="1"/>
          </p:cNvSpPr>
          <p:nvPr/>
        </p:nvSpPr>
        <p:spPr bwMode="auto">
          <a:xfrm>
            <a:off x="534988" y="4448175"/>
            <a:ext cx="2184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a:latin typeface="Arial" charset="0"/>
              </a:rPr>
              <a:t>Time  1       2      3   </a:t>
            </a:r>
          </a:p>
          <a:p>
            <a:pPr>
              <a:spcBef>
                <a:spcPct val="0"/>
              </a:spcBef>
              <a:buFontTx/>
              <a:buNone/>
            </a:pPr>
            <a:endParaRPr lang="en-US" altLang="en-US" sz="1400">
              <a:latin typeface="Arial" charset="0"/>
            </a:endParaRPr>
          </a:p>
        </p:txBody>
      </p:sp>
      <p:sp>
        <p:nvSpPr>
          <p:cNvPr id="21518" name="Line 12"/>
          <p:cNvSpPr>
            <a:spLocks noChangeShapeType="1"/>
          </p:cNvSpPr>
          <p:nvPr/>
        </p:nvSpPr>
        <p:spPr bwMode="auto">
          <a:xfrm flipV="1">
            <a:off x="1192213" y="4211638"/>
            <a:ext cx="0" cy="2032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1519" name="Line 13"/>
          <p:cNvSpPr>
            <a:spLocks noChangeShapeType="1"/>
          </p:cNvSpPr>
          <p:nvPr/>
        </p:nvSpPr>
        <p:spPr bwMode="auto">
          <a:xfrm flipV="1">
            <a:off x="1617663" y="4230688"/>
            <a:ext cx="0" cy="1016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1520" name="Line 14"/>
          <p:cNvSpPr>
            <a:spLocks noChangeShapeType="1"/>
          </p:cNvSpPr>
          <p:nvPr/>
        </p:nvSpPr>
        <p:spPr bwMode="auto">
          <a:xfrm flipV="1">
            <a:off x="1985963" y="4203700"/>
            <a:ext cx="0" cy="15557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1521" name="Text Box 15"/>
          <p:cNvSpPr txBox="1">
            <a:spLocks noChangeArrowheads="1"/>
          </p:cNvSpPr>
          <p:nvPr/>
        </p:nvSpPr>
        <p:spPr bwMode="auto">
          <a:xfrm>
            <a:off x="7065963" y="1452563"/>
            <a:ext cx="2078037" cy="5003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a:latin typeface="Arial" charset="0"/>
              </a:rPr>
              <a:t>Time Q0 Q1 Q2 Q3</a:t>
            </a:r>
          </a:p>
          <a:p>
            <a:pPr>
              <a:spcBef>
                <a:spcPct val="0"/>
              </a:spcBef>
              <a:buFontTx/>
              <a:buNone/>
            </a:pPr>
            <a:r>
              <a:rPr lang="pt-BR" altLang="en-US" sz="1400">
                <a:latin typeface="Arial" charset="0"/>
              </a:rPr>
              <a:t>0	0000</a:t>
            </a:r>
          </a:p>
          <a:p>
            <a:pPr>
              <a:spcBef>
                <a:spcPct val="0"/>
              </a:spcBef>
              <a:buFontTx/>
              <a:buNone/>
            </a:pPr>
            <a:r>
              <a:rPr lang="pt-BR" altLang="en-US" sz="1400">
                <a:latin typeface="Arial" charset="0"/>
              </a:rPr>
              <a:t>1	0001</a:t>
            </a:r>
          </a:p>
          <a:p>
            <a:pPr>
              <a:spcBef>
                <a:spcPct val="0"/>
              </a:spcBef>
              <a:buFontTx/>
              <a:buNone/>
            </a:pPr>
            <a:r>
              <a:rPr lang="pt-BR" altLang="en-US" sz="1400">
                <a:latin typeface="Arial" charset="0"/>
              </a:rPr>
              <a:t>2	0010</a:t>
            </a:r>
          </a:p>
          <a:p>
            <a:pPr>
              <a:spcBef>
                <a:spcPct val="0"/>
              </a:spcBef>
              <a:buFontTx/>
              <a:buNone/>
            </a:pPr>
            <a:r>
              <a:rPr lang="pt-BR" altLang="en-US" sz="1400">
                <a:latin typeface="Arial" charset="0"/>
              </a:rPr>
              <a:t>3	0011</a:t>
            </a:r>
          </a:p>
          <a:p>
            <a:pPr>
              <a:spcBef>
                <a:spcPct val="0"/>
              </a:spcBef>
              <a:buFontTx/>
              <a:buNone/>
            </a:pPr>
            <a:r>
              <a:rPr lang="pt-BR" altLang="en-US" sz="1400">
                <a:latin typeface="Arial" charset="0"/>
              </a:rPr>
              <a:t>4	0100</a:t>
            </a:r>
          </a:p>
          <a:p>
            <a:pPr>
              <a:spcBef>
                <a:spcPct val="0"/>
              </a:spcBef>
              <a:buFontTx/>
              <a:buNone/>
            </a:pPr>
            <a:r>
              <a:rPr lang="pt-BR" altLang="en-US" sz="1400">
                <a:latin typeface="Arial" charset="0"/>
              </a:rPr>
              <a:t>5	0101</a:t>
            </a:r>
          </a:p>
          <a:p>
            <a:pPr>
              <a:spcBef>
                <a:spcPct val="0"/>
              </a:spcBef>
              <a:buFontTx/>
              <a:buNone/>
            </a:pPr>
            <a:r>
              <a:rPr lang="pt-BR" altLang="en-US" sz="1400">
                <a:latin typeface="Arial" charset="0"/>
              </a:rPr>
              <a:t>6	0110</a:t>
            </a:r>
          </a:p>
          <a:p>
            <a:pPr>
              <a:spcBef>
                <a:spcPct val="0"/>
              </a:spcBef>
              <a:buFontTx/>
              <a:buNone/>
            </a:pPr>
            <a:r>
              <a:rPr lang="pt-BR" altLang="en-US" sz="1400">
                <a:latin typeface="Arial" charset="0"/>
              </a:rPr>
              <a:t>7	0111</a:t>
            </a:r>
          </a:p>
          <a:p>
            <a:pPr>
              <a:spcBef>
                <a:spcPct val="0"/>
              </a:spcBef>
              <a:buFontTx/>
              <a:buNone/>
            </a:pPr>
            <a:r>
              <a:rPr lang="pt-BR" altLang="en-US" sz="1400">
                <a:latin typeface="Arial" charset="0"/>
              </a:rPr>
              <a:t>8	1000</a:t>
            </a:r>
          </a:p>
          <a:p>
            <a:pPr>
              <a:spcBef>
                <a:spcPct val="0"/>
              </a:spcBef>
              <a:buFontTx/>
              <a:buNone/>
            </a:pPr>
            <a:r>
              <a:rPr lang="pt-BR" altLang="en-US" sz="1400">
                <a:latin typeface="Arial" charset="0"/>
              </a:rPr>
              <a:t>9	1001</a:t>
            </a:r>
          </a:p>
          <a:p>
            <a:pPr>
              <a:spcBef>
                <a:spcPct val="0"/>
              </a:spcBef>
              <a:buFontTx/>
              <a:buAutoNum type="arabicPlain" startAt="10"/>
            </a:pPr>
            <a:r>
              <a:rPr lang="pt-BR" altLang="en-US" sz="1400">
                <a:latin typeface="Arial" charset="0"/>
              </a:rPr>
              <a:t>1010</a:t>
            </a:r>
          </a:p>
          <a:p>
            <a:pPr>
              <a:spcBef>
                <a:spcPct val="0"/>
              </a:spcBef>
              <a:buFontTx/>
              <a:buNone/>
            </a:pPr>
            <a:r>
              <a:rPr lang="pt-BR" altLang="en-US" sz="1400">
                <a:latin typeface="Arial" charset="0"/>
              </a:rPr>
              <a:t>11	1011</a:t>
            </a:r>
          </a:p>
          <a:p>
            <a:pPr>
              <a:spcBef>
                <a:spcPct val="0"/>
              </a:spcBef>
              <a:buFontTx/>
              <a:buNone/>
            </a:pPr>
            <a:r>
              <a:rPr lang="pt-BR" altLang="en-US" sz="1400">
                <a:latin typeface="Arial" charset="0"/>
              </a:rPr>
              <a:t>12	1100</a:t>
            </a:r>
          </a:p>
          <a:p>
            <a:pPr>
              <a:spcBef>
                <a:spcPct val="0"/>
              </a:spcBef>
              <a:buFontTx/>
              <a:buNone/>
            </a:pPr>
            <a:r>
              <a:rPr lang="pt-BR" altLang="en-US" sz="1400">
                <a:latin typeface="Arial" charset="0"/>
              </a:rPr>
              <a:t>13	1101</a:t>
            </a:r>
          </a:p>
          <a:p>
            <a:pPr>
              <a:spcBef>
                <a:spcPct val="0"/>
              </a:spcBef>
              <a:buFontTx/>
              <a:buNone/>
            </a:pPr>
            <a:r>
              <a:rPr lang="pt-BR" altLang="en-US" sz="1400">
                <a:latin typeface="Arial" charset="0"/>
              </a:rPr>
              <a:t>14 	1110</a:t>
            </a:r>
          </a:p>
          <a:p>
            <a:pPr>
              <a:spcBef>
                <a:spcPct val="0"/>
              </a:spcBef>
              <a:buFontTx/>
              <a:buNone/>
            </a:pPr>
            <a:r>
              <a:rPr lang="pt-BR" altLang="en-US" sz="1400">
                <a:latin typeface="Arial" charset="0"/>
              </a:rPr>
              <a:t>15	1111</a:t>
            </a:r>
          </a:p>
          <a:p>
            <a:pPr>
              <a:spcBef>
                <a:spcPct val="0"/>
              </a:spcBef>
              <a:buFontTx/>
              <a:buAutoNum type="arabicPlain" startAt="16"/>
            </a:pPr>
            <a:r>
              <a:rPr lang="pt-BR" altLang="en-US" sz="1400">
                <a:latin typeface="Arial" charset="0"/>
              </a:rPr>
              <a:t>0000</a:t>
            </a:r>
          </a:p>
          <a:p>
            <a:pPr>
              <a:spcBef>
                <a:spcPct val="0"/>
              </a:spcBef>
              <a:buFontTx/>
              <a:buAutoNum type="arabicPlain" startAt="16"/>
            </a:pPr>
            <a:r>
              <a:rPr lang="en-US" altLang="en-US" sz="1400">
                <a:latin typeface="Arial" charset="0"/>
              </a:rPr>
              <a:t>0010</a:t>
            </a:r>
          </a:p>
          <a:p>
            <a:pPr>
              <a:spcBef>
                <a:spcPct val="0"/>
              </a:spcBef>
              <a:buFontTx/>
              <a:buAutoNum type="arabicPlain" startAt="16"/>
            </a:pPr>
            <a:r>
              <a:rPr lang="en-US" altLang="en-US" sz="1400">
                <a:latin typeface="Arial" charset="0"/>
              </a:rPr>
              <a:t>0011</a:t>
            </a:r>
          </a:p>
          <a:p>
            <a:pPr>
              <a:spcBef>
                <a:spcPct val="0"/>
              </a:spcBef>
              <a:buFontTx/>
              <a:buAutoNum type="arabicPlain" startAt="16"/>
            </a:pPr>
            <a:r>
              <a:rPr lang="en-US" altLang="en-US" sz="1400">
                <a:latin typeface="Arial" charset="0"/>
              </a:rPr>
              <a:t>:</a:t>
            </a:r>
          </a:p>
          <a:p>
            <a:pPr>
              <a:spcBef>
                <a:spcPct val="0"/>
              </a:spcBef>
              <a:buFontTx/>
              <a:buAutoNum type="arabicPlain" startAt="16"/>
            </a:pPr>
            <a:r>
              <a:rPr lang="en-US" altLang="en-US" sz="1400">
                <a:latin typeface="Arial" charset="0"/>
              </a:rPr>
              <a:t>:</a:t>
            </a:r>
          </a:p>
          <a:p>
            <a:pPr>
              <a:spcBef>
                <a:spcPct val="0"/>
              </a:spcBef>
              <a:buFontTx/>
              <a:buNone/>
            </a:pPr>
            <a:endParaRPr lang="en-US" altLang="en-US" sz="1400">
              <a:latin typeface="Arial" charset="0"/>
            </a:endParaRPr>
          </a:p>
        </p:txBody>
      </p:sp>
      <p:sp>
        <p:nvSpPr>
          <p:cNvPr id="21522" name="Line 16"/>
          <p:cNvSpPr>
            <a:spLocks noChangeShapeType="1"/>
          </p:cNvSpPr>
          <p:nvPr/>
        </p:nvSpPr>
        <p:spPr bwMode="auto">
          <a:xfrm>
            <a:off x="4646613" y="4738688"/>
            <a:ext cx="7937" cy="2032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1523" name="Line 17"/>
          <p:cNvSpPr>
            <a:spLocks noChangeShapeType="1"/>
          </p:cNvSpPr>
          <p:nvPr/>
        </p:nvSpPr>
        <p:spPr bwMode="auto">
          <a:xfrm>
            <a:off x="4919663" y="4752975"/>
            <a:ext cx="7937" cy="2032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1524" name="Line 18"/>
          <p:cNvSpPr>
            <a:spLocks noChangeShapeType="1"/>
          </p:cNvSpPr>
          <p:nvPr/>
        </p:nvSpPr>
        <p:spPr bwMode="auto">
          <a:xfrm>
            <a:off x="5200650" y="4719638"/>
            <a:ext cx="7938" cy="2032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1525" name="Line 19"/>
          <p:cNvSpPr>
            <a:spLocks noChangeShapeType="1"/>
          </p:cNvSpPr>
          <p:nvPr/>
        </p:nvSpPr>
        <p:spPr bwMode="auto">
          <a:xfrm>
            <a:off x="5483225" y="4743450"/>
            <a:ext cx="7938" cy="2032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125" y="2189163"/>
            <a:ext cx="3209925"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Footer Placeholder 2"/>
          <p:cNvSpPr>
            <a:spLocks noGrp="1"/>
          </p:cNvSpPr>
          <p:nvPr>
            <p:ph type="ftr" sz="quarter" idx="11"/>
          </p:nvPr>
        </p:nvSpPr>
        <p:spPr/>
        <p:txBody>
          <a:bodyPr/>
          <a:lstStyle/>
          <a:p>
            <a:pPr>
              <a:defRPr/>
            </a:pPr>
            <a:r>
              <a:rPr lang="en-US" smtClean="0"/>
              <a:t>chapter 10: Timer and external interrupts v7a</a:t>
            </a:r>
            <a:endParaRPr lang="en-US"/>
          </a:p>
        </p:txBody>
      </p:sp>
      <p:sp>
        <p:nvSpPr>
          <p:cNvPr id="16" name="Slide Number Placeholder 3"/>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25BAC4C-12A0-4DBD-8850-EAA7918A7F81}" type="slidenum">
              <a:rPr lang="en-US" altLang="en-US">
                <a:solidFill>
                  <a:srgbClr val="898989"/>
                </a:solidFill>
              </a:rPr>
              <a:pPr/>
              <a:t>2</a:t>
            </a:fld>
            <a:endParaRPr lang="en-US" altLang="en-US">
              <a:solidFill>
                <a:srgbClr val="898989"/>
              </a:solidFill>
            </a:endParaRPr>
          </a:p>
        </p:txBody>
      </p:sp>
      <p:sp>
        <p:nvSpPr>
          <p:cNvPr id="4101" name="頁尾版面配置區 4"/>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zh-TW" sz="1000">
                <a:latin typeface="Arial" charset="0"/>
              </a:rPr>
              <a:t>CEG2400 Ch7: Driving Parallel Loads V1a</a:t>
            </a:r>
          </a:p>
        </p:txBody>
      </p:sp>
      <p:sp>
        <p:nvSpPr>
          <p:cNvPr id="306182" name="Text Box 6"/>
          <p:cNvSpPr txBox="1">
            <a:spLocks noChangeArrowheads="1"/>
          </p:cNvSpPr>
          <p:nvPr/>
        </p:nvSpPr>
        <p:spPr bwMode="auto">
          <a:xfrm>
            <a:off x="2362200" y="6019800"/>
            <a:ext cx="895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defRPr/>
            </a:pPr>
            <a:r>
              <a:rPr lang="en-US" altLang="zh-TW" b="1" smtClean="0">
                <a:effectLst>
                  <a:outerShdw blurRad="38100" dist="38100" dir="2700000" algn="tl">
                    <a:srgbClr val="C0C0C0"/>
                  </a:outerShdw>
                </a:effectLst>
              </a:rPr>
              <a:t>switch</a:t>
            </a:r>
          </a:p>
        </p:txBody>
      </p:sp>
      <p:sp>
        <p:nvSpPr>
          <p:cNvPr id="306183" name="Text Box 8"/>
          <p:cNvSpPr txBox="1">
            <a:spLocks noChangeArrowheads="1"/>
          </p:cNvSpPr>
          <p:nvPr/>
        </p:nvSpPr>
        <p:spPr bwMode="auto">
          <a:xfrm>
            <a:off x="3810000" y="5867400"/>
            <a:ext cx="16287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defRPr/>
            </a:pPr>
            <a:r>
              <a:rPr lang="en-US" altLang="zh-TW" sz="2200" b="1" smtClean="0">
                <a:solidFill>
                  <a:srgbClr val="66FF33"/>
                </a:solidFill>
                <a:effectLst>
                  <a:outerShdw blurRad="38100" dist="38100" dir="2700000" algn="tl">
                    <a:srgbClr val="C0C0C0"/>
                  </a:outerShdw>
                </a:effectLst>
              </a:rPr>
              <a:t>green led</a:t>
            </a:r>
          </a:p>
        </p:txBody>
      </p:sp>
      <p:sp>
        <p:nvSpPr>
          <p:cNvPr id="306184" name="Text Box 9"/>
          <p:cNvSpPr txBox="1">
            <a:spLocks noChangeArrowheads="1"/>
          </p:cNvSpPr>
          <p:nvPr/>
        </p:nvSpPr>
        <p:spPr bwMode="auto">
          <a:xfrm>
            <a:off x="1371600" y="5486400"/>
            <a:ext cx="1101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TW" sz="2200" b="1">
                <a:solidFill>
                  <a:srgbClr val="CC0000"/>
                </a:solidFill>
                <a:effectLst>
                  <a:outerShdw blurRad="38100" dist="38100" dir="2700000" algn="tl">
                    <a:srgbClr val="C0C0C0"/>
                  </a:outerShdw>
                </a:effectLst>
                <a:latin typeface="Arial" charset="0"/>
              </a:rPr>
              <a:t>red led</a:t>
            </a:r>
          </a:p>
          <a:p>
            <a:pPr eaLnBrk="1" hangingPunct="1">
              <a:spcBef>
                <a:spcPct val="0"/>
              </a:spcBef>
              <a:buFontTx/>
              <a:buNone/>
            </a:pPr>
            <a:endParaRPr lang="en-US" altLang="zh-TW" sz="2200" b="1">
              <a:solidFill>
                <a:srgbClr val="CC0000"/>
              </a:solidFill>
              <a:effectLst>
                <a:outerShdw blurRad="38100" dist="38100" dir="2700000" algn="tl">
                  <a:srgbClr val="C0C0C0"/>
                </a:outerShdw>
              </a:effectLst>
              <a:latin typeface="Arial" charset="0"/>
            </a:endParaRPr>
          </a:p>
        </p:txBody>
      </p:sp>
      <p:sp>
        <p:nvSpPr>
          <p:cNvPr id="5129" name="Line 10"/>
          <p:cNvSpPr>
            <a:spLocks noChangeShapeType="1"/>
          </p:cNvSpPr>
          <p:nvPr/>
        </p:nvSpPr>
        <p:spPr bwMode="auto">
          <a:xfrm flipV="1">
            <a:off x="3200400" y="5157788"/>
            <a:ext cx="609600" cy="923925"/>
          </a:xfrm>
          <a:prstGeom prst="line">
            <a:avLst/>
          </a:prstGeom>
          <a:noFill/>
          <a:ln w="28575">
            <a:solidFill>
              <a:schemeClr val="accent6"/>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p>
        </p:txBody>
      </p:sp>
      <p:sp>
        <p:nvSpPr>
          <p:cNvPr id="4106" name="Text Box 12"/>
          <p:cNvSpPr txBox="1">
            <a:spLocks noChangeArrowheads="1"/>
          </p:cNvSpPr>
          <p:nvPr/>
        </p:nvSpPr>
        <p:spPr bwMode="auto">
          <a:xfrm>
            <a:off x="5838825" y="3429000"/>
            <a:ext cx="1262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TW" sz="1800">
                <a:latin typeface="Arial" charset="0"/>
              </a:rPr>
              <a:t>Arm board</a:t>
            </a:r>
          </a:p>
          <a:p>
            <a:pPr eaLnBrk="1" hangingPunct="1">
              <a:spcBef>
                <a:spcPct val="0"/>
              </a:spcBef>
              <a:buFontTx/>
              <a:buNone/>
            </a:pPr>
            <a:r>
              <a:rPr lang="en-US" altLang="zh-TW" sz="1800">
                <a:latin typeface="Arial" charset="0"/>
              </a:rPr>
              <a:t>2012</a:t>
            </a:r>
          </a:p>
        </p:txBody>
      </p:sp>
      <p:sp>
        <p:nvSpPr>
          <p:cNvPr id="4107" name="Line 13"/>
          <p:cNvSpPr>
            <a:spLocks noChangeShapeType="1"/>
          </p:cNvSpPr>
          <p:nvPr/>
        </p:nvSpPr>
        <p:spPr bwMode="auto">
          <a:xfrm>
            <a:off x="4419600" y="3581400"/>
            <a:ext cx="6858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8" name="Rectangle 14"/>
          <p:cNvSpPr>
            <a:spLocks noChangeArrowheads="1"/>
          </p:cNvSpPr>
          <p:nvPr/>
        </p:nvSpPr>
        <p:spPr bwMode="auto">
          <a:xfrm>
            <a:off x="457200" y="15875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400">
                <a:solidFill>
                  <a:schemeClr val="tx2"/>
                </a:solidFill>
                <a:latin typeface="Arial" charset="0"/>
              </a:rPr>
              <a:t>Timer_int_demo13a.c</a:t>
            </a:r>
            <a:br>
              <a:rPr lang="en-US" altLang="en-US" sz="3400">
                <a:solidFill>
                  <a:schemeClr val="tx2"/>
                </a:solidFill>
                <a:latin typeface="Arial" charset="0"/>
              </a:rPr>
            </a:br>
            <a:r>
              <a:rPr lang="en-US" altLang="en-US" sz="3400">
                <a:solidFill>
                  <a:schemeClr val="tx2"/>
                </a:solidFill>
                <a:latin typeface="Arial" charset="0"/>
              </a:rPr>
              <a:t>The experiment of blinking a red LED </a:t>
            </a:r>
          </a:p>
        </p:txBody>
      </p:sp>
      <p:sp>
        <p:nvSpPr>
          <p:cNvPr id="4109" name="Rectangle 1"/>
          <p:cNvSpPr>
            <a:spLocks noChangeArrowheads="1"/>
          </p:cNvSpPr>
          <p:nvPr/>
        </p:nvSpPr>
        <p:spPr bwMode="auto">
          <a:xfrm>
            <a:off x="309563" y="1125538"/>
            <a:ext cx="87122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latin typeface="Arial" charset="0"/>
              </a:rPr>
              <a:t>Demo videos: </a:t>
            </a:r>
          </a:p>
          <a:p>
            <a:pPr>
              <a:spcBef>
                <a:spcPct val="0"/>
              </a:spcBef>
              <a:buFontTx/>
              <a:buNone/>
            </a:pPr>
            <a:r>
              <a:rPr lang="en-US" altLang="en-US" sz="1800">
                <a:latin typeface="Arial" charset="0"/>
                <a:hlinkClick r:id="rId3"/>
              </a:rPr>
              <a:t>http://www.youtube.com/watch?v=nAT2FhYwPx0&amp;feature=youtu.be</a:t>
            </a:r>
            <a:endParaRPr lang="en-US" altLang="en-US" sz="1800">
              <a:latin typeface="Arial" charset="0"/>
            </a:endParaRPr>
          </a:p>
          <a:p>
            <a:pPr>
              <a:spcBef>
                <a:spcPct val="0"/>
              </a:spcBef>
              <a:buFontTx/>
              <a:buNone/>
            </a:pPr>
            <a:r>
              <a:rPr lang="en-US" altLang="en-US" sz="1800">
                <a:latin typeface="Arial" charset="0"/>
                <a:hlinkClick r:id="rId4"/>
              </a:rPr>
              <a:t>http://www.youtube.com/watch?v=GzommZ3adk8&amp;feature=youtu.be</a:t>
            </a:r>
            <a:endParaRPr lang="en-US" altLang="en-US" sz="1800">
              <a:latin typeface="Arial" charset="0"/>
            </a:endParaRPr>
          </a:p>
          <a:p>
            <a:pPr>
              <a:spcBef>
                <a:spcPct val="0"/>
              </a:spcBef>
              <a:buFontTx/>
              <a:buNone/>
            </a:pPr>
            <a:endParaRPr lang="en-US" altLang="en-US" sz="1800">
              <a:latin typeface="Arial" charset="0"/>
            </a:endParaRPr>
          </a:p>
          <a:p>
            <a:pPr>
              <a:spcBef>
                <a:spcPct val="0"/>
              </a:spcBef>
              <a:buFontTx/>
              <a:buNone/>
            </a:pPr>
            <a:endParaRPr lang="en-US" altLang="en-US" sz="1800">
              <a:latin typeface="Arial" charset="0"/>
            </a:endParaRPr>
          </a:p>
        </p:txBody>
      </p:sp>
      <p:sp>
        <p:nvSpPr>
          <p:cNvPr id="17" name="Line 10"/>
          <p:cNvSpPr>
            <a:spLocks noChangeShapeType="1"/>
          </p:cNvSpPr>
          <p:nvPr/>
        </p:nvSpPr>
        <p:spPr bwMode="auto">
          <a:xfrm flipV="1">
            <a:off x="2397125" y="4365625"/>
            <a:ext cx="1238250" cy="1273175"/>
          </a:xfrm>
          <a:prstGeom prst="line">
            <a:avLst/>
          </a:prstGeom>
          <a:noFill/>
          <a:ln w="28575">
            <a:solidFill>
              <a:schemeClr val="accent6"/>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p>
        </p:txBody>
      </p:sp>
      <p:sp>
        <p:nvSpPr>
          <p:cNvPr id="18" name="Line 10"/>
          <p:cNvSpPr>
            <a:spLocks noChangeShapeType="1"/>
          </p:cNvSpPr>
          <p:nvPr/>
        </p:nvSpPr>
        <p:spPr bwMode="auto">
          <a:xfrm flipH="1" flipV="1">
            <a:off x="4019550" y="4437063"/>
            <a:ext cx="400050" cy="1582737"/>
          </a:xfrm>
          <a:prstGeom prst="line">
            <a:avLst/>
          </a:prstGeom>
          <a:noFill/>
          <a:ln w="28575">
            <a:solidFill>
              <a:schemeClr val="accent6"/>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p>
        </p:txBody>
      </p:sp>
      <p:sp>
        <p:nvSpPr>
          <p:cNvPr id="4112" name="Rectangle 1"/>
          <p:cNvSpPr>
            <a:spLocks noChangeArrowheads="1"/>
          </p:cNvSpPr>
          <p:nvPr/>
        </p:nvSpPr>
        <p:spPr bwMode="auto">
          <a:xfrm>
            <a:off x="4762500" y="471488"/>
            <a:ext cx="23383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latin typeface="Arial" charset="0"/>
                <a:hlinkClick r:id="rId5" action="ppaction://hlinkfile"/>
              </a:rPr>
              <a:t>timer_int_demo13a.c</a:t>
            </a:r>
            <a:endParaRPr lang="en-US" altLang="en-US" sz="1800">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normAutofit/>
          </a:bodyPr>
          <a:lstStyle/>
          <a:p>
            <a:pPr eaLnBrk="1" hangingPunct="1"/>
            <a:r>
              <a:rPr lang="en-US" altLang="zh-TW" sz="2700" smtClean="0"/>
              <a:t>Example: 4-bit Asyn. Clock Counter</a:t>
            </a:r>
            <a:br>
              <a:rPr lang="en-US" altLang="zh-TW" sz="2700" smtClean="0"/>
            </a:br>
            <a:r>
              <a:rPr lang="en-US" altLang="zh-TW" sz="3100" smtClean="0"/>
              <a:t>Plot count, and check delay</a:t>
            </a:r>
            <a:br>
              <a:rPr lang="en-US" altLang="zh-TW" sz="3100" smtClean="0"/>
            </a:br>
            <a:r>
              <a:rPr lang="en-US" altLang="zh-TW" sz="3100" smtClean="0"/>
              <a:t>FF=D-type flip flop</a:t>
            </a:r>
            <a:endParaRPr lang="en-US" altLang="zh-TW" sz="4000" smtClean="0"/>
          </a:p>
        </p:txBody>
      </p:sp>
      <p:sp>
        <p:nvSpPr>
          <p:cNvPr id="22531" name="Rectangle 3"/>
          <p:cNvSpPr>
            <a:spLocks noGrp="1" noChangeArrowheads="1"/>
          </p:cNvSpPr>
          <p:nvPr>
            <p:ph idx="1"/>
          </p:nvPr>
        </p:nvSpPr>
        <p:spPr/>
        <p:txBody>
          <a:bodyPr/>
          <a:lstStyle/>
          <a:p>
            <a:pPr eaLnBrk="1" hangingPunct="1"/>
            <a:r>
              <a:rPr lang="en-US" altLang="zh-TW" smtClean="0"/>
              <a:t> </a:t>
            </a:r>
          </a:p>
        </p:txBody>
      </p:sp>
      <p:sp>
        <p:nvSpPr>
          <p:cNvPr id="54" name="Footer Placeholder 4"/>
          <p:cNvSpPr>
            <a:spLocks noGrp="1"/>
          </p:cNvSpPr>
          <p:nvPr>
            <p:ph type="ftr" sz="quarter" idx="11"/>
          </p:nvPr>
        </p:nvSpPr>
        <p:spPr/>
        <p:txBody>
          <a:bodyPr/>
          <a:lstStyle/>
          <a:p>
            <a:pPr>
              <a:defRPr/>
            </a:pPr>
            <a:r>
              <a:rPr lang="en-US" smtClean="0"/>
              <a:t>chapter 10: Timer and external interrupts v7a</a:t>
            </a:r>
            <a:endParaRPr lang="en-US"/>
          </a:p>
        </p:txBody>
      </p:sp>
      <p:sp>
        <p:nvSpPr>
          <p:cNvPr id="55" name="Slide Number Placeholder 5"/>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DDEA1F8-5C2F-4BCF-B839-1E27719BA349}" type="slidenum">
              <a:rPr lang="en-US" altLang="en-US">
                <a:solidFill>
                  <a:srgbClr val="898989"/>
                </a:solidFill>
              </a:rPr>
              <a:pPr/>
              <a:t>20</a:t>
            </a:fld>
            <a:endParaRPr lang="en-US" altLang="en-US">
              <a:solidFill>
                <a:srgbClr val="898989"/>
              </a:solidFill>
            </a:endParaRPr>
          </a:p>
        </p:txBody>
      </p:sp>
      <p:sp>
        <p:nvSpPr>
          <p:cNvPr id="22534" name="Text Box 4" descr="Paper bag"/>
          <p:cNvSpPr txBox="1">
            <a:spLocks noChangeArrowheads="1"/>
          </p:cNvSpPr>
          <p:nvPr/>
        </p:nvSpPr>
        <p:spPr bwMode="auto">
          <a:xfrm>
            <a:off x="1524000" y="2713038"/>
            <a:ext cx="533400" cy="466725"/>
          </a:xfrm>
          <a:prstGeom prst="rect">
            <a:avLst/>
          </a:prstGeom>
          <a:noFill/>
          <a:ln w="9525">
            <a:solidFill>
              <a:schemeClr val="tx1"/>
            </a:solidFill>
            <a:miter lim="800000"/>
            <a:headEnd/>
            <a:tailEnd/>
          </a:ln>
          <a:effectLst/>
          <a:extLst>
            <a:ext uri="{909E8E84-426E-40DD-AFC4-6F175D3DCCD1}">
              <a14:hiddenFill xmlns:a14="http://schemas.microsoft.com/office/drawing/2010/main">
                <a:blipFill dpi="0" rotWithShape="0">
                  <a:blip r:embed="rId2"/>
                  <a:srcRect/>
                  <a:tile tx="0" ty="0" sx="100000" sy="100000" flip="none" algn="tl"/>
                </a:blipFill>
              </a14:hiddenFill>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zh-TW" sz="2400">
                <a:latin typeface="Times New Roman" pitchFamily="18" charset="0"/>
              </a:rPr>
              <a:t>FF</a:t>
            </a:r>
          </a:p>
        </p:txBody>
      </p:sp>
      <p:sp>
        <p:nvSpPr>
          <p:cNvPr id="22535" name="Text Box 5" descr="Paper bag"/>
          <p:cNvSpPr txBox="1">
            <a:spLocks noChangeArrowheads="1"/>
          </p:cNvSpPr>
          <p:nvPr/>
        </p:nvSpPr>
        <p:spPr bwMode="auto">
          <a:xfrm>
            <a:off x="3276600" y="2713038"/>
            <a:ext cx="533400" cy="466725"/>
          </a:xfrm>
          <a:prstGeom prst="rect">
            <a:avLst/>
          </a:prstGeom>
          <a:noFill/>
          <a:ln w="9525">
            <a:solidFill>
              <a:schemeClr val="tx1"/>
            </a:solidFill>
            <a:miter lim="800000"/>
            <a:headEnd/>
            <a:tailEnd/>
          </a:ln>
          <a:effectLst/>
          <a:extLst>
            <a:ext uri="{909E8E84-426E-40DD-AFC4-6F175D3DCCD1}">
              <a14:hiddenFill xmlns:a14="http://schemas.microsoft.com/office/drawing/2010/main">
                <a:blipFill dpi="0" rotWithShape="0">
                  <a:blip r:embed="rId2"/>
                  <a:srcRect/>
                  <a:tile tx="0" ty="0" sx="100000" sy="100000" flip="none" algn="tl"/>
                </a:blipFill>
              </a14:hiddenFill>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zh-TW" sz="2400">
                <a:latin typeface="Times New Roman" pitchFamily="18" charset="0"/>
              </a:rPr>
              <a:t>FF</a:t>
            </a:r>
          </a:p>
        </p:txBody>
      </p:sp>
      <p:sp>
        <p:nvSpPr>
          <p:cNvPr id="22536" name="Text Box 6" descr="Paper bag"/>
          <p:cNvSpPr txBox="1">
            <a:spLocks noChangeArrowheads="1"/>
          </p:cNvSpPr>
          <p:nvPr/>
        </p:nvSpPr>
        <p:spPr bwMode="auto">
          <a:xfrm>
            <a:off x="4876800" y="2713038"/>
            <a:ext cx="533400" cy="466725"/>
          </a:xfrm>
          <a:prstGeom prst="rect">
            <a:avLst/>
          </a:prstGeom>
          <a:noFill/>
          <a:ln w="9525">
            <a:solidFill>
              <a:schemeClr val="tx1"/>
            </a:solidFill>
            <a:miter lim="800000"/>
            <a:headEnd/>
            <a:tailEnd/>
          </a:ln>
          <a:effectLst/>
          <a:extLst>
            <a:ext uri="{909E8E84-426E-40DD-AFC4-6F175D3DCCD1}">
              <a14:hiddenFill xmlns:a14="http://schemas.microsoft.com/office/drawing/2010/main">
                <a:blipFill dpi="0" rotWithShape="0">
                  <a:blip r:embed="rId2"/>
                  <a:srcRect/>
                  <a:tile tx="0" ty="0" sx="100000" sy="100000" flip="none" algn="tl"/>
                </a:blipFill>
              </a14:hiddenFill>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zh-TW" sz="2400">
                <a:latin typeface="Times New Roman" pitchFamily="18" charset="0"/>
              </a:rPr>
              <a:t>FF</a:t>
            </a:r>
          </a:p>
        </p:txBody>
      </p:sp>
      <p:sp>
        <p:nvSpPr>
          <p:cNvPr id="22537" name="Text Box 7" descr="Paper bag"/>
          <p:cNvSpPr txBox="1">
            <a:spLocks noChangeArrowheads="1"/>
          </p:cNvSpPr>
          <p:nvPr/>
        </p:nvSpPr>
        <p:spPr bwMode="auto">
          <a:xfrm>
            <a:off x="6553200" y="2713038"/>
            <a:ext cx="533400" cy="466725"/>
          </a:xfrm>
          <a:prstGeom prst="rect">
            <a:avLst/>
          </a:prstGeom>
          <a:noFill/>
          <a:ln w="9525">
            <a:solidFill>
              <a:schemeClr val="tx1"/>
            </a:solidFill>
            <a:miter lim="800000"/>
            <a:headEnd/>
            <a:tailEnd/>
          </a:ln>
          <a:effectLst/>
          <a:extLst>
            <a:ext uri="{909E8E84-426E-40DD-AFC4-6F175D3DCCD1}">
              <a14:hiddenFill xmlns:a14="http://schemas.microsoft.com/office/drawing/2010/main">
                <a:blipFill dpi="0" rotWithShape="0">
                  <a:blip r:embed="rId2"/>
                  <a:srcRect/>
                  <a:tile tx="0" ty="0" sx="100000" sy="100000" flip="none" algn="tl"/>
                </a:blipFill>
              </a14:hiddenFill>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zh-TW" sz="2400">
                <a:latin typeface="Times New Roman" pitchFamily="18" charset="0"/>
              </a:rPr>
              <a:t>FF</a:t>
            </a:r>
          </a:p>
        </p:txBody>
      </p:sp>
      <p:sp>
        <p:nvSpPr>
          <p:cNvPr id="22538" name="Line 8"/>
          <p:cNvSpPr>
            <a:spLocks noChangeShapeType="1"/>
          </p:cNvSpPr>
          <p:nvPr/>
        </p:nvSpPr>
        <p:spPr bwMode="auto">
          <a:xfrm>
            <a:off x="2057400" y="2941638"/>
            <a:ext cx="1219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lstStyle/>
          <a:p>
            <a:endParaRPr lang="en-US"/>
          </a:p>
        </p:txBody>
      </p:sp>
      <p:sp>
        <p:nvSpPr>
          <p:cNvPr id="22539" name="Line 9"/>
          <p:cNvSpPr>
            <a:spLocks noChangeShapeType="1"/>
          </p:cNvSpPr>
          <p:nvPr/>
        </p:nvSpPr>
        <p:spPr bwMode="auto">
          <a:xfrm>
            <a:off x="3810000" y="2941638"/>
            <a:ext cx="1066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lstStyle/>
          <a:p>
            <a:endParaRPr lang="en-US"/>
          </a:p>
        </p:txBody>
      </p:sp>
      <p:sp>
        <p:nvSpPr>
          <p:cNvPr id="22540" name="Line 10"/>
          <p:cNvSpPr>
            <a:spLocks noChangeShapeType="1"/>
          </p:cNvSpPr>
          <p:nvPr/>
        </p:nvSpPr>
        <p:spPr bwMode="auto">
          <a:xfrm>
            <a:off x="5410200" y="2941638"/>
            <a:ext cx="1143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lstStyle/>
          <a:p>
            <a:endParaRPr lang="en-US"/>
          </a:p>
        </p:txBody>
      </p:sp>
      <p:sp>
        <p:nvSpPr>
          <p:cNvPr id="22541" name="Freeform 11" descr="Paper bag"/>
          <p:cNvSpPr>
            <a:spLocks/>
          </p:cNvSpPr>
          <p:nvPr/>
        </p:nvSpPr>
        <p:spPr bwMode="auto">
          <a:xfrm>
            <a:off x="1143000" y="2332038"/>
            <a:ext cx="1295400" cy="609600"/>
          </a:xfrm>
          <a:custGeom>
            <a:avLst/>
            <a:gdLst>
              <a:gd name="T0" fmla="*/ 2147483647 w 816"/>
              <a:gd name="T1" fmla="*/ 2147483647 h 384"/>
              <a:gd name="T2" fmla="*/ 2147483647 w 816"/>
              <a:gd name="T3" fmla="*/ 0 h 384"/>
              <a:gd name="T4" fmla="*/ 0 w 816"/>
              <a:gd name="T5" fmla="*/ 0 h 384"/>
              <a:gd name="T6" fmla="*/ 0 w 816"/>
              <a:gd name="T7" fmla="*/ 2147483647 h 384"/>
              <a:gd name="T8" fmla="*/ 2147483647 w 816"/>
              <a:gd name="T9" fmla="*/ 2147483647 h 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384">
                <a:moveTo>
                  <a:pt x="816" y="384"/>
                </a:moveTo>
                <a:lnTo>
                  <a:pt x="816" y="0"/>
                </a:lnTo>
                <a:lnTo>
                  <a:pt x="0" y="0"/>
                </a:lnTo>
                <a:lnTo>
                  <a:pt x="0" y="336"/>
                </a:lnTo>
                <a:lnTo>
                  <a:pt x="192" y="336"/>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blipFill dpi="0" rotWithShape="0">
                  <a:blip r:embed="rId2"/>
                  <a:srcRect/>
                  <a:tile tx="0" ty="0" sx="100000" sy="100000" flip="none" algn="tl"/>
                </a:blipFill>
              </a14:hiddenFill>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lstStyle/>
          <a:p>
            <a:endParaRPr lang="en-US"/>
          </a:p>
        </p:txBody>
      </p:sp>
      <p:sp>
        <p:nvSpPr>
          <p:cNvPr id="22542" name="Oval 12" descr="Paper bag"/>
          <p:cNvSpPr>
            <a:spLocks noChangeArrowheads="1"/>
          </p:cNvSpPr>
          <p:nvPr/>
        </p:nvSpPr>
        <p:spPr bwMode="auto">
          <a:xfrm>
            <a:off x="1447800" y="2789238"/>
            <a:ext cx="76200" cy="152400"/>
          </a:xfrm>
          <a:prstGeom prst="ellipse">
            <a:avLst/>
          </a:prstGeom>
          <a:noFill/>
          <a:ln w="9525">
            <a:solidFill>
              <a:schemeClr val="tx1"/>
            </a:solidFill>
            <a:round/>
            <a:headEnd/>
            <a:tailEnd/>
          </a:ln>
          <a:effectLst/>
          <a:extLst>
            <a:ext uri="{909E8E84-426E-40DD-AFC4-6F175D3DCCD1}">
              <a14:hiddenFill xmlns:a14="http://schemas.microsoft.com/office/drawing/2010/main">
                <a:blipFill dpi="0" rotWithShape="0">
                  <a:blip r:embed="rId2"/>
                  <a:srcRect/>
                  <a:tile tx="0" ty="0" sx="100000" sy="100000" flip="none" algn="tl"/>
                </a:blipFill>
              </a14:hiddenFill>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sp>
        <p:nvSpPr>
          <p:cNvPr id="22543" name="Line 13"/>
          <p:cNvSpPr>
            <a:spLocks noChangeShapeType="1"/>
          </p:cNvSpPr>
          <p:nvPr/>
        </p:nvSpPr>
        <p:spPr bwMode="auto">
          <a:xfrm flipV="1">
            <a:off x="990600" y="3094038"/>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lstStyle/>
          <a:p>
            <a:endParaRPr lang="en-US"/>
          </a:p>
        </p:txBody>
      </p:sp>
      <p:sp>
        <p:nvSpPr>
          <p:cNvPr id="22544" name="Text Box 14" descr="Paper bag"/>
          <p:cNvSpPr txBox="1">
            <a:spLocks noChangeArrowheads="1"/>
          </p:cNvSpPr>
          <p:nvPr/>
        </p:nvSpPr>
        <p:spPr bwMode="auto">
          <a:xfrm>
            <a:off x="0" y="2865438"/>
            <a:ext cx="842963" cy="457200"/>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zh-TW" sz="2400">
                <a:latin typeface="Times New Roman" pitchFamily="18" charset="0"/>
              </a:rPr>
              <a:t>clock</a:t>
            </a:r>
          </a:p>
        </p:txBody>
      </p:sp>
      <p:sp>
        <p:nvSpPr>
          <p:cNvPr id="22545" name="Freeform 15" descr="Paper bag"/>
          <p:cNvSpPr>
            <a:spLocks/>
          </p:cNvSpPr>
          <p:nvPr/>
        </p:nvSpPr>
        <p:spPr bwMode="auto">
          <a:xfrm>
            <a:off x="2895600" y="2332038"/>
            <a:ext cx="1295400" cy="609600"/>
          </a:xfrm>
          <a:custGeom>
            <a:avLst/>
            <a:gdLst>
              <a:gd name="T0" fmla="*/ 2147483647 w 816"/>
              <a:gd name="T1" fmla="*/ 2147483647 h 384"/>
              <a:gd name="T2" fmla="*/ 2147483647 w 816"/>
              <a:gd name="T3" fmla="*/ 0 h 384"/>
              <a:gd name="T4" fmla="*/ 0 w 816"/>
              <a:gd name="T5" fmla="*/ 0 h 384"/>
              <a:gd name="T6" fmla="*/ 0 w 816"/>
              <a:gd name="T7" fmla="*/ 2147483647 h 384"/>
              <a:gd name="T8" fmla="*/ 2147483647 w 816"/>
              <a:gd name="T9" fmla="*/ 2147483647 h 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384">
                <a:moveTo>
                  <a:pt x="816" y="384"/>
                </a:moveTo>
                <a:lnTo>
                  <a:pt x="816" y="0"/>
                </a:lnTo>
                <a:lnTo>
                  <a:pt x="0" y="0"/>
                </a:lnTo>
                <a:lnTo>
                  <a:pt x="0" y="336"/>
                </a:lnTo>
                <a:lnTo>
                  <a:pt x="192" y="336"/>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blipFill dpi="0" rotWithShape="0">
                  <a:blip r:embed="rId2"/>
                  <a:srcRect/>
                  <a:tile tx="0" ty="0" sx="100000" sy="100000" flip="none" algn="tl"/>
                </a:blipFill>
              </a14:hiddenFill>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lstStyle/>
          <a:p>
            <a:endParaRPr lang="en-US"/>
          </a:p>
        </p:txBody>
      </p:sp>
      <p:sp>
        <p:nvSpPr>
          <p:cNvPr id="22546" name="Oval 16" descr="Paper bag"/>
          <p:cNvSpPr>
            <a:spLocks noChangeArrowheads="1"/>
          </p:cNvSpPr>
          <p:nvPr/>
        </p:nvSpPr>
        <p:spPr bwMode="auto">
          <a:xfrm>
            <a:off x="3200400" y="2789238"/>
            <a:ext cx="76200" cy="76200"/>
          </a:xfrm>
          <a:prstGeom prst="ellipse">
            <a:avLst/>
          </a:prstGeom>
          <a:noFill/>
          <a:ln w="9525">
            <a:solidFill>
              <a:schemeClr val="tx1"/>
            </a:solidFill>
            <a:round/>
            <a:headEnd/>
            <a:tailEnd/>
          </a:ln>
          <a:effectLst/>
          <a:extLst>
            <a:ext uri="{909E8E84-426E-40DD-AFC4-6F175D3DCCD1}">
              <a14:hiddenFill xmlns:a14="http://schemas.microsoft.com/office/drawing/2010/main">
                <a:blipFill dpi="0" rotWithShape="0">
                  <a:blip r:embed="rId2"/>
                  <a:srcRect/>
                  <a:tile tx="0" ty="0" sx="100000" sy="100000" flip="none" algn="tl"/>
                </a:blipFill>
              </a14:hiddenFill>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sp>
        <p:nvSpPr>
          <p:cNvPr id="22547" name="Freeform 17" descr="Paper bag"/>
          <p:cNvSpPr>
            <a:spLocks/>
          </p:cNvSpPr>
          <p:nvPr/>
        </p:nvSpPr>
        <p:spPr bwMode="auto">
          <a:xfrm>
            <a:off x="4495800" y="2332038"/>
            <a:ext cx="1295400" cy="609600"/>
          </a:xfrm>
          <a:custGeom>
            <a:avLst/>
            <a:gdLst>
              <a:gd name="T0" fmla="*/ 2147483647 w 816"/>
              <a:gd name="T1" fmla="*/ 2147483647 h 384"/>
              <a:gd name="T2" fmla="*/ 2147483647 w 816"/>
              <a:gd name="T3" fmla="*/ 0 h 384"/>
              <a:gd name="T4" fmla="*/ 0 w 816"/>
              <a:gd name="T5" fmla="*/ 0 h 384"/>
              <a:gd name="T6" fmla="*/ 0 w 816"/>
              <a:gd name="T7" fmla="*/ 2147483647 h 384"/>
              <a:gd name="T8" fmla="*/ 2147483647 w 816"/>
              <a:gd name="T9" fmla="*/ 2147483647 h 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384">
                <a:moveTo>
                  <a:pt x="816" y="384"/>
                </a:moveTo>
                <a:lnTo>
                  <a:pt x="816" y="0"/>
                </a:lnTo>
                <a:lnTo>
                  <a:pt x="0" y="0"/>
                </a:lnTo>
                <a:lnTo>
                  <a:pt x="0" y="336"/>
                </a:lnTo>
                <a:lnTo>
                  <a:pt x="192" y="336"/>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blipFill dpi="0" rotWithShape="0">
                  <a:blip r:embed="rId2"/>
                  <a:srcRect/>
                  <a:tile tx="0" ty="0" sx="100000" sy="100000" flip="none" algn="tl"/>
                </a:blipFill>
              </a14:hiddenFill>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lstStyle/>
          <a:p>
            <a:endParaRPr lang="en-US"/>
          </a:p>
        </p:txBody>
      </p:sp>
      <p:sp>
        <p:nvSpPr>
          <p:cNvPr id="22548" name="Oval 18" descr="Paper bag"/>
          <p:cNvSpPr>
            <a:spLocks noChangeArrowheads="1"/>
          </p:cNvSpPr>
          <p:nvPr/>
        </p:nvSpPr>
        <p:spPr bwMode="auto">
          <a:xfrm>
            <a:off x="4800600" y="2789238"/>
            <a:ext cx="76200" cy="76200"/>
          </a:xfrm>
          <a:prstGeom prst="ellipse">
            <a:avLst/>
          </a:prstGeom>
          <a:noFill/>
          <a:ln w="9525">
            <a:solidFill>
              <a:schemeClr val="tx1"/>
            </a:solidFill>
            <a:round/>
            <a:headEnd/>
            <a:tailEnd/>
          </a:ln>
          <a:effectLst/>
          <a:extLst>
            <a:ext uri="{909E8E84-426E-40DD-AFC4-6F175D3DCCD1}">
              <a14:hiddenFill xmlns:a14="http://schemas.microsoft.com/office/drawing/2010/main">
                <a:blipFill dpi="0" rotWithShape="0">
                  <a:blip r:embed="rId2"/>
                  <a:srcRect/>
                  <a:tile tx="0" ty="0" sx="100000" sy="100000" flip="none" algn="tl"/>
                </a:blipFill>
              </a14:hiddenFill>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sp>
        <p:nvSpPr>
          <p:cNvPr id="22549" name="Freeform 19" descr="Paper bag"/>
          <p:cNvSpPr>
            <a:spLocks/>
          </p:cNvSpPr>
          <p:nvPr/>
        </p:nvSpPr>
        <p:spPr bwMode="auto">
          <a:xfrm>
            <a:off x="6172200" y="2255838"/>
            <a:ext cx="1295400" cy="609600"/>
          </a:xfrm>
          <a:custGeom>
            <a:avLst/>
            <a:gdLst>
              <a:gd name="T0" fmla="*/ 2147483647 w 816"/>
              <a:gd name="T1" fmla="*/ 2147483647 h 384"/>
              <a:gd name="T2" fmla="*/ 2147483647 w 816"/>
              <a:gd name="T3" fmla="*/ 0 h 384"/>
              <a:gd name="T4" fmla="*/ 0 w 816"/>
              <a:gd name="T5" fmla="*/ 0 h 384"/>
              <a:gd name="T6" fmla="*/ 0 w 816"/>
              <a:gd name="T7" fmla="*/ 2147483647 h 384"/>
              <a:gd name="T8" fmla="*/ 2147483647 w 816"/>
              <a:gd name="T9" fmla="*/ 2147483647 h 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384">
                <a:moveTo>
                  <a:pt x="816" y="384"/>
                </a:moveTo>
                <a:lnTo>
                  <a:pt x="816" y="0"/>
                </a:lnTo>
                <a:lnTo>
                  <a:pt x="0" y="0"/>
                </a:lnTo>
                <a:lnTo>
                  <a:pt x="0" y="336"/>
                </a:lnTo>
                <a:lnTo>
                  <a:pt x="192" y="336"/>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blipFill dpi="0" rotWithShape="0">
                  <a:blip r:embed="rId2"/>
                  <a:srcRect/>
                  <a:tile tx="0" ty="0" sx="100000" sy="100000" flip="none" algn="tl"/>
                </a:blipFill>
              </a14:hiddenFill>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lstStyle/>
          <a:p>
            <a:endParaRPr lang="en-US"/>
          </a:p>
        </p:txBody>
      </p:sp>
      <p:sp>
        <p:nvSpPr>
          <p:cNvPr id="22550" name="Oval 20" descr="Paper bag"/>
          <p:cNvSpPr>
            <a:spLocks noChangeArrowheads="1"/>
          </p:cNvSpPr>
          <p:nvPr/>
        </p:nvSpPr>
        <p:spPr bwMode="auto">
          <a:xfrm>
            <a:off x="6477000" y="2713038"/>
            <a:ext cx="76200" cy="76200"/>
          </a:xfrm>
          <a:prstGeom prst="ellipse">
            <a:avLst/>
          </a:prstGeom>
          <a:noFill/>
          <a:ln w="9525">
            <a:solidFill>
              <a:schemeClr val="tx1"/>
            </a:solidFill>
            <a:round/>
            <a:headEnd/>
            <a:tailEnd/>
          </a:ln>
          <a:effectLst/>
          <a:extLst>
            <a:ext uri="{909E8E84-426E-40DD-AFC4-6F175D3DCCD1}">
              <a14:hiddenFill xmlns:a14="http://schemas.microsoft.com/office/drawing/2010/main">
                <a:blipFill dpi="0" rotWithShape="0">
                  <a:blip r:embed="rId2"/>
                  <a:srcRect/>
                  <a:tile tx="0" ty="0" sx="100000" sy="100000" flip="none" algn="tl"/>
                </a:blipFill>
              </a14:hiddenFill>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sp>
        <p:nvSpPr>
          <p:cNvPr id="22551" name="Line 21"/>
          <p:cNvSpPr>
            <a:spLocks noChangeShapeType="1"/>
          </p:cNvSpPr>
          <p:nvPr/>
        </p:nvSpPr>
        <p:spPr bwMode="auto">
          <a:xfrm>
            <a:off x="7086600" y="2865438"/>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lstStyle/>
          <a:p>
            <a:endParaRPr lang="en-US"/>
          </a:p>
        </p:txBody>
      </p:sp>
      <p:sp>
        <p:nvSpPr>
          <p:cNvPr id="22552" name="Text Box 22" descr="Paper bag"/>
          <p:cNvSpPr txBox="1">
            <a:spLocks noChangeArrowheads="1"/>
          </p:cNvSpPr>
          <p:nvPr/>
        </p:nvSpPr>
        <p:spPr bwMode="auto">
          <a:xfrm>
            <a:off x="1066800" y="1646238"/>
            <a:ext cx="1284288" cy="457200"/>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zh-TW" sz="2400">
                <a:latin typeface="Times New Roman" pitchFamily="18" charset="0"/>
              </a:rPr>
              <a:t>Count(0)</a:t>
            </a:r>
          </a:p>
        </p:txBody>
      </p:sp>
      <p:sp>
        <p:nvSpPr>
          <p:cNvPr id="22553" name="Text Box 23" descr="Paper bag"/>
          <p:cNvSpPr txBox="1">
            <a:spLocks noChangeArrowheads="1"/>
          </p:cNvSpPr>
          <p:nvPr/>
        </p:nvSpPr>
        <p:spPr bwMode="auto">
          <a:xfrm>
            <a:off x="2819400" y="1722438"/>
            <a:ext cx="1284288" cy="457200"/>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zh-TW" sz="2400">
                <a:latin typeface="Times New Roman" pitchFamily="18" charset="0"/>
              </a:rPr>
              <a:t>Count(1)</a:t>
            </a:r>
          </a:p>
        </p:txBody>
      </p:sp>
      <p:sp>
        <p:nvSpPr>
          <p:cNvPr id="22554" name="Text Box 24" descr="Paper bag"/>
          <p:cNvSpPr txBox="1">
            <a:spLocks noChangeArrowheads="1"/>
          </p:cNvSpPr>
          <p:nvPr/>
        </p:nvSpPr>
        <p:spPr bwMode="auto">
          <a:xfrm>
            <a:off x="4419600" y="1722438"/>
            <a:ext cx="1284288" cy="457200"/>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zh-TW" sz="2400">
                <a:latin typeface="Times New Roman" pitchFamily="18" charset="0"/>
              </a:rPr>
              <a:t>Count(2)</a:t>
            </a:r>
          </a:p>
        </p:txBody>
      </p:sp>
      <p:sp>
        <p:nvSpPr>
          <p:cNvPr id="22555" name="Text Box 25" descr="Paper bag"/>
          <p:cNvSpPr txBox="1">
            <a:spLocks noChangeArrowheads="1"/>
          </p:cNvSpPr>
          <p:nvPr/>
        </p:nvSpPr>
        <p:spPr bwMode="auto">
          <a:xfrm>
            <a:off x="6172200" y="1722438"/>
            <a:ext cx="1284288" cy="457200"/>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zh-TW" sz="2400">
                <a:latin typeface="Times New Roman" pitchFamily="18" charset="0"/>
              </a:rPr>
              <a:t>Count(3)</a:t>
            </a:r>
          </a:p>
        </p:txBody>
      </p:sp>
      <p:sp>
        <p:nvSpPr>
          <p:cNvPr id="22556" name="Freeform 26" descr="Paper bag"/>
          <p:cNvSpPr>
            <a:spLocks/>
          </p:cNvSpPr>
          <p:nvPr/>
        </p:nvSpPr>
        <p:spPr bwMode="auto">
          <a:xfrm>
            <a:off x="1828800" y="3170238"/>
            <a:ext cx="5105400" cy="609600"/>
          </a:xfrm>
          <a:custGeom>
            <a:avLst/>
            <a:gdLst>
              <a:gd name="T0" fmla="*/ 0 w 3216"/>
              <a:gd name="T1" fmla="*/ 0 h 384"/>
              <a:gd name="T2" fmla="*/ 0 w 3216"/>
              <a:gd name="T3" fmla="*/ 2147483647 h 384"/>
              <a:gd name="T4" fmla="*/ 2147483647 w 3216"/>
              <a:gd name="T5" fmla="*/ 2147483647 h 384"/>
              <a:gd name="T6" fmla="*/ 2147483647 w 3216"/>
              <a:gd name="T7" fmla="*/ 0 h 384"/>
              <a:gd name="T8" fmla="*/ 2147483647 w 3216"/>
              <a:gd name="T9" fmla="*/ 2147483647 h 384"/>
              <a:gd name="T10" fmla="*/ 2147483647 w 3216"/>
              <a:gd name="T11" fmla="*/ 2147483647 h 384"/>
              <a:gd name="T12" fmla="*/ 2147483647 w 3216"/>
              <a:gd name="T13" fmla="*/ 0 h 384"/>
              <a:gd name="T14" fmla="*/ 2147483647 w 3216"/>
              <a:gd name="T15" fmla="*/ 2147483647 h 384"/>
              <a:gd name="T16" fmla="*/ 2147483647 w 3216"/>
              <a:gd name="T17" fmla="*/ 2147483647 h 384"/>
              <a:gd name="T18" fmla="*/ 2147483647 w 3216"/>
              <a:gd name="T19" fmla="*/ 0 h 384"/>
              <a:gd name="T20" fmla="*/ 2147483647 w 3216"/>
              <a:gd name="T21" fmla="*/ 2147483647 h 384"/>
              <a:gd name="T22" fmla="*/ 2147483647 w 3216"/>
              <a:gd name="T23" fmla="*/ 2147483647 h 384"/>
              <a:gd name="T24" fmla="*/ 2147483647 w 3216"/>
              <a:gd name="T25" fmla="*/ 2147483647 h 3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16" h="384">
                <a:moveTo>
                  <a:pt x="0" y="0"/>
                </a:moveTo>
                <a:lnTo>
                  <a:pt x="0" y="288"/>
                </a:lnTo>
                <a:lnTo>
                  <a:pt x="1056" y="288"/>
                </a:lnTo>
                <a:lnTo>
                  <a:pt x="1056" y="0"/>
                </a:lnTo>
                <a:lnTo>
                  <a:pt x="1056" y="288"/>
                </a:lnTo>
                <a:lnTo>
                  <a:pt x="2112" y="288"/>
                </a:lnTo>
                <a:lnTo>
                  <a:pt x="2112" y="0"/>
                </a:lnTo>
                <a:lnTo>
                  <a:pt x="2112" y="288"/>
                </a:lnTo>
                <a:lnTo>
                  <a:pt x="3216" y="288"/>
                </a:lnTo>
                <a:lnTo>
                  <a:pt x="3216" y="0"/>
                </a:lnTo>
                <a:lnTo>
                  <a:pt x="3216" y="288"/>
                </a:lnTo>
                <a:lnTo>
                  <a:pt x="2064" y="288"/>
                </a:lnTo>
                <a:lnTo>
                  <a:pt x="2064" y="384"/>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blipFill dpi="0" rotWithShape="0">
                  <a:blip r:embed="rId2"/>
                  <a:srcRect/>
                  <a:tile tx="0" ty="0" sx="100000" sy="100000" flip="none" algn="tl"/>
                </a:blipFill>
              </a14:hiddenFill>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lstStyle/>
          <a:p>
            <a:endParaRPr lang="en-US"/>
          </a:p>
        </p:txBody>
      </p:sp>
      <p:sp>
        <p:nvSpPr>
          <p:cNvPr id="22557" name="Text Box 27" descr="Paper bag"/>
          <p:cNvSpPr txBox="1">
            <a:spLocks noChangeArrowheads="1"/>
          </p:cNvSpPr>
          <p:nvPr/>
        </p:nvSpPr>
        <p:spPr bwMode="auto">
          <a:xfrm>
            <a:off x="5257800" y="3551238"/>
            <a:ext cx="758825" cy="457200"/>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zh-TW" sz="2400">
                <a:latin typeface="Times New Roman" pitchFamily="18" charset="0"/>
              </a:rPr>
              <a:t>reset</a:t>
            </a:r>
          </a:p>
        </p:txBody>
      </p:sp>
      <p:sp>
        <p:nvSpPr>
          <p:cNvPr id="22558" name="Freeform 28" descr="Paper bag"/>
          <p:cNvSpPr>
            <a:spLocks/>
          </p:cNvSpPr>
          <p:nvPr/>
        </p:nvSpPr>
        <p:spPr bwMode="auto">
          <a:xfrm>
            <a:off x="1038225" y="4370388"/>
            <a:ext cx="25400" cy="39687"/>
          </a:xfrm>
          <a:custGeom>
            <a:avLst/>
            <a:gdLst>
              <a:gd name="T0" fmla="*/ 0 w 16"/>
              <a:gd name="T1" fmla="*/ 2147483647 h 25"/>
              <a:gd name="T2" fmla="*/ 2147483647 w 16"/>
              <a:gd name="T3" fmla="*/ 0 h 25"/>
              <a:gd name="T4" fmla="*/ 0 w 16"/>
              <a:gd name="T5" fmla="*/ 2147483647 h 25"/>
              <a:gd name="T6" fmla="*/ 0 60000 65536"/>
              <a:gd name="T7" fmla="*/ 0 60000 65536"/>
              <a:gd name="T8" fmla="*/ 0 60000 65536"/>
            </a:gdLst>
            <a:ahLst/>
            <a:cxnLst>
              <a:cxn ang="T6">
                <a:pos x="T0" y="T1"/>
              </a:cxn>
              <a:cxn ang="T7">
                <a:pos x="T2" y="T3"/>
              </a:cxn>
              <a:cxn ang="T8">
                <a:pos x="T4" y="T5"/>
              </a:cxn>
            </a:cxnLst>
            <a:rect l="0" t="0" r="r" b="b"/>
            <a:pathLst>
              <a:path w="16" h="25">
                <a:moveTo>
                  <a:pt x="0" y="25"/>
                </a:moveTo>
                <a:cubicBezTo>
                  <a:pt x="5" y="17"/>
                  <a:pt x="16" y="0"/>
                  <a:pt x="16" y="0"/>
                </a:cubicBezTo>
                <a:cubicBezTo>
                  <a:pt x="16" y="0"/>
                  <a:pt x="5" y="17"/>
                  <a:pt x="0" y="25"/>
                </a:cubicBezTo>
                <a:close/>
              </a:path>
            </a:pathLst>
          </a:custGeom>
          <a:noFill/>
          <a:ln w="9525" cap="flat" cmpd="sng">
            <a:solidFill>
              <a:schemeClr val="tx1"/>
            </a:solidFill>
            <a:prstDash val="solid"/>
            <a:round/>
            <a:headEnd/>
            <a:tailEnd/>
          </a:ln>
          <a:effectLst/>
          <a:extLst>
            <a:ext uri="{909E8E84-426E-40DD-AFC4-6F175D3DCCD1}">
              <a14:hiddenFill xmlns:a14="http://schemas.microsoft.com/office/drawing/2010/main">
                <a:blipFill dpi="0" rotWithShape="0">
                  <a:blip r:embed="rId2"/>
                  <a:srcRect/>
                  <a:tile tx="0" ty="0" sx="100000" sy="100000" flip="none" algn="tl"/>
                </a:blipFill>
              </a14:hiddenFill>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lstStyle/>
          <a:p>
            <a:endParaRPr lang="en-US"/>
          </a:p>
        </p:txBody>
      </p:sp>
      <p:cxnSp>
        <p:nvCxnSpPr>
          <p:cNvPr id="22559" name="AutoShape 29"/>
          <p:cNvCxnSpPr>
            <a:cxnSpLocks noChangeShapeType="1"/>
          </p:cNvCxnSpPr>
          <p:nvPr/>
        </p:nvCxnSpPr>
        <p:spPr bwMode="auto">
          <a:xfrm rot="10800000" flipH="1" flipV="1">
            <a:off x="685800" y="2865438"/>
            <a:ext cx="1588" cy="1587"/>
          </a:xfrm>
          <a:prstGeom prst="bentConnector3">
            <a:avLst>
              <a:gd name="adj1" fmla="val -14400000"/>
            </a:avLst>
          </a:prstGeom>
          <a:noFill/>
          <a:ln w="9525">
            <a:solidFill>
              <a:schemeClr val="tx1"/>
            </a:solidFill>
            <a:miter lim="800000"/>
            <a:headEnd/>
            <a:tailEnd type="triangle" w="med" len="med"/>
          </a:ln>
          <a:effectLst>
            <a:outerShdw dist="563972" dir="14049741" sx="125000" sy="125000" algn="tl" rotWithShape="0">
              <a:srgbClr val="C7DFD3"/>
            </a:outerShdw>
          </a:effectLst>
          <a:extLst>
            <a:ext uri="{909E8E84-426E-40DD-AFC4-6F175D3DCCD1}">
              <a14:hiddenFill xmlns:a14="http://schemas.microsoft.com/office/drawing/2010/main">
                <a:noFill/>
              </a14:hiddenFill>
            </a:ext>
          </a:extLst>
        </p:spPr>
      </p:cxnSp>
      <p:sp>
        <p:nvSpPr>
          <p:cNvPr id="22560" name="Freeform 30" descr="Paper bag"/>
          <p:cNvSpPr>
            <a:spLocks/>
          </p:cNvSpPr>
          <p:nvPr/>
        </p:nvSpPr>
        <p:spPr bwMode="auto">
          <a:xfrm>
            <a:off x="1127125" y="4465638"/>
            <a:ext cx="7162800" cy="228600"/>
          </a:xfrm>
          <a:custGeom>
            <a:avLst/>
            <a:gdLst>
              <a:gd name="T0" fmla="*/ 0 w 4512"/>
              <a:gd name="T1" fmla="*/ 2147483647 h 144"/>
              <a:gd name="T2" fmla="*/ 2147483647 w 4512"/>
              <a:gd name="T3" fmla="*/ 2147483647 h 144"/>
              <a:gd name="T4" fmla="*/ 2147483647 w 4512"/>
              <a:gd name="T5" fmla="*/ 0 h 144"/>
              <a:gd name="T6" fmla="*/ 2147483647 w 4512"/>
              <a:gd name="T7" fmla="*/ 0 h 144"/>
              <a:gd name="T8" fmla="*/ 2147483647 w 4512"/>
              <a:gd name="T9" fmla="*/ 2147483647 h 144"/>
              <a:gd name="T10" fmla="*/ 2147483647 w 4512"/>
              <a:gd name="T11" fmla="*/ 2147483647 h 144"/>
              <a:gd name="T12" fmla="*/ 2147483647 w 4512"/>
              <a:gd name="T13" fmla="*/ 0 h 144"/>
              <a:gd name="T14" fmla="*/ 2147483647 w 4512"/>
              <a:gd name="T15" fmla="*/ 0 h 144"/>
              <a:gd name="T16" fmla="*/ 2147483647 w 4512"/>
              <a:gd name="T17" fmla="*/ 2147483647 h 144"/>
              <a:gd name="T18" fmla="*/ 2147483647 w 4512"/>
              <a:gd name="T19" fmla="*/ 2147483647 h 144"/>
              <a:gd name="T20" fmla="*/ 2147483647 w 4512"/>
              <a:gd name="T21" fmla="*/ 0 h 144"/>
              <a:gd name="T22" fmla="*/ 2147483647 w 4512"/>
              <a:gd name="T23" fmla="*/ 0 h 144"/>
              <a:gd name="T24" fmla="*/ 2147483647 w 4512"/>
              <a:gd name="T25" fmla="*/ 2147483647 h 144"/>
              <a:gd name="T26" fmla="*/ 2147483647 w 4512"/>
              <a:gd name="T27" fmla="*/ 2147483647 h 144"/>
              <a:gd name="T28" fmla="*/ 2147483647 w 4512"/>
              <a:gd name="T29" fmla="*/ 0 h 144"/>
              <a:gd name="T30" fmla="*/ 2147483647 w 4512"/>
              <a:gd name="T31" fmla="*/ 0 h 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512" h="144">
                <a:moveTo>
                  <a:pt x="0" y="144"/>
                </a:moveTo>
                <a:lnTo>
                  <a:pt x="288" y="144"/>
                </a:lnTo>
                <a:lnTo>
                  <a:pt x="288" y="0"/>
                </a:lnTo>
                <a:lnTo>
                  <a:pt x="912" y="0"/>
                </a:lnTo>
                <a:lnTo>
                  <a:pt x="912" y="144"/>
                </a:lnTo>
                <a:lnTo>
                  <a:pt x="1584" y="144"/>
                </a:lnTo>
                <a:lnTo>
                  <a:pt x="1584" y="0"/>
                </a:lnTo>
                <a:lnTo>
                  <a:pt x="2208" y="0"/>
                </a:lnTo>
                <a:lnTo>
                  <a:pt x="2208" y="144"/>
                </a:lnTo>
                <a:lnTo>
                  <a:pt x="2832" y="144"/>
                </a:lnTo>
                <a:lnTo>
                  <a:pt x="2832" y="0"/>
                </a:lnTo>
                <a:lnTo>
                  <a:pt x="3408" y="0"/>
                </a:lnTo>
                <a:lnTo>
                  <a:pt x="3408" y="144"/>
                </a:lnTo>
                <a:lnTo>
                  <a:pt x="3984" y="144"/>
                </a:lnTo>
                <a:lnTo>
                  <a:pt x="3984" y="0"/>
                </a:lnTo>
                <a:lnTo>
                  <a:pt x="4512"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blipFill dpi="0" rotWithShape="0">
                  <a:blip r:embed="rId2"/>
                  <a:srcRect/>
                  <a:tile tx="0" ty="0" sx="100000" sy="100000" flip="none" algn="tl"/>
                </a:blipFill>
              </a14:hiddenFill>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nchor="ctr"/>
          <a:lstStyle/>
          <a:p>
            <a:endParaRPr lang="en-US"/>
          </a:p>
        </p:txBody>
      </p:sp>
      <p:sp>
        <p:nvSpPr>
          <p:cNvPr id="22561" name="Text Box 31" descr="Paper bag"/>
          <p:cNvSpPr txBox="1">
            <a:spLocks noChangeArrowheads="1"/>
          </p:cNvSpPr>
          <p:nvPr/>
        </p:nvSpPr>
        <p:spPr bwMode="auto">
          <a:xfrm>
            <a:off x="228600" y="3932238"/>
            <a:ext cx="842963" cy="457200"/>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63972" dir="14049741" sx="125000" sy="125000" algn="tl" rotWithShape="0">
                    <a:srgbClr val="C7DFD3"/>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zh-TW" sz="2400">
                <a:latin typeface="Times New Roman" pitchFamily="18" charset="0"/>
              </a:rPr>
              <a:t>clock</a:t>
            </a:r>
          </a:p>
        </p:txBody>
      </p:sp>
      <p:sp>
        <p:nvSpPr>
          <p:cNvPr id="22562" name="Text Box 32" descr="Paper bag"/>
          <p:cNvSpPr txBox="1">
            <a:spLocks noChangeArrowheads="1"/>
          </p:cNvSpPr>
          <p:nvPr/>
        </p:nvSpPr>
        <p:spPr bwMode="auto">
          <a:xfrm>
            <a:off x="0" y="4465638"/>
            <a:ext cx="1447800" cy="1552575"/>
          </a:xfrm>
          <a:prstGeom prst="rect">
            <a:avLst/>
          </a:prstGeom>
          <a:noFill/>
          <a:ln>
            <a:noFill/>
          </a:ln>
          <a:effectLst>
            <a:outerShdw dist="563972" dir="14049741" sx="125000" sy="125000" algn="tl" rotWithShape="0">
              <a:srgbClr val="C7DFD3"/>
            </a:outerShdw>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zh-TW" sz="2400">
                <a:latin typeface="Times New Roman" pitchFamily="18" charset="0"/>
              </a:rPr>
              <a:t>Q(0)</a:t>
            </a:r>
          </a:p>
          <a:p>
            <a:pPr algn="ctr">
              <a:spcBef>
                <a:spcPct val="0"/>
              </a:spcBef>
              <a:buFontTx/>
              <a:buNone/>
            </a:pPr>
            <a:r>
              <a:rPr lang="en-US" altLang="zh-TW" sz="2400">
                <a:latin typeface="Arial" charset="0"/>
              </a:rPr>
              <a:t>Q(1)</a:t>
            </a:r>
          </a:p>
          <a:p>
            <a:pPr algn="ctr">
              <a:spcBef>
                <a:spcPct val="0"/>
              </a:spcBef>
              <a:buFontTx/>
              <a:buNone/>
            </a:pPr>
            <a:r>
              <a:rPr lang="en-US" altLang="zh-TW" sz="2400">
                <a:latin typeface="Arial" charset="0"/>
              </a:rPr>
              <a:t>Q(2)</a:t>
            </a:r>
          </a:p>
          <a:p>
            <a:pPr algn="ctr">
              <a:spcBef>
                <a:spcPct val="0"/>
              </a:spcBef>
              <a:buFontTx/>
              <a:buNone/>
            </a:pPr>
            <a:r>
              <a:rPr lang="en-US" altLang="zh-TW" sz="2400">
                <a:latin typeface="Arial" charset="0"/>
              </a:rPr>
              <a:t>Q(3)</a:t>
            </a:r>
          </a:p>
        </p:txBody>
      </p:sp>
      <p:sp>
        <p:nvSpPr>
          <p:cNvPr id="22563" name="Text Box 33" descr="Paper bag"/>
          <p:cNvSpPr txBox="1">
            <a:spLocks noChangeArrowheads="1"/>
          </p:cNvSpPr>
          <p:nvPr/>
        </p:nvSpPr>
        <p:spPr bwMode="auto">
          <a:xfrm>
            <a:off x="2743200" y="2941638"/>
            <a:ext cx="471488" cy="457200"/>
          </a:xfrm>
          <a:prstGeom prst="rect">
            <a:avLst/>
          </a:prstGeom>
          <a:noFill/>
          <a:ln>
            <a:noFill/>
          </a:ln>
          <a:effectLst>
            <a:outerShdw dist="563972" dir="14049741" sx="125000" sy="125000" algn="tl" rotWithShape="0">
              <a:srgbClr val="C7DFD3"/>
            </a:outerShdw>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zh-TW" sz="2400">
                <a:latin typeface="Times New Roman" pitchFamily="18" charset="0"/>
              </a:rPr>
              <a:t>ck</a:t>
            </a:r>
          </a:p>
        </p:txBody>
      </p:sp>
      <p:sp>
        <p:nvSpPr>
          <p:cNvPr id="22564" name="Text Box 34" descr="Paper bag"/>
          <p:cNvSpPr txBox="1">
            <a:spLocks noChangeArrowheads="1"/>
          </p:cNvSpPr>
          <p:nvPr/>
        </p:nvSpPr>
        <p:spPr bwMode="auto">
          <a:xfrm>
            <a:off x="4343400" y="2941638"/>
            <a:ext cx="471488" cy="457200"/>
          </a:xfrm>
          <a:prstGeom prst="rect">
            <a:avLst/>
          </a:prstGeom>
          <a:noFill/>
          <a:ln>
            <a:noFill/>
          </a:ln>
          <a:effectLst>
            <a:outerShdw dist="563972" dir="14049741" sx="125000" sy="125000" algn="tl" rotWithShape="0">
              <a:srgbClr val="C7DFD3"/>
            </a:outerShdw>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zh-TW" sz="2400">
                <a:latin typeface="Times New Roman" pitchFamily="18" charset="0"/>
              </a:rPr>
              <a:t>ck</a:t>
            </a:r>
          </a:p>
        </p:txBody>
      </p:sp>
      <p:sp>
        <p:nvSpPr>
          <p:cNvPr id="22565" name="Text Box 35" descr="Paper bag"/>
          <p:cNvSpPr txBox="1">
            <a:spLocks noChangeArrowheads="1"/>
          </p:cNvSpPr>
          <p:nvPr/>
        </p:nvSpPr>
        <p:spPr bwMode="auto">
          <a:xfrm>
            <a:off x="6096000" y="2941638"/>
            <a:ext cx="471488" cy="457200"/>
          </a:xfrm>
          <a:prstGeom prst="rect">
            <a:avLst/>
          </a:prstGeom>
          <a:noFill/>
          <a:ln>
            <a:noFill/>
          </a:ln>
          <a:effectLst>
            <a:outerShdw dist="563972" dir="14049741" sx="125000" sy="125000" algn="tl" rotWithShape="0">
              <a:srgbClr val="C7DFD3"/>
            </a:outerShdw>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zh-TW" sz="2400">
                <a:latin typeface="Times New Roman" pitchFamily="18" charset="0"/>
              </a:rPr>
              <a:t>ck</a:t>
            </a:r>
          </a:p>
        </p:txBody>
      </p:sp>
      <p:sp>
        <p:nvSpPr>
          <p:cNvPr id="22566" name="Text Box 36" descr="Paper bag"/>
          <p:cNvSpPr txBox="1">
            <a:spLocks noChangeArrowheads="1"/>
          </p:cNvSpPr>
          <p:nvPr/>
        </p:nvSpPr>
        <p:spPr bwMode="auto">
          <a:xfrm>
            <a:off x="1066800" y="3017838"/>
            <a:ext cx="471488" cy="457200"/>
          </a:xfrm>
          <a:prstGeom prst="rect">
            <a:avLst/>
          </a:prstGeom>
          <a:noFill/>
          <a:ln>
            <a:noFill/>
          </a:ln>
          <a:effectLst>
            <a:outerShdw dist="563972" dir="14049741" sx="125000" sy="125000" algn="tl" rotWithShape="0">
              <a:srgbClr val="C7DFD3"/>
            </a:outerShdw>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zh-TW" sz="2400">
                <a:latin typeface="Times New Roman" pitchFamily="18" charset="0"/>
              </a:rPr>
              <a:t>ck</a:t>
            </a:r>
          </a:p>
        </p:txBody>
      </p:sp>
      <p:sp>
        <p:nvSpPr>
          <p:cNvPr id="22567" name="Text Box 37" descr="Paper bag"/>
          <p:cNvSpPr txBox="1">
            <a:spLocks noChangeArrowheads="1"/>
          </p:cNvSpPr>
          <p:nvPr/>
        </p:nvSpPr>
        <p:spPr bwMode="auto">
          <a:xfrm>
            <a:off x="1955800" y="2941638"/>
            <a:ext cx="760413" cy="457200"/>
          </a:xfrm>
          <a:prstGeom prst="rect">
            <a:avLst/>
          </a:prstGeom>
          <a:noFill/>
          <a:ln>
            <a:noFill/>
          </a:ln>
          <a:effectLst>
            <a:outerShdw dist="563972" dir="14049741" sx="125000" sy="125000" algn="tl" rotWithShape="0">
              <a:srgbClr val="C7DFD3"/>
            </a:outerShdw>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zh-TW" sz="2400">
                <a:latin typeface="Times New Roman" pitchFamily="18" charset="0"/>
              </a:rPr>
              <a:t>Q(0)</a:t>
            </a:r>
          </a:p>
        </p:txBody>
      </p:sp>
      <p:sp>
        <p:nvSpPr>
          <p:cNvPr id="22568" name="Text Box 38" descr="Paper bag"/>
          <p:cNvSpPr txBox="1">
            <a:spLocks noChangeArrowheads="1"/>
          </p:cNvSpPr>
          <p:nvPr/>
        </p:nvSpPr>
        <p:spPr bwMode="auto">
          <a:xfrm>
            <a:off x="3733800" y="3017838"/>
            <a:ext cx="760413" cy="457200"/>
          </a:xfrm>
          <a:prstGeom prst="rect">
            <a:avLst/>
          </a:prstGeom>
          <a:noFill/>
          <a:ln>
            <a:noFill/>
          </a:ln>
          <a:effectLst>
            <a:outerShdw dist="563972" dir="14049741" sx="125000" sy="125000" algn="tl" rotWithShape="0">
              <a:srgbClr val="C7DFD3"/>
            </a:outerShdw>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zh-TW" sz="2400">
                <a:latin typeface="Times New Roman" pitchFamily="18" charset="0"/>
              </a:rPr>
              <a:t>Q(1)</a:t>
            </a:r>
          </a:p>
        </p:txBody>
      </p:sp>
      <p:sp>
        <p:nvSpPr>
          <p:cNvPr id="22569" name="Text Box 39" descr="Paper bag"/>
          <p:cNvSpPr txBox="1">
            <a:spLocks noChangeArrowheads="1"/>
          </p:cNvSpPr>
          <p:nvPr/>
        </p:nvSpPr>
        <p:spPr bwMode="auto">
          <a:xfrm>
            <a:off x="5410200" y="2941638"/>
            <a:ext cx="760413" cy="457200"/>
          </a:xfrm>
          <a:prstGeom prst="rect">
            <a:avLst/>
          </a:prstGeom>
          <a:noFill/>
          <a:ln>
            <a:noFill/>
          </a:ln>
          <a:effectLst>
            <a:outerShdw dist="563972" dir="14049741" sx="125000" sy="125000" algn="tl" rotWithShape="0">
              <a:srgbClr val="C7DFD3"/>
            </a:outerShdw>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zh-TW" sz="2400">
                <a:latin typeface="Times New Roman" pitchFamily="18" charset="0"/>
              </a:rPr>
              <a:t>Q(2)</a:t>
            </a:r>
          </a:p>
        </p:txBody>
      </p:sp>
      <p:sp>
        <p:nvSpPr>
          <p:cNvPr id="22570" name="Text Box 40" descr="Paper bag"/>
          <p:cNvSpPr txBox="1">
            <a:spLocks noChangeArrowheads="1"/>
          </p:cNvSpPr>
          <p:nvPr/>
        </p:nvSpPr>
        <p:spPr bwMode="auto">
          <a:xfrm>
            <a:off x="7086600" y="2941638"/>
            <a:ext cx="760413" cy="457200"/>
          </a:xfrm>
          <a:prstGeom prst="rect">
            <a:avLst/>
          </a:prstGeom>
          <a:noFill/>
          <a:ln>
            <a:noFill/>
          </a:ln>
          <a:effectLst>
            <a:outerShdw dist="563972" dir="14049741" sx="125000" sy="125000" algn="tl" rotWithShape="0">
              <a:srgbClr val="C7DFD3"/>
            </a:outerShdw>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zh-TW" sz="2400">
                <a:latin typeface="Times New Roman" pitchFamily="18" charset="0"/>
              </a:rPr>
              <a:t>Q(3)</a:t>
            </a:r>
          </a:p>
        </p:txBody>
      </p:sp>
      <p:sp>
        <p:nvSpPr>
          <p:cNvPr id="22571" name="Text Box 41" descr="Paper bag"/>
          <p:cNvSpPr txBox="1">
            <a:spLocks noChangeArrowheads="1"/>
          </p:cNvSpPr>
          <p:nvPr/>
        </p:nvSpPr>
        <p:spPr bwMode="auto">
          <a:xfrm>
            <a:off x="965200" y="2332038"/>
            <a:ext cx="760413" cy="457200"/>
          </a:xfrm>
          <a:prstGeom prst="rect">
            <a:avLst/>
          </a:prstGeom>
          <a:noFill/>
          <a:ln>
            <a:noFill/>
          </a:ln>
          <a:effectLst>
            <a:outerShdw dist="563972" dir="14049741" sx="125000" sy="125000" algn="tl" rotWithShape="0">
              <a:srgbClr val="C7DFD3"/>
            </a:outerShdw>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zh-TW" sz="2400">
                <a:latin typeface="Times New Roman" pitchFamily="18" charset="0"/>
              </a:rPr>
              <a:t>D(0)</a:t>
            </a:r>
          </a:p>
        </p:txBody>
      </p:sp>
      <p:sp>
        <p:nvSpPr>
          <p:cNvPr id="22572" name="Text Box 42" descr="Paper bag"/>
          <p:cNvSpPr txBox="1">
            <a:spLocks noChangeArrowheads="1"/>
          </p:cNvSpPr>
          <p:nvPr/>
        </p:nvSpPr>
        <p:spPr bwMode="auto">
          <a:xfrm>
            <a:off x="2895600" y="2332038"/>
            <a:ext cx="838200" cy="457200"/>
          </a:xfrm>
          <a:prstGeom prst="rect">
            <a:avLst/>
          </a:prstGeom>
          <a:noFill/>
          <a:ln>
            <a:noFill/>
          </a:ln>
          <a:effectLst>
            <a:outerShdw dist="563972" dir="14049741" sx="125000" sy="125000" algn="tl" rotWithShape="0">
              <a:srgbClr val="C7DFD3"/>
            </a:outerShdw>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zh-TW" sz="2400">
                <a:latin typeface="Times New Roman" pitchFamily="18" charset="0"/>
              </a:rPr>
              <a:t>D(1)</a:t>
            </a:r>
          </a:p>
        </p:txBody>
      </p:sp>
      <p:sp>
        <p:nvSpPr>
          <p:cNvPr id="22573" name="Text Box 43" descr="Paper bag"/>
          <p:cNvSpPr txBox="1">
            <a:spLocks noChangeArrowheads="1"/>
          </p:cNvSpPr>
          <p:nvPr/>
        </p:nvSpPr>
        <p:spPr bwMode="auto">
          <a:xfrm>
            <a:off x="4419600" y="2332038"/>
            <a:ext cx="760413" cy="457200"/>
          </a:xfrm>
          <a:prstGeom prst="rect">
            <a:avLst/>
          </a:prstGeom>
          <a:noFill/>
          <a:ln>
            <a:noFill/>
          </a:ln>
          <a:effectLst>
            <a:outerShdw dist="563972" dir="14049741" sx="125000" sy="125000" algn="tl" rotWithShape="0">
              <a:srgbClr val="C7DFD3"/>
            </a:outerShdw>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zh-TW" sz="2400">
                <a:latin typeface="Times New Roman" pitchFamily="18" charset="0"/>
              </a:rPr>
              <a:t>D(2)</a:t>
            </a:r>
          </a:p>
        </p:txBody>
      </p:sp>
      <p:sp>
        <p:nvSpPr>
          <p:cNvPr id="22574" name="Text Box 44" descr="Paper bag"/>
          <p:cNvSpPr txBox="1">
            <a:spLocks noChangeArrowheads="1"/>
          </p:cNvSpPr>
          <p:nvPr/>
        </p:nvSpPr>
        <p:spPr bwMode="auto">
          <a:xfrm>
            <a:off x="6172200" y="2255838"/>
            <a:ext cx="760413" cy="457200"/>
          </a:xfrm>
          <a:prstGeom prst="rect">
            <a:avLst/>
          </a:prstGeom>
          <a:noFill/>
          <a:ln>
            <a:noFill/>
          </a:ln>
          <a:effectLst>
            <a:outerShdw dist="563972" dir="14049741" sx="125000" sy="125000" algn="tl" rotWithShape="0">
              <a:srgbClr val="C7DFD3"/>
            </a:outerShdw>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zh-TW" sz="2400">
                <a:latin typeface="Times New Roman" pitchFamily="18" charset="0"/>
              </a:rPr>
              <a:t>D(3)</a:t>
            </a:r>
          </a:p>
        </p:txBody>
      </p:sp>
      <p:sp>
        <p:nvSpPr>
          <p:cNvPr id="22575" name="Freeform 45"/>
          <p:cNvSpPr>
            <a:spLocks/>
          </p:cNvSpPr>
          <p:nvPr/>
        </p:nvSpPr>
        <p:spPr bwMode="auto">
          <a:xfrm>
            <a:off x="1295400" y="4008438"/>
            <a:ext cx="6858000" cy="304800"/>
          </a:xfrm>
          <a:custGeom>
            <a:avLst/>
            <a:gdLst>
              <a:gd name="T0" fmla="*/ 0 w 4320"/>
              <a:gd name="T1" fmla="*/ 2147483647 h 192"/>
              <a:gd name="T2" fmla="*/ 2147483647 w 4320"/>
              <a:gd name="T3" fmla="*/ 2147483647 h 192"/>
              <a:gd name="T4" fmla="*/ 2147483647 w 4320"/>
              <a:gd name="T5" fmla="*/ 0 h 192"/>
              <a:gd name="T6" fmla="*/ 2147483647 w 4320"/>
              <a:gd name="T7" fmla="*/ 0 h 192"/>
              <a:gd name="T8" fmla="*/ 2147483647 w 4320"/>
              <a:gd name="T9" fmla="*/ 2147483647 h 192"/>
              <a:gd name="T10" fmla="*/ 2147483647 w 4320"/>
              <a:gd name="T11" fmla="*/ 2147483647 h 192"/>
              <a:gd name="T12" fmla="*/ 2147483647 w 4320"/>
              <a:gd name="T13" fmla="*/ 0 h 192"/>
              <a:gd name="T14" fmla="*/ 2147483647 w 4320"/>
              <a:gd name="T15" fmla="*/ 0 h 192"/>
              <a:gd name="T16" fmla="*/ 2147483647 w 4320"/>
              <a:gd name="T17" fmla="*/ 2147483647 h 192"/>
              <a:gd name="T18" fmla="*/ 2147483647 w 4320"/>
              <a:gd name="T19" fmla="*/ 2147483647 h 192"/>
              <a:gd name="T20" fmla="*/ 2147483647 w 4320"/>
              <a:gd name="T21" fmla="*/ 0 h 192"/>
              <a:gd name="T22" fmla="*/ 2147483647 w 4320"/>
              <a:gd name="T23" fmla="*/ 0 h 192"/>
              <a:gd name="T24" fmla="*/ 2147483647 w 4320"/>
              <a:gd name="T25" fmla="*/ 2147483647 h 192"/>
              <a:gd name="T26" fmla="*/ 2147483647 w 4320"/>
              <a:gd name="T27" fmla="*/ 2147483647 h 192"/>
              <a:gd name="T28" fmla="*/ 2147483647 w 4320"/>
              <a:gd name="T29" fmla="*/ 0 h 192"/>
              <a:gd name="T30" fmla="*/ 2147483647 w 4320"/>
              <a:gd name="T31" fmla="*/ 0 h 192"/>
              <a:gd name="T32" fmla="*/ 2147483647 w 4320"/>
              <a:gd name="T33" fmla="*/ 2147483647 h 192"/>
              <a:gd name="T34" fmla="*/ 2147483647 w 4320"/>
              <a:gd name="T35" fmla="*/ 2147483647 h 192"/>
              <a:gd name="T36" fmla="*/ 2147483647 w 4320"/>
              <a:gd name="T37" fmla="*/ 0 h 192"/>
              <a:gd name="T38" fmla="*/ 2147483647 w 4320"/>
              <a:gd name="T39" fmla="*/ 0 h 192"/>
              <a:gd name="T40" fmla="*/ 2147483647 w 4320"/>
              <a:gd name="T41" fmla="*/ 2147483647 h 192"/>
              <a:gd name="T42" fmla="*/ 2147483647 w 4320"/>
              <a:gd name="T43" fmla="*/ 2147483647 h 192"/>
              <a:gd name="T44" fmla="*/ 2147483647 w 4320"/>
              <a:gd name="T45" fmla="*/ 0 h 192"/>
              <a:gd name="T46" fmla="*/ 2147483647 w 4320"/>
              <a:gd name="T47" fmla="*/ 0 h 192"/>
              <a:gd name="T48" fmla="*/ 2147483647 w 4320"/>
              <a:gd name="T49" fmla="*/ 2147483647 h 192"/>
              <a:gd name="T50" fmla="*/ 2147483647 w 4320"/>
              <a:gd name="T51" fmla="*/ 2147483647 h 192"/>
              <a:gd name="T52" fmla="*/ 2147483647 w 4320"/>
              <a:gd name="T53" fmla="*/ 0 h 192"/>
              <a:gd name="T54" fmla="*/ 2147483647 w 4320"/>
              <a:gd name="T55" fmla="*/ 0 h 192"/>
              <a:gd name="T56" fmla="*/ 2147483647 w 4320"/>
              <a:gd name="T57" fmla="*/ 2147483647 h 192"/>
              <a:gd name="T58" fmla="*/ 2147483647 w 4320"/>
              <a:gd name="T59" fmla="*/ 2147483647 h 1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20" h="192">
                <a:moveTo>
                  <a:pt x="0" y="192"/>
                </a:moveTo>
                <a:lnTo>
                  <a:pt x="192" y="192"/>
                </a:lnTo>
                <a:lnTo>
                  <a:pt x="192" y="0"/>
                </a:lnTo>
                <a:lnTo>
                  <a:pt x="528" y="0"/>
                </a:lnTo>
                <a:lnTo>
                  <a:pt x="528" y="192"/>
                </a:lnTo>
                <a:lnTo>
                  <a:pt x="816" y="192"/>
                </a:lnTo>
                <a:lnTo>
                  <a:pt x="816" y="0"/>
                </a:lnTo>
                <a:lnTo>
                  <a:pt x="1152" y="0"/>
                </a:lnTo>
                <a:lnTo>
                  <a:pt x="1152" y="192"/>
                </a:lnTo>
                <a:lnTo>
                  <a:pt x="1488" y="192"/>
                </a:lnTo>
                <a:lnTo>
                  <a:pt x="1488" y="0"/>
                </a:lnTo>
                <a:lnTo>
                  <a:pt x="1776" y="0"/>
                </a:lnTo>
                <a:lnTo>
                  <a:pt x="1776" y="192"/>
                </a:lnTo>
                <a:lnTo>
                  <a:pt x="2112" y="192"/>
                </a:lnTo>
                <a:lnTo>
                  <a:pt x="2112" y="0"/>
                </a:lnTo>
                <a:lnTo>
                  <a:pt x="2400" y="0"/>
                </a:lnTo>
                <a:lnTo>
                  <a:pt x="2400" y="192"/>
                </a:lnTo>
                <a:lnTo>
                  <a:pt x="2736" y="192"/>
                </a:lnTo>
                <a:lnTo>
                  <a:pt x="2736" y="0"/>
                </a:lnTo>
                <a:lnTo>
                  <a:pt x="3024" y="0"/>
                </a:lnTo>
                <a:lnTo>
                  <a:pt x="3024" y="192"/>
                </a:lnTo>
                <a:lnTo>
                  <a:pt x="3312" y="192"/>
                </a:lnTo>
                <a:lnTo>
                  <a:pt x="3312" y="0"/>
                </a:lnTo>
                <a:lnTo>
                  <a:pt x="3600" y="0"/>
                </a:lnTo>
                <a:lnTo>
                  <a:pt x="3600" y="192"/>
                </a:lnTo>
                <a:lnTo>
                  <a:pt x="3888" y="192"/>
                </a:lnTo>
                <a:lnTo>
                  <a:pt x="3888" y="0"/>
                </a:lnTo>
                <a:lnTo>
                  <a:pt x="4128" y="0"/>
                </a:lnTo>
                <a:lnTo>
                  <a:pt x="4128" y="192"/>
                </a:lnTo>
                <a:lnTo>
                  <a:pt x="4320" y="19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76" name="Freeform 46"/>
          <p:cNvSpPr>
            <a:spLocks/>
          </p:cNvSpPr>
          <p:nvPr/>
        </p:nvSpPr>
        <p:spPr bwMode="auto">
          <a:xfrm>
            <a:off x="1524000" y="3017838"/>
            <a:ext cx="76200" cy="152400"/>
          </a:xfrm>
          <a:custGeom>
            <a:avLst/>
            <a:gdLst>
              <a:gd name="T0" fmla="*/ 0 w 48"/>
              <a:gd name="T1" fmla="*/ 0 h 96"/>
              <a:gd name="T2" fmla="*/ 2147483647 w 48"/>
              <a:gd name="T3" fmla="*/ 2147483647 h 96"/>
              <a:gd name="T4" fmla="*/ 0 w 48"/>
              <a:gd name="T5" fmla="*/ 2147483647 h 96"/>
              <a:gd name="T6" fmla="*/ 0 60000 65536"/>
              <a:gd name="T7" fmla="*/ 0 60000 65536"/>
              <a:gd name="T8" fmla="*/ 0 60000 65536"/>
            </a:gdLst>
            <a:ahLst/>
            <a:cxnLst>
              <a:cxn ang="T6">
                <a:pos x="T0" y="T1"/>
              </a:cxn>
              <a:cxn ang="T7">
                <a:pos x="T2" y="T3"/>
              </a:cxn>
              <a:cxn ang="T8">
                <a:pos x="T4" y="T5"/>
              </a:cxn>
            </a:cxnLst>
            <a:rect l="0" t="0" r="r" b="b"/>
            <a:pathLst>
              <a:path w="48" h="96">
                <a:moveTo>
                  <a:pt x="0" y="0"/>
                </a:moveTo>
                <a:lnTo>
                  <a:pt x="48" y="48"/>
                </a:lnTo>
                <a:lnTo>
                  <a:pt x="0" y="96"/>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77" name="Freeform 47"/>
          <p:cNvSpPr>
            <a:spLocks/>
          </p:cNvSpPr>
          <p:nvPr/>
        </p:nvSpPr>
        <p:spPr bwMode="auto">
          <a:xfrm>
            <a:off x="3276600" y="2865438"/>
            <a:ext cx="76200" cy="152400"/>
          </a:xfrm>
          <a:custGeom>
            <a:avLst/>
            <a:gdLst>
              <a:gd name="T0" fmla="*/ 0 w 48"/>
              <a:gd name="T1" fmla="*/ 0 h 96"/>
              <a:gd name="T2" fmla="*/ 2147483647 w 48"/>
              <a:gd name="T3" fmla="*/ 2147483647 h 96"/>
              <a:gd name="T4" fmla="*/ 0 w 48"/>
              <a:gd name="T5" fmla="*/ 2147483647 h 96"/>
              <a:gd name="T6" fmla="*/ 0 60000 65536"/>
              <a:gd name="T7" fmla="*/ 0 60000 65536"/>
              <a:gd name="T8" fmla="*/ 0 60000 65536"/>
            </a:gdLst>
            <a:ahLst/>
            <a:cxnLst>
              <a:cxn ang="T6">
                <a:pos x="T0" y="T1"/>
              </a:cxn>
              <a:cxn ang="T7">
                <a:pos x="T2" y="T3"/>
              </a:cxn>
              <a:cxn ang="T8">
                <a:pos x="T4" y="T5"/>
              </a:cxn>
            </a:cxnLst>
            <a:rect l="0" t="0" r="r" b="b"/>
            <a:pathLst>
              <a:path w="48" h="96">
                <a:moveTo>
                  <a:pt x="0" y="0"/>
                </a:moveTo>
                <a:lnTo>
                  <a:pt x="48" y="48"/>
                </a:lnTo>
                <a:lnTo>
                  <a:pt x="0" y="96"/>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78" name="Freeform 48"/>
          <p:cNvSpPr>
            <a:spLocks/>
          </p:cNvSpPr>
          <p:nvPr/>
        </p:nvSpPr>
        <p:spPr bwMode="auto">
          <a:xfrm>
            <a:off x="4876800" y="2865438"/>
            <a:ext cx="76200" cy="152400"/>
          </a:xfrm>
          <a:custGeom>
            <a:avLst/>
            <a:gdLst>
              <a:gd name="T0" fmla="*/ 0 w 48"/>
              <a:gd name="T1" fmla="*/ 0 h 96"/>
              <a:gd name="T2" fmla="*/ 2147483647 w 48"/>
              <a:gd name="T3" fmla="*/ 2147483647 h 96"/>
              <a:gd name="T4" fmla="*/ 0 w 48"/>
              <a:gd name="T5" fmla="*/ 2147483647 h 96"/>
              <a:gd name="T6" fmla="*/ 0 60000 65536"/>
              <a:gd name="T7" fmla="*/ 0 60000 65536"/>
              <a:gd name="T8" fmla="*/ 0 60000 65536"/>
            </a:gdLst>
            <a:ahLst/>
            <a:cxnLst>
              <a:cxn ang="T6">
                <a:pos x="T0" y="T1"/>
              </a:cxn>
              <a:cxn ang="T7">
                <a:pos x="T2" y="T3"/>
              </a:cxn>
              <a:cxn ang="T8">
                <a:pos x="T4" y="T5"/>
              </a:cxn>
            </a:cxnLst>
            <a:rect l="0" t="0" r="r" b="b"/>
            <a:pathLst>
              <a:path w="48" h="96">
                <a:moveTo>
                  <a:pt x="0" y="0"/>
                </a:moveTo>
                <a:lnTo>
                  <a:pt x="48" y="48"/>
                </a:lnTo>
                <a:lnTo>
                  <a:pt x="0" y="96"/>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79" name="Freeform 49"/>
          <p:cNvSpPr>
            <a:spLocks/>
          </p:cNvSpPr>
          <p:nvPr/>
        </p:nvSpPr>
        <p:spPr bwMode="auto">
          <a:xfrm>
            <a:off x="6553200" y="2865438"/>
            <a:ext cx="76200" cy="152400"/>
          </a:xfrm>
          <a:custGeom>
            <a:avLst/>
            <a:gdLst>
              <a:gd name="T0" fmla="*/ 0 w 48"/>
              <a:gd name="T1" fmla="*/ 0 h 96"/>
              <a:gd name="T2" fmla="*/ 2147483647 w 48"/>
              <a:gd name="T3" fmla="*/ 2147483647 h 96"/>
              <a:gd name="T4" fmla="*/ 0 w 48"/>
              <a:gd name="T5" fmla="*/ 2147483647 h 96"/>
              <a:gd name="T6" fmla="*/ 0 60000 65536"/>
              <a:gd name="T7" fmla="*/ 0 60000 65536"/>
              <a:gd name="T8" fmla="*/ 0 60000 65536"/>
            </a:gdLst>
            <a:ahLst/>
            <a:cxnLst>
              <a:cxn ang="T6">
                <a:pos x="T0" y="T1"/>
              </a:cxn>
              <a:cxn ang="T7">
                <a:pos x="T2" y="T3"/>
              </a:cxn>
              <a:cxn ang="T8">
                <a:pos x="T4" y="T5"/>
              </a:cxn>
            </a:cxnLst>
            <a:rect l="0" t="0" r="r" b="b"/>
            <a:pathLst>
              <a:path w="48" h="96">
                <a:moveTo>
                  <a:pt x="0" y="0"/>
                </a:moveTo>
                <a:lnTo>
                  <a:pt x="48" y="48"/>
                </a:lnTo>
                <a:lnTo>
                  <a:pt x="0" y="96"/>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80" name="Freeform 50"/>
          <p:cNvSpPr>
            <a:spLocks/>
          </p:cNvSpPr>
          <p:nvPr/>
        </p:nvSpPr>
        <p:spPr bwMode="auto">
          <a:xfrm>
            <a:off x="1025525" y="4895850"/>
            <a:ext cx="7491413" cy="285750"/>
          </a:xfrm>
          <a:custGeom>
            <a:avLst/>
            <a:gdLst>
              <a:gd name="T0" fmla="*/ 0 w 4719"/>
              <a:gd name="T1" fmla="*/ 2147483647 h 180"/>
              <a:gd name="T2" fmla="*/ 2147483647 w 4719"/>
              <a:gd name="T3" fmla="*/ 2147483647 h 180"/>
              <a:gd name="T4" fmla="*/ 2147483647 w 4719"/>
              <a:gd name="T5" fmla="*/ 0 h 180"/>
              <a:gd name="T6" fmla="*/ 2147483647 w 4719"/>
              <a:gd name="T7" fmla="*/ 0 h 180"/>
              <a:gd name="T8" fmla="*/ 2147483647 w 4719"/>
              <a:gd name="T9" fmla="*/ 2147483647 h 180"/>
              <a:gd name="T10" fmla="*/ 2147483647 w 4719"/>
              <a:gd name="T11" fmla="*/ 2147483647 h 180"/>
              <a:gd name="T12" fmla="*/ 2147483647 w 4719"/>
              <a:gd name="T13" fmla="*/ 0 h 180"/>
              <a:gd name="T14" fmla="*/ 2147483647 w 4719"/>
              <a:gd name="T15" fmla="*/ 2147483647 h 180"/>
              <a:gd name="T16" fmla="*/ 2147483647 w 4719"/>
              <a:gd name="T17" fmla="*/ 2147483647 h 180"/>
              <a:gd name="T18" fmla="*/ 2147483647 w 4719"/>
              <a:gd name="T19" fmla="*/ 2147483647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19" h="180">
                <a:moveTo>
                  <a:pt x="0" y="180"/>
                </a:moveTo>
                <a:lnTo>
                  <a:pt x="367" y="180"/>
                </a:lnTo>
                <a:lnTo>
                  <a:pt x="367" y="0"/>
                </a:lnTo>
                <a:lnTo>
                  <a:pt x="1659" y="0"/>
                </a:lnTo>
                <a:lnTo>
                  <a:pt x="1659" y="157"/>
                </a:lnTo>
                <a:lnTo>
                  <a:pt x="2950" y="157"/>
                </a:lnTo>
                <a:lnTo>
                  <a:pt x="2944" y="0"/>
                </a:lnTo>
                <a:lnTo>
                  <a:pt x="4050" y="6"/>
                </a:lnTo>
                <a:lnTo>
                  <a:pt x="4050" y="157"/>
                </a:lnTo>
                <a:lnTo>
                  <a:pt x="4719" y="157"/>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2581" name="Freeform 51"/>
          <p:cNvSpPr>
            <a:spLocks/>
          </p:cNvSpPr>
          <p:nvPr/>
        </p:nvSpPr>
        <p:spPr bwMode="auto">
          <a:xfrm>
            <a:off x="1006475" y="5338763"/>
            <a:ext cx="7600950" cy="249237"/>
          </a:xfrm>
          <a:custGeom>
            <a:avLst/>
            <a:gdLst>
              <a:gd name="T0" fmla="*/ 0 w 4788"/>
              <a:gd name="T1" fmla="*/ 2147483647 h 157"/>
              <a:gd name="T2" fmla="*/ 2147483647 w 4788"/>
              <a:gd name="T3" fmla="*/ 2147483647 h 157"/>
              <a:gd name="T4" fmla="*/ 2147483647 w 4788"/>
              <a:gd name="T5" fmla="*/ 0 h 157"/>
              <a:gd name="T6" fmla="*/ 2147483647 w 4788"/>
              <a:gd name="T7" fmla="*/ 2147483647 h 157"/>
              <a:gd name="T8" fmla="*/ 2147483647 w 4788"/>
              <a:gd name="T9" fmla="*/ 2147483647 h 157"/>
              <a:gd name="T10" fmla="*/ 2147483647 w 4788"/>
              <a:gd name="T11" fmla="*/ 2147483647 h 1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88" h="157">
                <a:moveTo>
                  <a:pt x="0" y="157"/>
                </a:moveTo>
                <a:lnTo>
                  <a:pt x="366" y="157"/>
                </a:lnTo>
                <a:lnTo>
                  <a:pt x="372" y="0"/>
                </a:lnTo>
                <a:lnTo>
                  <a:pt x="2967" y="12"/>
                </a:lnTo>
                <a:lnTo>
                  <a:pt x="2967" y="157"/>
                </a:lnTo>
                <a:lnTo>
                  <a:pt x="4788" y="157"/>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2582" name="Freeform 52"/>
          <p:cNvSpPr>
            <a:spLocks/>
          </p:cNvSpPr>
          <p:nvPr/>
        </p:nvSpPr>
        <p:spPr bwMode="auto">
          <a:xfrm>
            <a:off x="1023938" y="5764213"/>
            <a:ext cx="7666037" cy="184150"/>
          </a:xfrm>
          <a:custGeom>
            <a:avLst/>
            <a:gdLst>
              <a:gd name="T0" fmla="*/ 0 w 4829"/>
              <a:gd name="T1" fmla="*/ 2147483647 h 116"/>
              <a:gd name="T2" fmla="*/ 2147483647 w 4829"/>
              <a:gd name="T3" fmla="*/ 2147483647 h 116"/>
              <a:gd name="T4" fmla="*/ 2147483647 w 4829"/>
              <a:gd name="T5" fmla="*/ 2147483647 h 116"/>
              <a:gd name="T6" fmla="*/ 2147483647 w 4829"/>
              <a:gd name="T7" fmla="*/ 0 h 1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29" h="116">
                <a:moveTo>
                  <a:pt x="0" y="116"/>
                </a:moveTo>
                <a:lnTo>
                  <a:pt x="361" y="116"/>
                </a:lnTo>
                <a:lnTo>
                  <a:pt x="367" y="6"/>
                </a:lnTo>
                <a:lnTo>
                  <a:pt x="4829"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t>How to use the timer?</a:t>
            </a:r>
          </a:p>
        </p:txBody>
      </p:sp>
      <p:sp>
        <p:nvSpPr>
          <p:cNvPr id="23555" name="Rectangle 3"/>
          <p:cNvSpPr>
            <a:spLocks noGrp="1" noChangeArrowheads="1"/>
          </p:cNvSpPr>
          <p:nvPr>
            <p:ph idx="1"/>
          </p:nvPr>
        </p:nvSpPr>
        <p:spPr/>
        <p:txBody>
          <a:bodyPr/>
          <a:lstStyle/>
          <a:p>
            <a:pPr eaLnBrk="1" hangingPunct="1"/>
            <a:r>
              <a:rPr lang="en-US" altLang="en-US" smtClean="0"/>
              <a:t>Like an alarm clock </a:t>
            </a:r>
          </a:p>
          <a:p>
            <a:pPr eaLnBrk="1" hangingPunct="1"/>
            <a:r>
              <a:rPr lang="en-US" altLang="en-US" smtClean="0"/>
              <a:t>After programmed, it sends out regular signals to interrupt the Central Processing Unit (CPU).</a:t>
            </a:r>
          </a:p>
          <a:p>
            <a:pPr eaLnBrk="1" hangingPunct="1"/>
            <a:r>
              <a:rPr lang="en-US" altLang="en-US" smtClean="0"/>
              <a:t>How to program the system?</a:t>
            </a:r>
          </a:p>
          <a:p>
            <a:pPr lvl="1" eaLnBrk="1" hangingPunct="1"/>
            <a:r>
              <a:rPr lang="en-US" altLang="en-US" smtClean="0"/>
              <a:t>Set frequency of timer</a:t>
            </a:r>
          </a:p>
          <a:p>
            <a:pPr lvl="1" eaLnBrk="1" hangingPunct="1"/>
            <a:r>
              <a:rPr lang="en-US" altLang="en-US" smtClean="0"/>
              <a:t>Set the MCU to receive interrupt from timer.</a:t>
            </a:r>
          </a:p>
          <a:p>
            <a:pPr lvl="1" eaLnBrk="1" hangingPunct="1"/>
            <a:endParaRPr lang="en-US" altLang="en-US" smtClean="0"/>
          </a:p>
          <a:p>
            <a:pPr lvl="1" eaLnBrk="1" hangingPunct="1">
              <a:buFont typeface="Wingdings" pitchFamily="2" charset="2"/>
              <a:buNone/>
            </a:pPr>
            <a:endParaRPr lang="en-US" altLang="en-US" smtClean="0"/>
          </a:p>
          <a:p>
            <a:pPr eaLnBrk="1" hangingPunct="1"/>
            <a:endParaRPr lang="en-US" altLang="en-US" smtClean="0"/>
          </a:p>
        </p:txBody>
      </p:sp>
      <p:sp>
        <p:nvSpPr>
          <p:cNvPr id="6" name="Footer Placeholder 4"/>
          <p:cNvSpPr>
            <a:spLocks noGrp="1"/>
          </p:cNvSpPr>
          <p:nvPr>
            <p:ph type="ftr" sz="quarter" idx="11"/>
          </p:nvPr>
        </p:nvSpPr>
        <p:spPr/>
        <p:txBody>
          <a:bodyPr/>
          <a:lstStyle/>
          <a:p>
            <a:pPr>
              <a:defRPr/>
            </a:pPr>
            <a:r>
              <a:rPr lang="en-US" smtClean="0"/>
              <a:t>chapter 10: Timer and external interrupts v7a</a:t>
            </a:r>
            <a:endParaRPr lang="en-US"/>
          </a:p>
        </p:txBody>
      </p:sp>
      <p:sp>
        <p:nvSpPr>
          <p:cNvPr id="7" name="Slide Number Placeholder 5"/>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EC5FF69-1E6A-4E8E-A283-C74EA9B052ED}" type="slidenum">
              <a:rPr lang="en-US" altLang="en-US">
                <a:solidFill>
                  <a:srgbClr val="898989"/>
                </a:solidFill>
              </a:rPr>
              <a:pPr/>
              <a:t>21</a:t>
            </a:fld>
            <a:endParaRPr lang="en-US" altLang="en-US">
              <a:solidFill>
                <a:srgbClr val="898989"/>
              </a:solidFill>
            </a:endParaRPr>
          </a:p>
        </p:txBody>
      </p:sp>
      <p:pic>
        <p:nvPicPr>
          <p:cNvPr id="23558" name="Picture 4" descr="MCj0432635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3288" y="436563"/>
            <a:ext cx="831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normAutofit/>
          </a:bodyPr>
          <a:lstStyle/>
          <a:p>
            <a:pPr eaLnBrk="1" hangingPunct="1"/>
            <a:r>
              <a:rPr lang="en-US" altLang="en-US" sz="3100" smtClean="0"/>
              <a:t>Where is </a:t>
            </a:r>
            <a:br>
              <a:rPr lang="en-US" altLang="en-US" sz="3100" smtClean="0"/>
            </a:br>
            <a:r>
              <a:rPr lang="en-US" altLang="en-US" sz="3100" smtClean="0"/>
              <a:t>the timer?</a:t>
            </a:r>
            <a:br>
              <a:rPr lang="en-US" altLang="en-US" sz="3100" smtClean="0"/>
            </a:br>
            <a:endParaRPr lang="en-US" altLang="en-US" sz="3100" smtClean="0"/>
          </a:p>
        </p:txBody>
      </p:sp>
      <p:sp>
        <p:nvSpPr>
          <p:cNvPr id="24579" name="Rectangle 3"/>
          <p:cNvSpPr>
            <a:spLocks noGrp="1" noChangeArrowheads="1"/>
          </p:cNvSpPr>
          <p:nvPr>
            <p:ph idx="1"/>
          </p:nvPr>
        </p:nvSpPr>
        <p:spPr/>
        <p:txBody>
          <a:bodyPr/>
          <a:lstStyle/>
          <a:p>
            <a:pPr eaLnBrk="1" hangingPunct="1"/>
            <a:r>
              <a:rPr lang="en-US" altLang="en-US" smtClean="0"/>
              <a:t>The timer</a:t>
            </a:r>
          </a:p>
          <a:p>
            <a:pPr eaLnBrk="1" hangingPunct="1"/>
            <a:r>
              <a:rPr lang="en-US" altLang="en-US" smtClean="0"/>
              <a:t>Is inside</a:t>
            </a:r>
          </a:p>
          <a:p>
            <a:pPr eaLnBrk="1" hangingPunct="1"/>
            <a:r>
              <a:rPr lang="en-US" altLang="en-US" smtClean="0"/>
              <a:t>ARM7-</a:t>
            </a:r>
          </a:p>
          <a:p>
            <a:pPr eaLnBrk="1" hangingPunct="1"/>
            <a:r>
              <a:rPr lang="en-US" altLang="en-US" smtClean="0"/>
              <a:t>LPC213x</a:t>
            </a:r>
          </a:p>
          <a:p>
            <a:pPr eaLnBrk="1" hangingPunct="1"/>
            <a:endParaRPr lang="en-US" altLang="en-US" smtClean="0"/>
          </a:p>
          <a:p>
            <a:pPr eaLnBrk="1" hangingPunct="1"/>
            <a:endParaRPr lang="en-US" altLang="en-US" smtClean="0"/>
          </a:p>
        </p:txBody>
      </p:sp>
      <p:sp>
        <p:nvSpPr>
          <p:cNvPr id="8" name="Footer Placeholder 4"/>
          <p:cNvSpPr>
            <a:spLocks noGrp="1"/>
          </p:cNvSpPr>
          <p:nvPr>
            <p:ph type="ftr" sz="quarter" idx="11"/>
          </p:nvPr>
        </p:nvSpPr>
        <p:spPr/>
        <p:txBody>
          <a:bodyPr/>
          <a:lstStyle/>
          <a:p>
            <a:pPr>
              <a:defRPr/>
            </a:pPr>
            <a:r>
              <a:rPr lang="en-US" smtClean="0"/>
              <a:t>chapter 10: Timer and external interrupts v7a</a:t>
            </a:r>
            <a:endParaRPr lang="en-US"/>
          </a:p>
        </p:txBody>
      </p:sp>
      <p:sp>
        <p:nvSpPr>
          <p:cNvPr id="9" name="Slide Number Placeholder 5"/>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7C5AB90-88E4-4BA2-AC17-774D8B46907E}" type="slidenum">
              <a:rPr lang="en-US" altLang="en-US">
                <a:solidFill>
                  <a:srgbClr val="898989"/>
                </a:solidFill>
              </a:rPr>
              <a:pPr/>
              <a:t>22</a:t>
            </a:fld>
            <a:endParaRPr lang="en-US" altLang="en-US">
              <a:solidFill>
                <a:srgbClr val="898989"/>
              </a:solidFill>
            </a:endParaRPr>
          </a:p>
        </p:txBody>
      </p:sp>
      <p:pic>
        <p:nvPicPr>
          <p:cNvPr id="245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7663" y="-68263"/>
            <a:ext cx="6256337" cy="692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3" name="Oval 5"/>
          <p:cNvSpPr>
            <a:spLocks noChangeArrowheads="1"/>
          </p:cNvSpPr>
          <p:nvPr/>
        </p:nvSpPr>
        <p:spPr bwMode="auto">
          <a:xfrm>
            <a:off x="3775075" y="3792538"/>
            <a:ext cx="1654175" cy="649287"/>
          </a:xfrm>
          <a:prstGeom prst="ellipse">
            <a:avLst/>
          </a:prstGeom>
          <a:noFill/>
          <a:ln w="28575">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sp>
        <p:nvSpPr>
          <p:cNvPr id="24584" name="Line 6"/>
          <p:cNvSpPr>
            <a:spLocks noChangeShapeType="1"/>
          </p:cNvSpPr>
          <p:nvPr/>
        </p:nvSpPr>
        <p:spPr bwMode="auto">
          <a:xfrm>
            <a:off x="2555875" y="2924175"/>
            <a:ext cx="1368425" cy="10096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normAutofit/>
          </a:bodyPr>
          <a:lstStyle/>
          <a:p>
            <a:pPr eaLnBrk="1" hangingPunct="1"/>
            <a:r>
              <a:rPr lang="en-US" altLang="en-US" sz="2700" smtClean="0"/>
              <a:t>The ARM_LPC213x has an PCLK=13.842MHz for peripheral devices</a:t>
            </a:r>
            <a:br>
              <a:rPr lang="en-US" altLang="en-US" sz="2700" smtClean="0"/>
            </a:br>
            <a:endParaRPr lang="en-US" altLang="en-US" sz="2700" smtClean="0">
              <a:solidFill>
                <a:srgbClr val="0000FF"/>
              </a:solidFill>
            </a:endParaRPr>
          </a:p>
        </p:txBody>
      </p:sp>
      <p:sp>
        <p:nvSpPr>
          <p:cNvPr id="25603" name="Rectangle 3"/>
          <p:cNvSpPr>
            <a:spLocks noGrp="1" noChangeArrowheads="1"/>
          </p:cNvSpPr>
          <p:nvPr>
            <p:ph idx="1"/>
          </p:nvPr>
        </p:nvSpPr>
        <p:spPr>
          <a:xfrm>
            <a:off x="260350" y="1446213"/>
            <a:ext cx="8229600" cy="4525962"/>
          </a:xfrm>
        </p:spPr>
        <p:txBody>
          <a:bodyPr/>
          <a:lstStyle/>
          <a:p>
            <a:pPr eaLnBrk="1" hangingPunct="1"/>
            <a:r>
              <a:rPr lang="en-US" altLang="en-US" smtClean="0"/>
              <a:t>The peripheral clock is </a:t>
            </a:r>
            <a:r>
              <a:rPr lang="en-US" altLang="en-US" b="1" u="sng" smtClean="0"/>
              <a:t>13.824</a:t>
            </a:r>
            <a:r>
              <a:rPr lang="en-US" altLang="zh-TW" b="1" u="sng" smtClean="0"/>
              <a:t>MHz </a:t>
            </a:r>
            <a:r>
              <a:rPr lang="en-US" altLang="zh-TW" b="1" smtClean="0"/>
              <a:t>if your crystal oscillator is </a:t>
            </a:r>
            <a:r>
              <a:rPr lang="en-US" altLang="zh-TW" b="1" smtClean="0">
                <a:latin typeface="Arial" charset="0"/>
              </a:rPr>
              <a:t>11.0592MHz</a:t>
            </a:r>
            <a:r>
              <a:rPr lang="en-US" altLang="en-US" smtClean="0"/>
              <a:t> </a:t>
            </a:r>
          </a:p>
        </p:txBody>
      </p:sp>
      <p:sp>
        <p:nvSpPr>
          <p:cNvPr id="12" name="Footer Placeholder 4"/>
          <p:cNvSpPr>
            <a:spLocks noGrp="1"/>
          </p:cNvSpPr>
          <p:nvPr>
            <p:ph type="ftr" sz="quarter" idx="11"/>
          </p:nvPr>
        </p:nvSpPr>
        <p:spPr/>
        <p:txBody>
          <a:bodyPr/>
          <a:lstStyle/>
          <a:p>
            <a:pPr>
              <a:defRPr/>
            </a:pPr>
            <a:r>
              <a:rPr lang="en-US" smtClean="0"/>
              <a:t>chapter 10: Timer and external interrupts v7a</a:t>
            </a:r>
            <a:endParaRPr lang="en-US"/>
          </a:p>
        </p:txBody>
      </p:sp>
      <p:sp>
        <p:nvSpPr>
          <p:cNvPr id="13" name="Slide Number Placeholder 5"/>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DC64824-A464-469E-949D-29B29583EE0A}" type="slidenum">
              <a:rPr lang="en-US" altLang="en-US">
                <a:solidFill>
                  <a:srgbClr val="898989"/>
                </a:solidFill>
              </a:rPr>
              <a:pPr/>
              <a:t>23</a:t>
            </a:fld>
            <a:endParaRPr lang="en-US" altLang="en-US">
              <a:solidFill>
                <a:srgbClr val="898989"/>
              </a:solidFill>
            </a:endParaRPr>
          </a:p>
        </p:txBody>
      </p:sp>
      <p:sp>
        <p:nvSpPr>
          <p:cNvPr id="25606" name="Text Box 4"/>
          <p:cNvSpPr txBox="1">
            <a:spLocks noChangeArrowheads="1"/>
          </p:cNvSpPr>
          <p:nvPr/>
        </p:nvSpPr>
        <p:spPr bwMode="auto">
          <a:xfrm>
            <a:off x="3124200" y="2514600"/>
            <a:ext cx="2819400" cy="32654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b="1">
              <a:latin typeface="Arial" charset="0"/>
            </a:endParaRPr>
          </a:p>
          <a:p>
            <a:pPr eaLnBrk="1" hangingPunct="1">
              <a:spcBef>
                <a:spcPct val="50000"/>
              </a:spcBef>
              <a:buFontTx/>
              <a:buNone/>
            </a:pPr>
            <a:r>
              <a:rPr lang="en-US" altLang="en-US" sz="1800" b="1">
                <a:latin typeface="Arial" charset="0"/>
              </a:rPr>
              <a:t>ARM7-LPC213x</a:t>
            </a:r>
          </a:p>
          <a:p>
            <a:pPr eaLnBrk="1" hangingPunct="1">
              <a:spcBef>
                <a:spcPct val="50000"/>
              </a:spcBef>
              <a:buFontTx/>
              <a:buNone/>
            </a:pPr>
            <a:endParaRPr lang="en-US" altLang="en-US" sz="1800" b="1">
              <a:latin typeface="Arial" charset="0"/>
            </a:endParaRPr>
          </a:p>
          <a:p>
            <a:pPr eaLnBrk="1" hangingPunct="1">
              <a:spcBef>
                <a:spcPct val="50000"/>
              </a:spcBef>
              <a:buFontTx/>
              <a:buNone/>
            </a:pPr>
            <a:endParaRPr lang="en-US" altLang="en-US" sz="1800" b="1">
              <a:latin typeface="Arial" charset="0"/>
            </a:endParaRPr>
          </a:p>
          <a:p>
            <a:pPr eaLnBrk="1" hangingPunct="1">
              <a:spcBef>
                <a:spcPct val="50000"/>
              </a:spcBef>
              <a:buFontTx/>
              <a:buNone/>
            </a:pPr>
            <a:endParaRPr lang="en-US" altLang="en-US" sz="1800" b="1">
              <a:latin typeface="Arial" charset="0"/>
            </a:endParaRPr>
          </a:p>
          <a:p>
            <a:pPr eaLnBrk="1" hangingPunct="1">
              <a:spcBef>
                <a:spcPct val="50000"/>
              </a:spcBef>
              <a:buFontTx/>
              <a:buNone/>
            </a:pPr>
            <a:endParaRPr lang="en-US" altLang="en-US" sz="1800" b="1">
              <a:latin typeface="Arial" charset="0"/>
            </a:endParaRPr>
          </a:p>
          <a:p>
            <a:pPr eaLnBrk="1" hangingPunct="1">
              <a:spcBef>
                <a:spcPct val="50000"/>
              </a:spcBef>
              <a:buFontTx/>
              <a:buNone/>
            </a:pPr>
            <a:endParaRPr lang="en-US" altLang="en-US" sz="1800" b="1">
              <a:latin typeface="Arial" charset="0"/>
            </a:endParaRPr>
          </a:p>
          <a:p>
            <a:pPr eaLnBrk="1" hangingPunct="1">
              <a:spcBef>
                <a:spcPct val="50000"/>
              </a:spcBef>
              <a:buFontTx/>
              <a:buNone/>
            </a:pPr>
            <a:endParaRPr lang="en-US" altLang="en-US" sz="1800" b="1">
              <a:latin typeface="Arial" charset="0"/>
            </a:endParaRPr>
          </a:p>
        </p:txBody>
      </p:sp>
      <p:sp>
        <p:nvSpPr>
          <p:cNvPr id="25607" name="Line 5"/>
          <p:cNvSpPr>
            <a:spLocks noChangeShapeType="1"/>
          </p:cNvSpPr>
          <p:nvPr/>
        </p:nvSpPr>
        <p:spPr bwMode="auto">
          <a:xfrm flipV="1">
            <a:off x="1752600" y="3716338"/>
            <a:ext cx="1666875" cy="17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8" name="Text Box 6"/>
          <p:cNvSpPr txBox="1">
            <a:spLocks noChangeArrowheads="1"/>
          </p:cNvSpPr>
          <p:nvPr/>
        </p:nvSpPr>
        <p:spPr bwMode="auto">
          <a:xfrm>
            <a:off x="228600" y="3505200"/>
            <a:ext cx="1573213"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charset="0"/>
              </a:rPr>
              <a:t>F</a:t>
            </a:r>
            <a:r>
              <a:rPr lang="en-US" altLang="en-US" sz="1800" b="1" baseline="-25000">
                <a:latin typeface="Arial" charset="0"/>
              </a:rPr>
              <a:t>OSC</a:t>
            </a:r>
            <a:endParaRPr lang="en-US" altLang="zh-TW" sz="1800" b="1" baseline="-25000">
              <a:latin typeface="Arial" charset="0"/>
            </a:endParaRPr>
          </a:p>
          <a:p>
            <a:pPr eaLnBrk="1" hangingPunct="1">
              <a:spcBef>
                <a:spcPct val="0"/>
              </a:spcBef>
              <a:buFontTx/>
              <a:buNone/>
            </a:pPr>
            <a:r>
              <a:rPr lang="en-US" altLang="zh-TW" sz="1800" b="1">
                <a:latin typeface="Arial" charset="0"/>
              </a:rPr>
              <a:t>11.0592MHz </a:t>
            </a:r>
            <a:endParaRPr lang="en-US" altLang="en-US" sz="1800" b="1">
              <a:latin typeface="Arial" charset="0"/>
              <a:ea typeface="新細明體" charset="-120"/>
            </a:endParaRPr>
          </a:p>
        </p:txBody>
      </p:sp>
      <p:pic>
        <p:nvPicPr>
          <p:cNvPr id="25609" name="Picture 7" descr="http://thumbs.ebaystatic.com/pict/270150155601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343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Text Box 9"/>
          <p:cNvSpPr txBox="1">
            <a:spLocks noChangeArrowheads="1"/>
          </p:cNvSpPr>
          <p:nvPr/>
        </p:nvSpPr>
        <p:spPr bwMode="auto">
          <a:xfrm>
            <a:off x="3419475" y="3429000"/>
            <a:ext cx="1793875" cy="14747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charset="0"/>
              </a:rPr>
              <a:t>F</a:t>
            </a:r>
            <a:r>
              <a:rPr lang="en-US" altLang="en-US" sz="1800" b="1" baseline="-25000">
                <a:latin typeface="Arial" charset="0"/>
              </a:rPr>
              <a:t>OSC</a:t>
            </a:r>
            <a:r>
              <a:rPr lang="en-US" altLang="en-US" sz="1800" b="1">
                <a:latin typeface="Arial" charset="0"/>
              </a:rPr>
              <a:t>x5/4=</a:t>
            </a:r>
          </a:p>
          <a:p>
            <a:pPr eaLnBrk="1" hangingPunct="1">
              <a:spcBef>
                <a:spcPct val="0"/>
              </a:spcBef>
              <a:buFontTx/>
              <a:buNone/>
            </a:pPr>
            <a:r>
              <a:rPr lang="en-US" altLang="zh-TW" sz="1800" b="1">
                <a:solidFill>
                  <a:srgbClr val="CC0000"/>
                </a:solidFill>
                <a:latin typeface="Arial" charset="0"/>
              </a:rPr>
              <a:t>CCLK</a:t>
            </a:r>
            <a:r>
              <a:rPr lang="en-US" altLang="zh-TW" sz="1800" b="1">
                <a:latin typeface="Arial" charset="0"/>
              </a:rPr>
              <a:t>/4=</a:t>
            </a:r>
          </a:p>
          <a:p>
            <a:pPr eaLnBrk="1" hangingPunct="1">
              <a:spcBef>
                <a:spcPct val="0"/>
              </a:spcBef>
              <a:buFontTx/>
              <a:buNone/>
            </a:pPr>
            <a:r>
              <a:rPr lang="en-US" altLang="zh-TW" sz="1800" b="1">
                <a:solidFill>
                  <a:srgbClr val="0000FF"/>
                </a:solidFill>
                <a:latin typeface="Arial" charset="0"/>
              </a:rPr>
              <a:t>PCLK</a:t>
            </a:r>
            <a:r>
              <a:rPr lang="en-US" altLang="zh-TW" sz="1800" b="1">
                <a:latin typeface="Arial" charset="0"/>
              </a:rPr>
              <a:t> =</a:t>
            </a:r>
          </a:p>
          <a:p>
            <a:pPr eaLnBrk="1" hangingPunct="1">
              <a:spcBef>
                <a:spcPct val="0"/>
              </a:spcBef>
              <a:buFontTx/>
              <a:buNone/>
            </a:pPr>
            <a:r>
              <a:rPr lang="en-US" altLang="zh-TW" sz="1800" b="1">
                <a:latin typeface="Arial" charset="0"/>
              </a:rPr>
              <a:t>for peripherals</a:t>
            </a:r>
          </a:p>
          <a:p>
            <a:pPr eaLnBrk="1" hangingPunct="1">
              <a:spcBef>
                <a:spcPct val="0"/>
              </a:spcBef>
              <a:buFontTx/>
              <a:buNone/>
            </a:pPr>
            <a:r>
              <a:rPr lang="en-US" altLang="en-US" sz="1800" b="1" u="sng">
                <a:latin typeface="Arial" charset="0"/>
              </a:rPr>
              <a:t>13.824</a:t>
            </a:r>
            <a:r>
              <a:rPr lang="en-US" altLang="zh-TW" sz="1800" b="1" u="sng">
                <a:latin typeface="Arial" charset="0"/>
              </a:rPr>
              <a:t>MHz</a:t>
            </a:r>
            <a:endParaRPr lang="en-US" altLang="en-US" sz="1800" b="1" u="sng">
              <a:latin typeface="Arial" charset="0"/>
              <a:ea typeface="新細明體" charset="-120"/>
            </a:endParaRPr>
          </a:p>
        </p:txBody>
      </p:sp>
      <p:sp>
        <p:nvSpPr>
          <p:cNvPr id="25611" name="Line 10"/>
          <p:cNvSpPr>
            <a:spLocks noChangeShapeType="1"/>
          </p:cNvSpPr>
          <p:nvPr/>
        </p:nvSpPr>
        <p:spPr bwMode="auto">
          <a:xfrm>
            <a:off x="5219700" y="4581525"/>
            <a:ext cx="17653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5612" name="Text Box 11"/>
          <p:cNvSpPr txBox="1">
            <a:spLocks noChangeArrowheads="1"/>
          </p:cNvSpPr>
          <p:nvPr/>
        </p:nvSpPr>
        <p:spPr bwMode="auto">
          <a:xfrm>
            <a:off x="7019925" y="4386263"/>
            <a:ext cx="2047875" cy="215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b="1">
                <a:latin typeface="Arial" charset="0"/>
              </a:rPr>
              <a:t>F</a:t>
            </a:r>
            <a:r>
              <a:rPr lang="en-US" altLang="en-US" sz="1800" b="1" baseline="-25000">
                <a:latin typeface="Arial" charset="0"/>
              </a:rPr>
              <a:t>OSC</a:t>
            </a:r>
            <a:r>
              <a:rPr lang="en-US" altLang="en-US" sz="1800" b="1">
                <a:latin typeface="Arial" charset="0"/>
              </a:rPr>
              <a:t>x5/4 =</a:t>
            </a:r>
          </a:p>
          <a:p>
            <a:pPr>
              <a:spcBef>
                <a:spcPct val="0"/>
              </a:spcBef>
              <a:buFontTx/>
              <a:buNone/>
            </a:pPr>
            <a:r>
              <a:rPr lang="en-US" altLang="zh-TW" sz="1800" b="1">
                <a:latin typeface="Arial" charset="0"/>
              </a:rPr>
              <a:t>11.0592MHz </a:t>
            </a:r>
            <a:r>
              <a:rPr lang="en-US" altLang="en-US" sz="1800" b="1">
                <a:latin typeface="Arial" charset="0"/>
              </a:rPr>
              <a:t>x5/4</a:t>
            </a:r>
            <a:endParaRPr lang="en-US" altLang="en-US" sz="1800" b="1" u="sng">
              <a:latin typeface="Arial" charset="0"/>
            </a:endParaRPr>
          </a:p>
          <a:p>
            <a:pPr>
              <a:spcBef>
                <a:spcPct val="0"/>
              </a:spcBef>
              <a:buFontTx/>
              <a:buNone/>
            </a:pPr>
            <a:r>
              <a:rPr lang="en-US" altLang="en-US" sz="1800" b="1" u="sng">
                <a:latin typeface="Arial" charset="0"/>
              </a:rPr>
              <a:t>13.824</a:t>
            </a:r>
            <a:r>
              <a:rPr lang="en-US" altLang="zh-TW" sz="1800" b="1" u="sng">
                <a:latin typeface="Arial" charset="0"/>
              </a:rPr>
              <a:t>MHz</a:t>
            </a:r>
            <a:endParaRPr lang="en-US" altLang="en-US" sz="1800" b="1" u="sng">
              <a:latin typeface="Arial" charset="0"/>
            </a:endParaRPr>
          </a:p>
          <a:p>
            <a:pPr>
              <a:spcBef>
                <a:spcPct val="0"/>
              </a:spcBef>
              <a:buFontTx/>
              <a:buNone/>
            </a:pPr>
            <a:r>
              <a:rPr lang="en-US" altLang="en-US" sz="2000">
                <a:latin typeface="Arial" charset="0"/>
              </a:rPr>
              <a:t>The peripheral</a:t>
            </a:r>
          </a:p>
          <a:p>
            <a:pPr>
              <a:spcBef>
                <a:spcPct val="0"/>
              </a:spcBef>
              <a:buFontTx/>
              <a:buNone/>
            </a:pPr>
            <a:r>
              <a:rPr lang="en-US" altLang="en-US" sz="2000">
                <a:latin typeface="Arial" charset="0"/>
              </a:rPr>
              <a:t>Clock (</a:t>
            </a:r>
            <a:r>
              <a:rPr lang="en-US" altLang="zh-TW" sz="2000" b="1">
                <a:solidFill>
                  <a:srgbClr val="0000FF"/>
                </a:solidFill>
                <a:latin typeface="Arial" charset="0"/>
              </a:rPr>
              <a:t>PCLK</a:t>
            </a:r>
            <a:r>
              <a:rPr lang="en-US" altLang="zh-TW" sz="2000">
                <a:latin typeface="Arial" charset="0"/>
              </a:rPr>
              <a:t> </a:t>
            </a:r>
            <a:r>
              <a:rPr lang="en-US" altLang="en-US" sz="2000">
                <a:latin typeface="Arial" charset="0"/>
              </a:rPr>
              <a:t>) </a:t>
            </a:r>
          </a:p>
          <a:p>
            <a:pPr>
              <a:spcBef>
                <a:spcPct val="0"/>
              </a:spcBef>
              <a:buFontTx/>
              <a:buNone/>
            </a:pPr>
            <a:r>
              <a:rPr lang="en-US" altLang="en-US" sz="2000">
                <a:latin typeface="Arial" charset="0"/>
              </a:rPr>
              <a:t>for timer/counter</a:t>
            </a:r>
          </a:p>
          <a:p>
            <a:pPr>
              <a:spcBef>
                <a:spcPct val="0"/>
              </a:spcBef>
              <a:buFontTx/>
              <a:buNone/>
            </a:pPr>
            <a:r>
              <a:rPr lang="en-US" altLang="en-US" sz="2000">
                <a:latin typeface="Arial" charset="0"/>
              </a:rPr>
              <a:t>etc. </a:t>
            </a:r>
          </a:p>
        </p:txBody>
      </p:sp>
      <p:sp>
        <p:nvSpPr>
          <p:cNvPr id="25613" name="TextBox 2"/>
          <p:cNvSpPr txBox="1">
            <a:spLocks noChangeArrowheads="1"/>
          </p:cNvSpPr>
          <p:nvPr/>
        </p:nvSpPr>
        <p:spPr bwMode="auto">
          <a:xfrm>
            <a:off x="6848475" y="2636838"/>
            <a:ext cx="21082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latin typeface="Arial" charset="0"/>
              </a:rPr>
              <a:t>Important registers</a:t>
            </a:r>
          </a:p>
          <a:p>
            <a:pPr>
              <a:spcBef>
                <a:spcPct val="0"/>
              </a:spcBef>
              <a:buFontTx/>
              <a:buNone/>
            </a:pPr>
            <a:r>
              <a:rPr lang="en-US" altLang="en-US" sz="1800">
                <a:latin typeface="Arial" charset="0"/>
              </a:rPr>
              <a:t>T0MR0  </a:t>
            </a:r>
          </a:p>
          <a:p>
            <a:pPr>
              <a:spcBef>
                <a:spcPct val="0"/>
              </a:spcBef>
              <a:buFontTx/>
              <a:buNone/>
            </a:pPr>
            <a:r>
              <a:rPr lang="en-US" altLang="en-US" sz="1800">
                <a:latin typeface="Arial" charset="0"/>
              </a:rPr>
              <a:t>T0MCR</a:t>
            </a:r>
          </a:p>
          <a:p>
            <a:pPr>
              <a:spcBef>
                <a:spcPct val="0"/>
              </a:spcBef>
              <a:buFontTx/>
              <a:buNone/>
            </a:pPr>
            <a:r>
              <a:rPr lang="en-US" altLang="en-US" sz="1800">
                <a:latin typeface="Arial" charset="0"/>
              </a:rPr>
              <a:t>T0TCR</a:t>
            </a:r>
          </a:p>
          <a:p>
            <a:pPr>
              <a:spcBef>
                <a:spcPct val="0"/>
              </a:spcBef>
              <a:buFontTx/>
              <a:buNone/>
            </a:pPr>
            <a:endParaRPr lang="en-US" altLang="en-US" sz="1800">
              <a:latin typeface="Arial"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l" eaLnBrk="1" hangingPunct="1"/>
            <a:r>
              <a:rPr lang="en-US" altLang="en-US" sz="2400" smtClean="0"/>
              <a:t> </a:t>
            </a:r>
          </a:p>
        </p:txBody>
      </p:sp>
      <p:sp>
        <p:nvSpPr>
          <p:cNvPr id="26627" name="Rectangle 3"/>
          <p:cNvSpPr>
            <a:spLocks noGrp="1" noChangeArrowheads="1"/>
          </p:cNvSpPr>
          <p:nvPr>
            <p:ph idx="1"/>
          </p:nvPr>
        </p:nvSpPr>
        <p:spPr>
          <a:xfrm>
            <a:off x="430213" y="836613"/>
            <a:ext cx="8229600" cy="4525962"/>
          </a:xfrm>
        </p:spPr>
        <p:txBody>
          <a:bodyPr/>
          <a:lstStyle/>
          <a:p>
            <a:pPr eaLnBrk="1" hangingPunct="1">
              <a:lnSpc>
                <a:spcPct val="80000"/>
              </a:lnSpc>
            </a:pPr>
            <a:r>
              <a:rPr lang="en-US" altLang="zh-TW" sz="1800" smtClean="0"/>
              <a:t>void Init_timer_Eint (void) {</a:t>
            </a:r>
          </a:p>
          <a:p>
            <a:pPr eaLnBrk="1" hangingPunct="1">
              <a:lnSpc>
                <a:spcPct val="80000"/>
              </a:lnSpc>
            </a:pPr>
            <a:r>
              <a:rPr lang="en-US" altLang="zh-TW" sz="1800" smtClean="0"/>
              <a:t> // ----------------------Timer interrupt  initialization----------</a:t>
            </a:r>
          </a:p>
          <a:p>
            <a:pPr eaLnBrk="1" hangingPunct="1">
              <a:lnSpc>
                <a:spcPct val="80000"/>
              </a:lnSpc>
            </a:pPr>
            <a:r>
              <a:rPr lang="en-US" altLang="zh-TW" sz="1800" smtClean="0"/>
              <a:t>  T0PR = 0;	// set prescaler to 0</a:t>
            </a:r>
          </a:p>
          <a:p>
            <a:pPr eaLnBrk="1" hangingPunct="1">
              <a:lnSpc>
                <a:spcPct val="80000"/>
              </a:lnSpc>
            </a:pPr>
            <a:r>
              <a:rPr lang="en-US" altLang="zh-TW" sz="1800" smtClean="0"/>
              <a:t>    //T0MR0 =1382400;// T0MR0=Pclk/(desired_freq)=13824000/10=10Hz</a:t>
            </a:r>
          </a:p>
          <a:p>
            <a:pPr eaLnBrk="1" hangingPunct="1">
              <a:lnSpc>
                <a:spcPct val="80000"/>
              </a:lnSpc>
            </a:pPr>
            <a:r>
              <a:rPr lang="en-US" altLang="zh-TW" sz="1800" smtClean="0"/>
              <a:t>    // where Pclk= 11059200 x 5/4= 13.824MHz</a:t>
            </a:r>
          </a:p>
          <a:p>
            <a:pPr eaLnBrk="1" hangingPunct="1">
              <a:lnSpc>
                <a:spcPct val="80000"/>
              </a:lnSpc>
            </a:pPr>
            <a:r>
              <a:rPr lang="en-US" altLang="zh-TW" sz="1800" smtClean="0"/>
              <a:t>   T0MR0 = 13824000;//T0MR0 = 13824000;will output 1HZ; </a:t>
            </a:r>
          </a:p>
          <a:p>
            <a:pPr eaLnBrk="1" hangingPunct="1">
              <a:lnSpc>
                <a:spcPct val="80000"/>
              </a:lnSpc>
            </a:pPr>
            <a:r>
              <a:rPr lang="en-US" altLang="zh-TW" sz="1800" smtClean="0"/>
              <a:t>    //T0MR0 =2764800;//will output 5Hz;</a:t>
            </a:r>
          </a:p>
          <a:p>
            <a:pPr eaLnBrk="1" hangingPunct="1">
              <a:lnSpc>
                <a:spcPct val="80000"/>
              </a:lnSpc>
            </a:pPr>
            <a:r>
              <a:rPr lang="en-US" altLang="zh-TW" sz="1800" smtClean="0"/>
              <a:t>    T0MCR = 3;  // Interrupt and Reset on MR0</a:t>
            </a:r>
          </a:p>
          <a:p>
            <a:pPr eaLnBrk="1" hangingPunct="1">
              <a:lnSpc>
                <a:spcPct val="80000"/>
              </a:lnSpc>
            </a:pPr>
            <a:r>
              <a:rPr lang="en-US" altLang="zh-TW" sz="1800" smtClean="0"/>
              <a:t>    T0TCR = 1;    // Timer0 Enable</a:t>
            </a:r>
          </a:p>
          <a:p>
            <a:pPr eaLnBrk="1" hangingPunct="1">
              <a:lnSpc>
                <a:spcPct val="80000"/>
              </a:lnSpc>
            </a:pPr>
            <a:r>
              <a:rPr lang="en-US" altLang="zh-TW" sz="1800" smtClean="0"/>
              <a:t>     VICVectAddr0 = (unsigned long)isr_Timer0; //name of the ISR function </a:t>
            </a:r>
          </a:p>
          <a:p>
            <a:pPr eaLnBrk="1" hangingPunct="1">
              <a:lnSpc>
                <a:spcPct val="80000"/>
              </a:lnSpc>
            </a:pPr>
            <a:r>
              <a:rPr lang="en-US" altLang="zh-TW" sz="1800" smtClean="0"/>
              <a:t>     VICVectCntl0 = 0x20 | 4; // use it for Timer 0 Interrupt</a:t>
            </a:r>
          </a:p>
          <a:p>
            <a:pPr eaLnBrk="1" hangingPunct="1">
              <a:lnSpc>
                <a:spcPct val="80000"/>
              </a:lnSpc>
            </a:pPr>
            <a:r>
              <a:rPr lang="en-US" altLang="zh-TW" sz="1800" smtClean="0"/>
              <a:t>     VICIntEnable = 0x00000010; // Enable Timer0 Interrupt</a:t>
            </a:r>
          </a:p>
          <a:p>
            <a:pPr eaLnBrk="1" hangingPunct="1">
              <a:lnSpc>
                <a:spcPct val="80000"/>
              </a:lnSpc>
            </a:pPr>
            <a:r>
              <a:rPr lang="en-US" altLang="zh-TW" sz="1800" smtClean="0"/>
              <a:t>// ----------------------External interrupt  initialization--------------------------------</a:t>
            </a:r>
          </a:p>
          <a:p>
            <a:pPr eaLnBrk="1" hangingPunct="1">
              <a:lnSpc>
                <a:spcPct val="80000"/>
              </a:lnSpc>
            </a:pPr>
            <a:r>
              <a:rPr lang="en-US" altLang="zh-TW" sz="1800" smtClean="0"/>
              <a:t>//  For init. Exint3 ---------Studied in the last chapter before</a:t>
            </a:r>
          </a:p>
          <a:p>
            <a:pPr eaLnBrk="1" hangingPunct="1">
              <a:lnSpc>
                <a:spcPct val="80000"/>
              </a:lnSpc>
            </a:pPr>
            <a:r>
              <a:rPr lang="en-US" altLang="zh-TW" sz="1800" smtClean="0"/>
              <a:t>        EXTMODE=0x08; // set EINT3 as edge trigger</a:t>
            </a:r>
          </a:p>
          <a:p>
            <a:pPr eaLnBrk="1" hangingPunct="1">
              <a:lnSpc>
                <a:spcPct val="80000"/>
              </a:lnSpc>
            </a:pPr>
            <a:r>
              <a:rPr lang="en-US" altLang="zh-TW" sz="1800" smtClean="0"/>
              <a:t>         VICVectAddr1 = (unsigned long)isr_Eint3; 	// set interrupt vector in 1</a:t>
            </a:r>
          </a:p>
          <a:p>
            <a:pPr eaLnBrk="1" hangingPunct="1">
              <a:lnSpc>
                <a:spcPct val="80000"/>
              </a:lnSpc>
            </a:pPr>
            <a:r>
              <a:rPr lang="en-US" altLang="zh-TW" sz="1800" smtClean="0"/>
              <a:t>         VICVectCntl1 = 0x20 | 17;  // use it for EINT3 Interrupt</a:t>
            </a:r>
          </a:p>
          <a:p>
            <a:pPr eaLnBrk="1" hangingPunct="1">
              <a:lnSpc>
                <a:spcPct val="80000"/>
              </a:lnSpc>
            </a:pPr>
            <a:r>
              <a:rPr lang="en-US" altLang="zh-TW" sz="1800" smtClean="0"/>
              <a:t>         VICIntEnable |= 0x00020000; // Enable EINT3 interrupt</a:t>
            </a:r>
          </a:p>
          <a:p>
            <a:pPr eaLnBrk="1" hangingPunct="1">
              <a:lnSpc>
                <a:spcPct val="80000"/>
              </a:lnSpc>
            </a:pPr>
            <a:r>
              <a:rPr lang="en-US" altLang="zh-TW" sz="1800" smtClean="0"/>
              <a:t>         EXTINT = 0x08; // Clear EINT3 flag</a:t>
            </a:r>
          </a:p>
          <a:p>
            <a:pPr eaLnBrk="1" hangingPunct="1">
              <a:lnSpc>
                <a:spcPct val="80000"/>
              </a:lnSpc>
            </a:pPr>
            <a:r>
              <a:rPr lang="en-US" altLang="zh-TW" sz="1800" smtClean="0"/>
              <a:t>}</a:t>
            </a:r>
            <a:endParaRPr lang="en-US" altLang="en-US" smtClean="0"/>
          </a:p>
        </p:txBody>
      </p:sp>
      <p:sp>
        <p:nvSpPr>
          <p:cNvPr id="14" name="Footer Placeholder 4"/>
          <p:cNvSpPr>
            <a:spLocks noGrp="1"/>
          </p:cNvSpPr>
          <p:nvPr>
            <p:ph type="ftr" sz="quarter" idx="11"/>
          </p:nvPr>
        </p:nvSpPr>
        <p:spPr>
          <a:xfrm>
            <a:off x="6235700" y="2636838"/>
            <a:ext cx="2895600" cy="365125"/>
          </a:xfrm>
        </p:spPr>
        <p:txBody>
          <a:bodyPr/>
          <a:lstStyle/>
          <a:p>
            <a:pPr>
              <a:defRPr/>
            </a:pPr>
            <a:r>
              <a:rPr lang="en-US" smtClean="0"/>
              <a:t>chapter 10: Timer and external interrupts v7a</a:t>
            </a:r>
            <a:endParaRPr lang="en-US" dirty="0"/>
          </a:p>
        </p:txBody>
      </p:sp>
      <p:sp>
        <p:nvSpPr>
          <p:cNvPr id="15" name="Slide Number Placeholder 5"/>
          <p:cNvSpPr>
            <a:spLocks noGrp="1"/>
          </p:cNvSpPr>
          <p:nvPr>
            <p:ph type="sldNum" sz="quarter" idx="12"/>
          </p:nvPr>
        </p:nvSpPr>
        <p:spPr>
          <a:xfrm>
            <a:off x="6802438" y="85725"/>
            <a:ext cx="2133600" cy="365125"/>
          </a:xfr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D63EC77-22A5-41AF-8F2B-66F0F4D51528}" type="slidenum">
              <a:rPr lang="en-US" altLang="en-US">
                <a:solidFill>
                  <a:srgbClr val="898989"/>
                </a:solidFill>
              </a:rPr>
              <a:pPr/>
              <a:t>24</a:t>
            </a:fld>
            <a:endParaRPr lang="en-US" altLang="en-US">
              <a:solidFill>
                <a:srgbClr val="898989"/>
              </a:solidFill>
            </a:endParaRPr>
          </a:p>
        </p:txBody>
      </p:sp>
      <p:sp>
        <p:nvSpPr>
          <p:cNvPr id="26630" name="Text Box 4"/>
          <p:cNvSpPr txBox="1">
            <a:spLocks noChangeArrowheads="1"/>
          </p:cNvSpPr>
          <p:nvPr/>
        </p:nvSpPr>
        <p:spPr bwMode="auto">
          <a:xfrm>
            <a:off x="6718300" y="555625"/>
            <a:ext cx="2101850" cy="10779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TW" sz="1600">
                <a:latin typeface="Arial" charset="0"/>
              </a:rPr>
              <a:t>cclk=M*Fosc, M=5</a:t>
            </a:r>
          </a:p>
          <a:p>
            <a:pPr eaLnBrk="1" hangingPunct="1">
              <a:spcBef>
                <a:spcPct val="0"/>
              </a:spcBef>
              <a:buFontTx/>
              <a:buNone/>
            </a:pPr>
            <a:r>
              <a:rPr lang="en-US" altLang="zh-TW" sz="1600">
                <a:latin typeface="Arial" charset="0"/>
              </a:rPr>
              <a:t>pclk=cclk/4</a:t>
            </a:r>
          </a:p>
          <a:p>
            <a:pPr eaLnBrk="1" hangingPunct="1">
              <a:spcBef>
                <a:spcPct val="0"/>
              </a:spcBef>
              <a:buFontTx/>
              <a:buNone/>
            </a:pPr>
            <a:r>
              <a:rPr lang="en-US" altLang="zh-TW" sz="1600">
                <a:latin typeface="Arial" charset="0"/>
              </a:rPr>
              <a:t>Pclk=11059200*5/4</a:t>
            </a:r>
          </a:p>
          <a:p>
            <a:pPr eaLnBrk="1" hangingPunct="1">
              <a:spcBef>
                <a:spcPct val="0"/>
              </a:spcBef>
              <a:buFontTx/>
              <a:buNone/>
            </a:pPr>
            <a:r>
              <a:rPr lang="en-US" altLang="en-US" sz="1600" b="1" u="sng">
                <a:latin typeface="Arial" charset="0"/>
              </a:rPr>
              <a:t>13.824</a:t>
            </a:r>
            <a:r>
              <a:rPr lang="en-US" altLang="zh-TW" sz="1600" b="1" u="sng">
                <a:latin typeface="Arial" charset="0"/>
              </a:rPr>
              <a:t>MHz</a:t>
            </a:r>
            <a:endParaRPr lang="en-US" altLang="en-US" sz="1600">
              <a:latin typeface="Arial" charset="0"/>
            </a:endParaRPr>
          </a:p>
        </p:txBody>
      </p:sp>
      <p:sp>
        <p:nvSpPr>
          <p:cNvPr id="26631" name="Text Box 5"/>
          <p:cNvSpPr txBox="1">
            <a:spLocks noChangeArrowheads="1"/>
          </p:cNvSpPr>
          <p:nvPr/>
        </p:nvSpPr>
        <p:spPr bwMode="auto">
          <a:xfrm>
            <a:off x="582613" y="115888"/>
            <a:ext cx="76104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TW" sz="2400">
                <a:latin typeface="Arial" charset="0"/>
              </a:rPr>
              <a:t>Part 4 ---init timer for interrupt in timer_int_demo13a.c</a:t>
            </a:r>
            <a:endParaRPr lang="en-US" altLang="en-US" sz="2400">
              <a:latin typeface="Arial" charset="0"/>
            </a:endParaRPr>
          </a:p>
        </p:txBody>
      </p:sp>
      <p:sp>
        <p:nvSpPr>
          <p:cNvPr id="26632" name="Rectangle 6"/>
          <p:cNvSpPr>
            <a:spLocks noChangeArrowheads="1"/>
          </p:cNvSpPr>
          <p:nvPr/>
        </p:nvSpPr>
        <p:spPr bwMode="auto">
          <a:xfrm>
            <a:off x="611188" y="2146300"/>
            <a:ext cx="8280400" cy="2889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sp>
        <p:nvSpPr>
          <p:cNvPr id="26633" name="Text Box 7"/>
          <p:cNvSpPr txBox="1">
            <a:spLocks noChangeArrowheads="1"/>
          </p:cNvSpPr>
          <p:nvPr/>
        </p:nvSpPr>
        <p:spPr bwMode="auto">
          <a:xfrm>
            <a:off x="5419725" y="5878513"/>
            <a:ext cx="3694113" cy="9794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80000"/>
              </a:lnSpc>
              <a:buClr>
                <a:schemeClr val="accent1"/>
              </a:buClr>
              <a:buFont typeface="Wingdings" pitchFamily="2" charset="2"/>
              <a:buChar char="l"/>
            </a:pPr>
            <a:r>
              <a:rPr lang="en-US" altLang="zh-TW" sz="1600" b="1" u="sng">
                <a:solidFill>
                  <a:srgbClr val="FF0000"/>
                </a:solidFill>
                <a:latin typeface="Arial" charset="0"/>
              </a:rPr>
              <a:t>Setup interrupt vector 0 </a:t>
            </a:r>
          </a:p>
          <a:p>
            <a:pPr eaLnBrk="1" hangingPunct="1">
              <a:lnSpc>
                <a:spcPct val="80000"/>
              </a:lnSpc>
              <a:buClr>
                <a:schemeClr val="accent1"/>
              </a:buClr>
              <a:buFont typeface="Wingdings" pitchFamily="2" charset="2"/>
              <a:buChar char="l"/>
            </a:pPr>
            <a:r>
              <a:rPr lang="en-US" altLang="zh-TW" sz="1600">
                <a:solidFill>
                  <a:srgbClr val="FF0000"/>
                </a:solidFill>
                <a:latin typeface="Arial" charset="0"/>
              </a:rPr>
              <a:t>VICVectAddr0, </a:t>
            </a:r>
            <a:r>
              <a:rPr lang="en-US" altLang="zh-TW" sz="1600" b="1" u="sng">
                <a:solidFill>
                  <a:srgbClr val="FF0000"/>
                </a:solidFill>
                <a:latin typeface="Arial" charset="0"/>
              </a:rPr>
              <a:t>it becomes the highest priory interrupt)</a:t>
            </a:r>
          </a:p>
          <a:p>
            <a:pPr eaLnBrk="1" hangingPunct="1">
              <a:lnSpc>
                <a:spcPct val="80000"/>
              </a:lnSpc>
              <a:buClr>
                <a:schemeClr val="accent1"/>
              </a:buClr>
              <a:buFont typeface="Wingdings" pitchFamily="2" charset="2"/>
              <a:buChar char="l"/>
            </a:pPr>
            <a:r>
              <a:rPr lang="en-US" altLang="zh-TW" sz="1600"/>
              <a:t> VICVectAddr01=2nd highest priority etc</a:t>
            </a:r>
            <a:endParaRPr lang="en-US" altLang="en-US" sz="1600" b="1" u="sng">
              <a:solidFill>
                <a:srgbClr val="FF0000"/>
              </a:solidFill>
              <a:latin typeface="Arial" charset="0"/>
            </a:endParaRPr>
          </a:p>
        </p:txBody>
      </p:sp>
      <p:sp>
        <p:nvSpPr>
          <p:cNvPr id="26634" name="Line 8"/>
          <p:cNvSpPr>
            <a:spLocks noChangeShapeType="1"/>
          </p:cNvSpPr>
          <p:nvPr/>
        </p:nvSpPr>
        <p:spPr bwMode="auto">
          <a:xfrm flipH="1" flipV="1">
            <a:off x="2374900" y="3419475"/>
            <a:ext cx="4068763" cy="26654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5" name="Rectangle 9"/>
          <p:cNvSpPr>
            <a:spLocks noChangeArrowheads="1"/>
          </p:cNvSpPr>
          <p:nvPr/>
        </p:nvSpPr>
        <p:spPr bwMode="auto">
          <a:xfrm>
            <a:off x="611188" y="3275013"/>
            <a:ext cx="8324850" cy="2889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sp>
        <p:nvSpPr>
          <p:cNvPr id="26636" name="Text Box 10"/>
          <p:cNvSpPr txBox="1">
            <a:spLocks noChangeArrowheads="1"/>
          </p:cNvSpPr>
          <p:nvPr/>
        </p:nvSpPr>
        <p:spPr bwMode="auto">
          <a:xfrm>
            <a:off x="123825" y="6084888"/>
            <a:ext cx="4946650" cy="6461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latin typeface="Arial" charset="0"/>
              </a:rPr>
              <a:t>Usually:You only need to change lines in these</a:t>
            </a:r>
          </a:p>
          <a:p>
            <a:pPr>
              <a:spcBef>
                <a:spcPct val="0"/>
              </a:spcBef>
              <a:buFontTx/>
              <a:buNone/>
            </a:pPr>
            <a:r>
              <a:rPr lang="en-US" altLang="en-US" sz="1800">
                <a:latin typeface="Arial" charset="0"/>
              </a:rPr>
              <a:t>Boxes for your own application, see appendix.</a:t>
            </a:r>
          </a:p>
        </p:txBody>
      </p:sp>
      <p:sp>
        <p:nvSpPr>
          <p:cNvPr id="26637" name="Line 11"/>
          <p:cNvSpPr>
            <a:spLocks noChangeShapeType="1"/>
          </p:cNvSpPr>
          <p:nvPr/>
        </p:nvSpPr>
        <p:spPr bwMode="auto">
          <a:xfrm flipV="1">
            <a:off x="250825" y="2435225"/>
            <a:ext cx="360363" cy="36496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8" name="Line 12"/>
          <p:cNvSpPr>
            <a:spLocks noChangeShapeType="1"/>
          </p:cNvSpPr>
          <p:nvPr/>
        </p:nvSpPr>
        <p:spPr bwMode="auto">
          <a:xfrm flipV="1">
            <a:off x="250825" y="3563938"/>
            <a:ext cx="360363" cy="23669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t>Examples for setting T0MCR</a:t>
            </a:r>
            <a:br>
              <a:rPr lang="en-US" dirty="0" smtClean="0"/>
            </a:br>
            <a:r>
              <a:rPr lang="en-US" sz="2600" dirty="0" smtClean="0"/>
              <a:t>--You change T0MR0=(13824000/desired </a:t>
            </a:r>
            <a:r>
              <a:rPr lang="en-US" sz="2600" dirty="0" err="1" smtClean="0"/>
              <a:t>freq</a:t>
            </a:r>
            <a:r>
              <a:rPr lang="en-US" sz="2600" dirty="0" smtClean="0"/>
              <a:t>) to change interrupt frequency</a:t>
            </a:r>
          </a:p>
        </p:txBody>
      </p:sp>
      <p:sp>
        <p:nvSpPr>
          <p:cNvPr id="27651" name="Rectangle 3"/>
          <p:cNvSpPr>
            <a:spLocks noGrp="1" noChangeArrowheads="1"/>
          </p:cNvSpPr>
          <p:nvPr>
            <p:ph idx="1"/>
          </p:nvPr>
        </p:nvSpPr>
        <p:spPr/>
        <p:txBody>
          <a:bodyPr/>
          <a:lstStyle/>
          <a:p>
            <a:pPr eaLnBrk="1" hangingPunct="1"/>
            <a:r>
              <a:rPr lang="en-US" altLang="en-US" u="sng" smtClean="0"/>
              <a:t>T0MR0</a:t>
            </a:r>
            <a:r>
              <a:rPr lang="en-US" altLang="en-US" smtClean="0"/>
              <a:t> 	</a:t>
            </a:r>
            <a:r>
              <a:rPr lang="en-US" altLang="en-US" u="sng" smtClean="0"/>
              <a:t>Frequency of timer interrupt</a:t>
            </a:r>
          </a:p>
          <a:p>
            <a:pPr eaLnBrk="1" hangingPunct="1"/>
            <a:r>
              <a:rPr lang="en-US" altLang="zh-TW" smtClean="0"/>
              <a:t>1382400		10Hz</a:t>
            </a:r>
          </a:p>
          <a:p>
            <a:pPr eaLnBrk="1" hangingPunct="1"/>
            <a:r>
              <a:rPr lang="en-US" altLang="zh-TW" smtClean="0"/>
              <a:t>13824		1000Hz</a:t>
            </a:r>
          </a:p>
          <a:p>
            <a:pPr eaLnBrk="1" hangingPunct="1"/>
            <a:r>
              <a:rPr lang="en-US" altLang="zh-TW" smtClean="0"/>
              <a:t>?________       5Hz</a:t>
            </a:r>
          </a:p>
          <a:p>
            <a:pPr eaLnBrk="1" hangingPunct="1"/>
            <a:r>
              <a:rPr lang="en-US" altLang="zh-TW" smtClean="0"/>
              <a:t>?________        20Hz </a:t>
            </a:r>
          </a:p>
          <a:p>
            <a:pPr eaLnBrk="1" hangingPunct="1"/>
            <a:endParaRPr lang="en-US" altLang="zh-TW" smtClean="0"/>
          </a:p>
          <a:p>
            <a:pPr eaLnBrk="1" hangingPunct="1"/>
            <a:r>
              <a:rPr lang="en-US" altLang="en-US" sz="1400" smtClean="0">
                <a:ea typeface="新細明體" charset="-120"/>
              </a:rPr>
              <a:t>Answer: </a:t>
            </a:r>
            <a:r>
              <a:rPr lang="en-US" altLang="en-US" sz="1400" smtClean="0"/>
              <a:t>T0MCR =</a:t>
            </a:r>
            <a:r>
              <a:rPr lang="en-US" altLang="en-US" sz="1400" smtClean="0">
                <a:ea typeface="新細明體" charset="-120"/>
              </a:rPr>
              <a:t>2764800 for 5HZ,</a:t>
            </a:r>
          </a:p>
          <a:p>
            <a:pPr eaLnBrk="1" hangingPunct="1"/>
            <a:r>
              <a:rPr lang="en-US" altLang="en-US" sz="1400" smtClean="0"/>
              <a:t>T0MCR =691200 FOR 20Hz</a:t>
            </a:r>
            <a:endParaRPr lang="en-US" altLang="en-US" sz="1400" smtClean="0">
              <a:ea typeface="新細明體" charset="-120"/>
            </a:endParaRPr>
          </a:p>
        </p:txBody>
      </p:sp>
      <p:sp>
        <p:nvSpPr>
          <p:cNvPr id="8" name="Footer Placeholder 4"/>
          <p:cNvSpPr>
            <a:spLocks noGrp="1"/>
          </p:cNvSpPr>
          <p:nvPr>
            <p:ph type="ftr" sz="quarter" idx="11"/>
          </p:nvPr>
        </p:nvSpPr>
        <p:spPr/>
        <p:txBody>
          <a:bodyPr/>
          <a:lstStyle/>
          <a:p>
            <a:pPr>
              <a:defRPr/>
            </a:pPr>
            <a:r>
              <a:rPr lang="en-US" smtClean="0"/>
              <a:t>chapter 10: Timer and external interrupts v7a</a:t>
            </a:r>
            <a:endParaRPr lang="en-US"/>
          </a:p>
        </p:txBody>
      </p:sp>
      <p:sp>
        <p:nvSpPr>
          <p:cNvPr id="9" name="Slide Number Placeholder 5"/>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6391AD6-175A-4C0F-80C0-178235924805}" type="slidenum">
              <a:rPr lang="en-US" altLang="en-US">
                <a:solidFill>
                  <a:srgbClr val="898989"/>
                </a:solidFill>
              </a:rPr>
              <a:pPr/>
              <a:t>25</a:t>
            </a:fld>
            <a:endParaRPr lang="en-US" altLang="en-US">
              <a:solidFill>
                <a:srgbClr val="898989"/>
              </a:solidFill>
            </a:endParaRPr>
          </a:p>
        </p:txBody>
      </p:sp>
      <p:sp>
        <p:nvSpPr>
          <p:cNvPr id="27654" name="Rectangle 4"/>
          <p:cNvSpPr>
            <a:spLocks noChangeArrowheads="1"/>
          </p:cNvSpPr>
          <p:nvPr/>
        </p:nvSpPr>
        <p:spPr bwMode="auto">
          <a:xfrm>
            <a:off x="323850" y="2205038"/>
            <a:ext cx="5327650" cy="5762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sp>
        <p:nvSpPr>
          <p:cNvPr id="27655" name="Text Box 5"/>
          <p:cNvSpPr txBox="1">
            <a:spLocks noChangeArrowheads="1"/>
          </p:cNvSpPr>
          <p:nvPr/>
        </p:nvSpPr>
        <p:spPr bwMode="auto">
          <a:xfrm>
            <a:off x="5622925" y="2820988"/>
            <a:ext cx="327025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000">
                <a:latin typeface="Arial" charset="0"/>
              </a:rPr>
              <a:t>In our lab 10Hz is used</a:t>
            </a:r>
          </a:p>
          <a:p>
            <a:pPr>
              <a:spcBef>
                <a:spcPct val="0"/>
              </a:spcBef>
              <a:buFontTx/>
              <a:buNone/>
            </a:pPr>
            <a:r>
              <a:rPr lang="en-US" altLang="en-US" sz="2000">
                <a:latin typeface="Arial" charset="0"/>
              </a:rPr>
              <a:t>You may try different frequencies</a:t>
            </a:r>
          </a:p>
        </p:txBody>
      </p:sp>
      <p:sp>
        <p:nvSpPr>
          <p:cNvPr id="27656" name="Line 6"/>
          <p:cNvSpPr>
            <a:spLocks noChangeShapeType="1"/>
          </p:cNvSpPr>
          <p:nvPr/>
        </p:nvSpPr>
        <p:spPr bwMode="auto">
          <a:xfrm flipH="1" flipV="1">
            <a:off x="4356100" y="2492375"/>
            <a:ext cx="2519363"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z="2800" smtClean="0"/>
              <a:t>Exercise 10.2: Example and concept of a timer/counter</a:t>
            </a:r>
            <a:r>
              <a:rPr lang="en-US" altLang="en-US" sz="3000" smtClean="0"/>
              <a:t/>
            </a:r>
            <a:br>
              <a:rPr lang="en-US" altLang="en-US" sz="3000" smtClean="0"/>
            </a:br>
            <a:r>
              <a:rPr lang="en-US" altLang="en-US" sz="3000" smtClean="0"/>
              <a:t> </a:t>
            </a:r>
            <a:endParaRPr lang="en-US" altLang="en-US" sz="3400" smtClean="0"/>
          </a:p>
        </p:txBody>
      </p:sp>
      <p:sp>
        <p:nvSpPr>
          <p:cNvPr id="12291" name="Rectangle 3"/>
          <p:cNvSpPr>
            <a:spLocks noGrp="1" noChangeArrowheads="1"/>
          </p:cNvSpPr>
          <p:nvPr>
            <p:ph idx="1"/>
          </p:nvPr>
        </p:nvSpPr>
        <p:spPr>
          <a:xfrm>
            <a:off x="284163" y="1192213"/>
            <a:ext cx="8229600" cy="4530725"/>
          </a:xfrm>
        </p:spPr>
        <p:txBody>
          <a:bodyPr/>
          <a:lstStyle/>
          <a:p>
            <a:pPr eaLnBrk="1" hangingPunct="1"/>
            <a:r>
              <a:rPr lang="en-US" altLang="en-US" sz="1800" smtClean="0"/>
              <a:t>The timer/counter increments at a rate of PCLK=13.824MHz, when the output of the counter matches T0MR0 , an output pulse is generated , the timer/counter is reset to 0 and start counting again.</a:t>
            </a:r>
          </a:p>
          <a:p>
            <a:pPr eaLnBrk="1" hangingPunct="1"/>
            <a:r>
              <a:rPr lang="en-US" altLang="en-US" sz="1800" smtClean="0"/>
              <a:t>Exercise 2a: If Fosc is 12MHz, what is the value for PCLK?</a:t>
            </a:r>
          </a:p>
          <a:p>
            <a:pPr marL="342900" lvl="1" indent="-342900" eaLnBrk="1" hangingPunct="1">
              <a:buFont typeface="Arial" charset="0"/>
              <a:buChar char="•"/>
            </a:pPr>
            <a:r>
              <a:rPr lang="en-US" altLang="en-US" sz="1800" smtClean="0"/>
              <a:t> Answer :?____________________ </a:t>
            </a:r>
          </a:p>
          <a:p>
            <a:pPr marL="342900" lvl="1" indent="-342900" eaLnBrk="1" hangingPunct="1">
              <a:buFont typeface="Arial" charset="0"/>
              <a:buChar char="•"/>
            </a:pPr>
            <a:endParaRPr lang="en-US" altLang="en-US" sz="1800" smtClean="0"/>
          </a:p>
          <a:p>
            <a:pPr marL="342900" lvl="1" indent="-342900" eaLnBrk="1" hangingPunct="1">
              <a:buFont typeface="Arial" charset="0"/>
              <a:buChar char="•"/>
            </a:pPr>
            <a:r>
              <a:rPr lang="en-US" altLang="en-US" sz="1800" smtClean="0"/>
              <a:t>Exercise 2b: If PCLK=13.824MHz , what is the frequency of the output when T0MR0=13824000? </a:t>
            </a:r>
          </a:p>
          <a:p>
            <a:pPr eaLnBrk="1" hangingPunct="1"/>
            <a:r>
              <a:rPr lang="en-US" altLang="en-US" sz="1800" smtClean="0"/>
              <a:t>Answer :?____________________ </a:t>
            </a:r>
          </a:p>
          <a:p>
            <a:pPr eaLnBrk="1" hangingPunct="1"/>
            <a:endParaRPr lang="en-US" altLang="en-US" sz="1800" smtClean="0"/>
          </a:p>
          <a:p>
            <a:pPr eaLnBrk="1" hangingPunct="1"/>
            <a:r>
              <a:rPr lang="en-US" altLang="en-US" sz="1800" smtClean="0"/>
              <a:t>Exercise 2c: If PCLK=13.824MHz , how to generate a frequency of 150Hz using the timer</a:t>
            </a:r>
          </a:p>
          <a:p>
            <a:pPr eaLnBrk="1" hangingPunct="1"/>
            <a:r>
              <a:rPr lang="en-US" altLang="en-US" sz="1800" smtClean="0"/>
              <a:t>Answer :?________________________ </a:t>
            </a:r>
          </a:p>
          <a:p>
            <a:pPr eaLnBrk="1" hangingPunct="1"/>
            <a:endParaRPr lang="en-US" altLang="en-US" sz="1800" smtClean="0"/>
          </a:p>
          <a:p>
            <a:pPr eaLnBrk="1" hangingPunct="1"/>
            <a:r>
              <a:rPr lang="en-US" altLang="en-US" sz="1800" smtClean="0"/>
              <a:t>Exercise 2d: How to change the program if the isr function is called “isr_timer_xyz”</a:t>
            </a:r>
          </a:p>
          <a:p>
            <a:pPr eaLnBrk="1" hangingPunct="1"/>
            <a:r>
              <a:rPr lang="en-US" altLang="en-US" sz="1800" smtClean="0"/>
              <a:t>Answer :?________________________ </a:t>
            </a:r>
          </a:p>
          <a:p>
            <a:pPr eaLnBrk="1" hangingPunct="1"/>
            <a:endParaRPr lang="en-US" altLang="en-US" sz="1600" smtClean="0">
              <a:solidFill>
                <a:srgbClr val="FF0000"/>
              </a:solidFill>
            </a:endParaRPr>
          </a:p>
          <a:p>
            <a:pPr marL="342900" lvl="1" indent="-342900" eaLnBrk="1" hangingPunct="1"/>
            <a:endParaRPr lang="en-US" altLang="en-US" sz="1400" smtClean="0"/>
          </a:p>
        </p:txBody>
      </p:sp>
      <p:sp>
        <p:nvSpPr>
          <p:cNvPr id="28676" name="Text Box 4"/>
          <p:cNvSpPr txBox="1">
            <a:spLocks noChangeArrowheads="1"/>
          </p:cNvSpPr>
          <p:nvPr/>
        </p:nvSpPr>
        <p:spPr bwMode="auto">
          <a:xfrm>
            <a:off x="6732588" y="1773238"/>
            <a:ext cx="2278062" cy="1200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TW" sz="1800">
                <a:latin typeface="Arial" charset="0"/>
              </a:rPr>
              <a:t>cclk=M*Fosc, M=5</a:t>
            </a:r>
          </a:p>
          <a:p>
            <a:pPr eaLnBrk="1" hangingPunct="1">
              <a:spcBef>
                <a:spcPct val="0"/>
              </a:spcBef>
              <a:buFontTx/>
              <a:buNone/>
            </a:pPr>
            <a:r>
              <a:rPr lang="en-US" altLang="zh-TW" sz="1800">
                <a:latin typeface="Arial" charset="0"/>
              </a:rPr>
              <a:t>pclk=cclk/4</a:t>
            </a:r>
          </a:p>
          <a:p>
            <a:pPr eaLnBrk="1" hangingPunct="1">
              <a:spcBef>
                <a:spcPct val="0"/>
              </a:spcBef>
              <a:buFontTx/>
              <a:buNone/>
            </a:pPr>
            <a:r>
              <a:rPr lang="en-US" altLang="zh-TW" sz="1800">
                <a:latin typeface="Arial" charset="0"/>
              </a:rPr>
              <a:t>Pclk=11059200*5/4</a:t>
            </a:r>
          </a:p>
          <a:p>
            <a:pPr eaLnBrk="1" hangingPunct="1">
              <a:spcBef>
                <a:spcPct val="0"/>
              </a:spcBef>
              <a:buFontTx/>
              <a:buNone/>
            </a:pPr>
            <a:r>
              <a:rPr lang="en-US" altLang="en-US" sz="1800" b="1" u="sng">
                <a:latin typeface="Arial" charset="0"/>
              </a:rPr>
              <a:t>13.824</a:t>
            </a:r>
            <a:r>
              <a:rPr lang="en-US" altLang="zh-TW" sz="1800" b="1" u="sng">
                <a:latin typeface="Arial" charset="0"/>
              </a:rPr>
              <a:t>MHz</a:t>
            </a:r>
            <a:endParaRPr lang="en-US" altLang="en-US" sz="1800">
              <a:latin typeface="Arial" charset="0"/>
            </a:endParaRPr>
          </a:p>
        </p:txBody>
      </p:sp>
      <p:sp>
        <p:nvSpPr>
          <p:cNvPr id="2" name="Footer Placeholder 1"/>
          <p:cNvSpPr>
            <a:spLocks noGrp="1"/>
          </p:cNvSpPr>
          <p:nvPr>
            <p:ph type="ftr" sz="quarter" idx="11"/>
          </p:nvPr>
        </p:nvSpPr>
        <p:spPr/>
        <p:txBody>
          <a:bodyPr/>
          <a:lstStyle/>
          <a:p>
            <a:pPr>
              <a:defRPr/>
            </a:pPr>
            <a:r>
              <a:rPr lang="en-US" smtClean="0"/>
              <a:t>chapter 10: Timer and external interrupts v7a</a:t>
            </a:r>
            <a:endParaRPr lang="en-US"/>
          </a:p>
        </p:txBody>
      </p:sp>
      <p:sp>
        <p:nvSpPr>
          <p:cNvPr id="3" name="Slide Number Placeholder 2"/>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0C1D07E-46CC-4DB3-B121-4D5935053191}" type="slidenum">
              <a:rPr lang="en-US" altLang="en-US">
                <a:solidFill>
                  <a:srgbClr val="898989"/>
                </a:solidFill>
              </a:rPr>
              <a:pPr/>
              <a:t>26</a:t>
            </a:fld>
            <a:endParaRPr lang="en-US" altLang="en-US">
              <a:solidFill>
                <a:srgbClr val="898989"/>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Part 2: Timer Interrupt service routine </a:t>
            </a:r>
          </a:p>
        </p:txBody>
      </p:sp>
      <p:sp>
        <p:nvSpPr>
          <p:cNvPr id="29699" name="Content Placeholder 2"/>
          <p:cNvSpPr>
            <a:spLocks noGrp="1"/>
          </p:cNvSpPr>
          <p:nvPr>
            <p:ph idx="1"/>
          </p:nvPr>
        </p:nvSpPr>
        <p:spPr/>
        <p:txBody>
          <a:bodyPr/>
          <a:lstStyle/>
          <a:p>
            <a:r>
              <a:rPr lang="en-US" altLang="en-US" sz="2400" smtClean="0"/>
              <a:t> /////////////////////////////////////////////////////////</a:t>
            </a:r>
          </a:p>
          <a:p>
            <a:r>
              <a:rPr lang="en-US" altLang="en-US" sz="2400" smtClean="0"/>
              <a:t>//part2 : Timer Interrupt service routine ////////////</a:t>
            </a:r>
          </a:p>
          <a:p>
            <a:r>
              <a:rPr lang="en-US" altLang="en-US" sz="2400" smtClean="0"/>
              <a:t>void __irq isr_Timer0()</a:t>
            </a:r>
          </a:p>
          <a:p>
            <a:r>
              <a:rPr lang="en-US" altLang="en-US" sz="2400" smtClean="0"/>
              <a:t>{timeval++;</a:t>
            </a:r>
          </a:p>
          <a:p>
            <a:r>
              <a:rPr lang="en-US" altLang="en-US" sz="2400" smtClean="0"/>
              <a:t>  //Blink the Red LED</a:t>
            </a:r>
          </a:p>
          <a:p>
            <a:r>
              <a:rPr lang="en-US" altLang="en-US" sz="2400" smtClean="0"/>
              <a:t>  if((timeval%2)==0) IO0CLR|=D1_red_led;</a:t>
            </a:r>
          </a:p>
          <a:p>
            <a:r>
              <a:rPr lang="en-US" altLang="en-US" sz="2400" smtClean="0"/>
              <a:t>   else IO0SET|=D1_red_led;</a:t>
            </a:r>
          </a:p>
          <a:p>
            <a:r>
              <a:rPr lang="en-US" altLang="en-US" sz="2400" smtClean="0"/>
              <a:t>   T0IR = 1; // Clear interrupt flag</a:t>
            </a:r>
          </a:p>
          <a:p>
            <a:r>
              <a:rPr lang="en-US" altLang="en-US" sz="2400" smtClean="0"/>
              <a:t>   VICVectAddr = 0; // Acknowledge Interrupt</a:t>
            </a:r>
          </a:p>
          <a:p>
            <a:r>
              <a:rPr lang="en-US" altLang="en-US" sz="2400" smtClean="0"/>
              <a:t>}</a:t>
            </a:r>
          </a:p>
        </p:txBody>
      </p:sp>
      <p:sp>
        <p:nvSpPr>
          <p:cNvPr id="4" name="Footer Placeholder 3"/>
          <p:cNvSpPr>
            <a:spLocks noGrp="1"/>
          </p:cNvSpPr>
          <p:nvPr>
            <p:ph type="ftr" sz="quarter" idx="11"/>
          </p:nvPr>
        </p:nvSpPr>
        <p:spPr/>
        <p:txBody>
          <a:bodyPr/>
          <a:lstStyle/>
          <a:p>
            <a:pPr>
              <a:defRPr/>
            </a:pPr>
            <a:r>
              <a:rPr lang="en-US" smtClean="0"/>
              <a:t>chapter 10: Timer and external interrupts v7a</a:t>
            </a:r>
            <a:endParaRPr lang="en-US"/>
          </a:p>
        </p:txBody>
      </p:sp>
      <p:sp>
        <p:nvSpPr>
          <p:cNvPr id="5"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2344B1C-8277-452F-8584-2B24CCDC3527}" type="slidenum">
              <a:rPr lang="en-US" altLang="en-US">
                <a:solidFill>
                  <a:srgbClr val="898989"/>
                </a:solidFill>
              </a:rPr>
              <a:pPr/>
              <a:t>27</a:t>
            </a:fld>
            <a:endParaRPr lang="en-US" altLang="en-US">
              <a:solidFill>
                <a:srgbClr val="898989"/>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Part 3: void __irq isr_Eint3()</a:t>
            </a:r>
          </a:p>
        </p:txBody>
      </p:sp>
      <p:sp>
        <p:nvSpPr>
          <p:cNvPr id="30723" name="Content Placeholder 2"/>
          <p:cNvSpPr>
            <a:spLocks noGrp="1"/>
          </p:cNvSpPr>
          <p:nvPr>
            <p:ph idx="1"/>
          </p:nvPr>
        </p:nvSpPr>
        <p:spPr/>
        <p:txBody>
          <a:bodyPr/>
          <a:lstStyle/>
          <a:p>
            <a:r>
              <a:rPr lang="en-US" altLang="en-US" sz="2400" smtClean="0"/>
              <a:t>//studied before in the last chapter</a:t>
            </a:r>
          </a:p>
          <a:p>
            <a:r>
              <a:rPr lang="en-US" altLang="en-US" sz="2400" smtClean="0"/>
              <a:t>//part3 : External Interrupt service routine for EINT3 </a:t>
            </a:r>
          </a:p>
          <a:p>
            <a:r>
              <a:rPr lang="en-US" altLang="en-US" sz="2400" smtClean="0"/>
              <a:t>void __irq isr_Eint3()</a:t>
            </a:r>
          </a:p>
          <a:p>
            <a:r>
              <a:rPr lang="en-US" altLang="en-US" sz="2400" smtClean="0"/>
              <a:t>{ exint++;</a:t>
            </a:r>
          </a:p>
          <a:p>
            <a:r>
              <a:rPr lang="en-US" altLang="en-US" sz="2400" smtClean="0"/>
              <a:t>  //Google the Green LED external int. (EINT3 ) is triggered</a:t>
            </a:r>
          </a:p>
          <a:p>
            <a:r>
              <a:rPr lang="en-US" altLang="en-US" sz="2400" smtClean="0"/>
              <a:t>   // when pin p0.20 has transition from 1 to 0</a:t>
            </a:r>
          </a:p>
          <a:p>
            <a:r>
              <a:rPr lang="en-US" altLang="en-US" sz="2400" smtClean="0"/>
              <a:t>	if((exint%2)==0) IO0CLR|=D2_green_led;</a:t>
            </a:r>
          </a:p>
          <a:p>
            <a:r>
              <a:rPr lang="en-US" altLang="en-US" sz="2400" smtClean="0"/>
              <a:t>	else IO0SET|=D2_green_led;</a:t>
            </a:r>
          </a:p>
          <a:p>
            <a:r>
              <a:rPr lang="en-US" altLang="en-US" sz="2400" smtClean="0"/>
              <a:t>   	EXTINT = 0x08;	// Clear EINT3 flag</a:t>
            </a:r>
          </a:p>
          <a:p>
            <a:r>
              <a:rPr lang="en-US" altLang="en-US" sz="2400" smtClean="0"/>
              <a:t>   	VICVectAddr = 0;             // Acknowledge Interrupt   </a:t>
            </a:r>
          </a:p>
          <a:p>
            <a:r>
              <a:rPr lang="en-US" altLang="en-US" sz="2400" smtClean="0"/>
              <a:t>}</a:t>
            </a:r>
            <a:r>
              <a:rPr lang="en-US" altLang="en-US" smtClean="0"/>
              <a:t>	</a:t>
            </a:r>
          </a:p>
        </p:txBody>
      </p:sp>
      <p:sp>
        <p:nvSpPr>
          <p:cNvPr id="4" name="Footer Placeholder 3"/>
          <p:cNvSpPr>
            <a:spLocks noGrp="1"/>
          </p:cNvSpPr>
          <p:nvPr>
            <p:ph type="ftr" sz="quarter" idx="11"/>
          </p:nvPr>
        </p:nvSpPr>
        <p:spPr/>
        <p:txBody>
          <a:bodyPr/>
          <a:lstStyle/>
          <a:p>
            <a:pPr>
              <a:defRPr/>
            </a:pPr>
            <a:r>
              <a:rPr lang="en-US" smtClean="0"/>
              <a:t>chapter 10: Timer and external interrupts v7a</a:t>
            </a:r>
            <a:endParaRPr lang="en-US"/>
          </a:p>
        </p:txBody>
      </p:sp>
      <p:sp>
        <p:nvSpPr>
          <p:cNvPr id="5"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5A57ADB-784C-4693-91DA-C61D71505784}" type="slidenum">
              <a:rPr lang="en-US" altLang="en-US">
                <a:solidFill>
                  <a:srgbClr val="898989"/>
                </a:solidFill>
              </a:rPr>
              <a:pPr/>
              <a:t>28</a:t>
            </a:fld>
            <a:endParaRPr lang="en-US" altLang="en-US">
              <a:solidFill>
                <a:srgbClr val="898989"/>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t>A little summary</a:t>
            </a:r>
          </a:p>
        </p:txBody>
      </p:sp>
      <p:sp>
        <p:nvSpPr>
          <p:cNvPr id="31747" name="Rectangle 3"/>
          <p:cNvSpPr>
            <a:spLocks noGrp="1" noChangeArrowheads="1"/>
          </p:cNvSpPr>
          <p:nvPr>
            <p:ph idx="1"/>
          </p:nvPr>
        </p:nvSpPr>
        <p:spPr/>
        <p:txBody>
          <a:bodyPr/>
          <a:lstStyle/>
          <a:p>
            <a:pPr eaLnBrk="1" hangingPunct="1">
              <a:lnSpc>
                <a:spcPct val="90000"/>
              </a:lnSpc>
            </a:pPr>
            <a:r>
              <a:rPr lang="en-US" altLang="en-US" smtClean="0"/>
              <a:t>The timer is a hardware module inside ARM7_LPC213x</a:t>
            </a:r>
          </a:p>
          <a:p>
            <a:pPr eaLnBrk="1" hangingPunct="1">
              <a:lnSpc>
                <a:spcPct val="90000"/>
              </a:lnSpc>
            </a:pPr>
            <a:r>
              <a:rPr lang="en-US" altLang="en-US" smtClean="0"/>
              <a:t>The timer generates a 10Hz clock at TIMER_OUTPUT</a:t>
            </a:r>
          </a:p>
          <a:p>
            <a:pPr eaLnBrk="1" hangingPunct="1">
              <a:lnSpc>
                <a:spcPct val="90000"/>
              </a:lnSpc>
            </a:pPr>
            <a:r>
              <a:rPr lang="en-US" altLang="en-US" smtClean="0"/>
              <a:t>At each rising edge of TIMER_OUTPUT</a:t>
            </a:r>
          </a:p>
          <a:p>
            <a:pPr lvl="1" eaLnBrk="1" hangingPunct="1">
              <a:lnSpc>
                <a:spcPct val="90000"/>
              </a:lnSpc>
            </a:pPr>
            <a:r>
              <a:rPr lang="en-US" altLang="en-US" smtClean="0"/>
              <a:t>the interrupt service routine _ISR() is executed once, </a:t>
            </a:r>
          </a:p>
          <a:p>
            <a:pPr lvl="1" eaLnBrk="1" hangingPunct="1">
              <a:lnSpc>
                <a:spcPct val="90000"/>
              </a:lnSpc>
            </a:pPr>
            <a:r>
              <a:rPr lang="en-US" altLang="en-US" smtClean="0"/>
              <a:t>so the _ISR is being executed 10 times per second</a:t>
            </a:r>
          </a:p>
        </p:txBody>
      </p:sp>
      <p:sp>
        <p:nvSpPr>
          <p:cNvPr id="5" name="Footer Placeholder 4"/>
          <p:cNvSpPr>
            <a:spLocks noGrp="1"/>
          </p:cNvSpPr>
          <p:nvPr>
            <p:ph type="ftr" sz="quarter" idx="11"/>
          </p:nvPr>
        </p:nvSpPr>
        <p:spPr/>
        <p:txBody>
          <a:bodyPr/>
          <a:lstStyle/>
          <a:p>
            <a:pPr>
              <a:defRPr/>
            </a:pPr>
            <a:r>
              <a:rPr lang="en-US" smtClean="0"/>
              <a:t>chapter 10: Timer and external interrupts v7a</a:t>
            </a:r>
            <a:endParaRPr lang="en-US"/>
          </a:p>
        </p:txBody>
      </p:sp>
      <p:sp>
        <p:nvSpPr>
          <p:cNvPr id="6" name="Slide Number Placeholder 5"/>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4D9DEC9-CE02-485A-899F-A700122BD9B9}" type="slidenum">
              <a:rPr lang="en-US" altLang="en-US">
                <a:solidFill>
                  <a:srgbClr val="898989"/>
                </a:solidFill>
              </a:rPr>
              <a:pPr/>
              <a:t>29</a:t>
            </a:fld>
            <a:endParaRPr lang="en-US" altLang="en-US">
              <a:solidFill>
                <a:srgbClr val="89898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2"/>
          <p:cNvSpPr>
            <a:spLocks noGrp="1"/>
          </p:cNvSpPr>
          <p:nvPr>
            <p:ph type="ftr" sz="quarter" idx="11"/>
          </p:nvPr>
        </p:nvSpPr>
        <p:spPr/>
        <p:txBody>
          <a:bodyPr/>
          <a:lstStyle/>
          <a:p>
            <a:pPr>
              <a:defRPr/>
            </a:pPr>
            <a:r>
              <a:rPr lang="en-US" smtClean="0"/>
              <a:t>chapter 10: Timer and external interrupts v7a</a:t>
            </a:r>
            <a:endParaRPr lang="en-US"/>
          </a:p>
        </p:txBody>
      </p:sp>
      <p:sp>
        <p:nvSpPr>
          <p:cNvPr id="31" name="Slide Number Placeholder 3"/>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C5187EA-459E-416C-8FAB-D4B5B105BB78}" type="slidenum">
              <a:rPr lang="en-US" altLang="en-US">
                <a:solidFill>
                  <a:srgbClr val="898989"/>
                </a:solidFill>
              </a:rPr>
              <a:pPr/>
              <a:t>3</a:t>
            </a:fld>
            <a:endParaRPr lang="en-US" altLang="en-US">
              <a:solidFill>
                <a:srgbClr val="898989"/>
              </a:solidFill>
            </a:endParaRPr>
          </a:p>
        </p:txBody>
      </p:sp>
      <p:sp>
        <p:nvSpPr>
          <p:cNvPr id="5124" name="Rectangle 2"/>
          <p:cNvSpPr>
            <a:spLocks noGrp="1" noChangeArrowheads="1"/>
          </p:cNvSpPr>
          <p:nvPr>
            <p:ph type="body" idx="4294967295"/>
          </p:nvPr>
        </p:nvSpPr>
        <p:spPr>
          <a:xfrm>
            <a:off x="0" y="1600200"/>
            <a:ext cx="8229600" cy="4530725"/>
          </a:xfrm>
        </p:spPr>
        <p:txBody>
          <a:bodyPr/>
          <a:lstStyle/>
          <a:p>
            <a:pPr eaLnBrk="1" hangingPunct="1"/>
            <a:r>
              <a:rPr lang="en-US" altLang="zh-TW" smtClean="0"/>
              <a:t> </a:t>
            </a:r>
          </a:p>
        </p:txBody>
      </p:sp>
      <p:sp>
        <p:nvSpPr>
          <p:cNvPr id="5125" name="Rectangle 4"/>
          <p:cNvSpPr>
            <a:spLocks noGrp="1" noChangeArrowheads="1"/>
          </p:cNvSpPr>
          <p:nvPr>
            <p:ph type="title" idx="4294967295"/>
          </p:nvPr>
        </p:nvSpPr>
        <p:spPr>
          <a:xfrm>
            <a:off x="0" y="0"/>
            <a:ext cx="8229600" cy="1143000"/>
          </a:xfrm>
        </p:spPr>
        <p:txBody>
          <a:bodyPr/>
          <a:lstStyle/>
          <a:p>
            <a:pPr eaLnBrk="1" hangingPunct="1"/>
            <a:r>
              <a:rPr lang="en-US" altLang="zh-TW" smtClean="0"/>
              <a:t>Our testing board</a:t>
            </a:r>
          </a:p>
        </p:txBody>
      </p:sp>
      <p:pic>
        <p:nvPicPr>
          <p:cNvPr id="51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295400"/>
            <a:ext cx="350520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7" name="頁尾版面配置區 4"/>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zh-TW" sz="1000">
                <a:latin typeface="Arial" charset="0"/>
              </a:rPr>
              <a:t>CEG2400 Ch7: Driving Parallel Loads V1a</a:t>
            </a:r>
          </a:p>
        </p:txBody>
      </p:sp>
      <p:sp>
        <p:nvSpPr>
          <p:cNvPr id="5128" name="投影片編號版面配置區 5"/>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1F157BA8-DAFD-41A3-8972-535C7B044DCF}" type="slidenum">
              <a:rPr lang="en-US" altLang="zh-TW" sz="1000">
                <a:latin typeface="Arial" charset="0"/>
              </a:rPr>
              <a:pPr algn="r" eaLnBrk="1" hangingPunct="1">
                <a:spcBef>
                  <a:spcPct val="0"/>
                </a:spcBef>
                <a:buFontTx/>
                <a:buNone/>
              </a:pPr>
              <a:t>3</a:t>
            </a:fld>
            <a:endParaRPr lang="en-US" altLang="zh-TW" sz="1000">
              <a:latin typeface="Arial" charset="0"/>
            </a:endParaRPr>
          </a:p>
        </p:txBody>
      </p:sp>
      <p:pic>
        <p:nvPicPr>
          <p:cNvPr id="51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5699125"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191000"/>
            <a:ext cx="1898650" cy="214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131" name="Group 22"/>
          <p:cNvGrpSpPr>
            <a:grpSpLocks/>
          </p:cNvGrpSpPr>
          <p:nvPr/>
        </p:nvGrpSpPr>
        <p:grpSpPr bwMode="auto">
          <a:xfrm>
            <a:off x="3124200" y="990600"/>
            <a:ext cx="5334000" cy="4114800"/>
            <a:chOff x="1968" y="624"/>
            <a:chExt cx="3360" cy="2592"/>
          </a:xfrm>
        </p:grpSpPr>
        <p:sp>
          <p:nvSpPr>
            <p:cNvPr id="5136" name="Line 23"/>
            <p:cNvSpPr>
              <a:spLocks noChangeShapeType="1"/>
            </p:cNvSpPr>
            <p:nvPr/>
          </p:nvSpPr>
          <p:spPr bwMode="auto">
            <a:xfrm flipV="1">
              <a:off x="1968" y="624"/>
              <a:ext cx="0" cy="7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7" name="Line 24"/>
            <p:cNvSpPr>
              <a:spLocks noChangeShapeType="1"/>
            </p:cNvSpPr>
            <p:nvPr/>
          </p:nvSpPr>
          <p:spPr bwMode="auto">
            <a:xfrm>
              <a:off x="1968" y="624"/>
              <a:ext cx="139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8" name="Line 25"/>
            <p:cNvSpPr>
              <a:spLocks noChangeShapeType="1"/>
            </p:cNvSpPr>
            <p:nvPr/>
          </p:nvSpPr>
          <p:spPr bwMode="auto">
            <a:xfrm>
              <a:off x="3360" y="624"/>
              <a:ext cx="0" cy="177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9" name="Line 26"/>
            <p:cNvSpPr>
              <a:spLocks noChangeShapeType="1"/>
            </p:cNvSpPr>
            <p:nvPr/>
          </p:nvSpPr>
          <p:spPr bwMode="auto">
            <a:xfrm>
              <a:off x="3360" y="2400"/>
              <a:ext cx="19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0" name="Line 27"/>
            <p:cNvSpPr>
              <a:spLocks noChangeShapeType="1"/>
            </p:cNvSpPr>
            <p:nvPr/>
          </p:nvSpPr>
          <p:spPr bwMode="auto">
            <a:xfrm>
              <a:off x="5328" y="2400"/>
              <a:ext cx="0" cy="81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1" name="Line 28"/>
            <p:cNvSpPr>
              <a:spLocks noChangeShapeType="1"/>
            </p:cNvSpPr>
            <p:nvPr/>
          </p:nvSpPr>
          <p:spPr bwMode="auto">
            <a:xfrm>
              <a:off x="4992" y="3216"/>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32" name="TextBox 1"/>
          <p:cNvSpPr txBox="1">
            <a:spLocks noChangeArrowheads="1"/>
          </p:cNvSpPr>
          <p:nvPr/>
        </p:nvSpPr>
        <p:spPr bwMode="auto">
          <a:xfrm>
            <a:off x="5699125" y="3009900"/>
            <a:ext cx="12493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solidFill>
                  <a:srgbClr val="FF0000"/>
                </a:solidFill>
                <a:latin typeface="Arial" charset="0"/>
              </a:rPr>
              <a:t>P0.10</a:t>
            </a:r>
          </a:p>
          <a:p>
            <a:pPr>
              <a:spcBef>
                <a:spcPct val="0"/>
              </a:spcBef>
              <a:buFontTx/>
              <a:buNone/>
            </a:pPr>
            <a:r>
              <a:rPr lang="en-US" altLang="en-US" sz="1800">
                <a:solidFill>
                  <a:srgbClr val="FF0000"/>
                </a:solidFill>
                <a:latin typeface="Arial" charset="0"/>
              </a:rPr>
              <a:t>Red _LED</a:t>
            </a:r>
          </a:p>
        </p:txBody>
      </p:sp>
      <p:sp>
        <p:nvSpPr>
          <p:cNvPr id="5133" name="TextBox 31"/>
          <p:cNvSpPr txBox="1">
            <a:spLocks noChangeArrowheads="1"/>
          </p:cNvSpPr>
          <p:nvPr/>
        </p:nvSpPr>
        <p:spPr bwMode="auto">
          <a:xfrm>
            <a:off x="7223125" y="3013075"/>
            <a:ext cx="1403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solidFill>
                  <a:srgbClr val="00B050"/>
                </a:solidFill>
                <a:latin typeface="Arial" charset="0"/>
              </a:rPr>
              <a:t>P0.11 </a:t>
            </a:r>
          </a:p>
          <a:p>
            <a:pPr>
              <a:spcBef>
                <a:spcPct val="0"/>
              </a:spcBef>
              <a:buFontTx/>
              <a:buNone/>
            </a:pPr>
            <a:r>
              <a:rPr lang="en-US" altLang="en-US" sz="1800">
                <a:solidFill>
                  <a:srgbClr val="00B050"/>
                </a:solidFill>
                <a:latin typeface="Arial" charset="0"/>
              </a:rPr>
              <a:t>Green_LED</a:t>
            </a:r>
          </a:p>
        </p:txBody>
      </p:sp>
      <p:sp>
        <p:nvSpPr>
          <p:cNvPr id="5134" name="TextBox 2"/>
          <p:cNvSpPr txBox="1">
            <a:spLocks noChangeArrowheads="1"/>
          </p:cNvSpPr>
          <p:nvPr/>
        </p:nvSpPr>
        <p:spPr bwMode="auto">
          <a:xfrm>
            <a:off x="5948363" y="4011613"/>
            <a:ext cx="2416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latin typeface="Arial" charset="0"/>
              </a:rPr>
              <a:t>P0.20 (EINT3), pin 55</a:t>
            </a:r>
          </a:p>
        </p:txBody>
      </p:sp>
      <p:sp>
        <p:nvSpPr>
          <p:cNvPr id="5135" name="TextBox 3"/>
          <p:cNvSpPr txBox="1">
            <a:spLocks noChangeArrowheads="1"/>
          </p:cNvSpPr>
          <p:nvPr/>
        </p:nvSpPr>
        <p:spPr bwMode="auto">
          <a:xfrm>
            <a:off x="5607050" y="5459413"/>
            <a:ext cx="684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latin typeface="Arial" charset="0"/>
              </a:rPr>
              <a:t>SW3</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l" eaLnBrk="1" hangingPunct="1"/>
            <a:r>
              <a:rPr lang="en-US" altLang="en-US" sz="2200" smtClean="0"/>
              <a:t>The CPU runs instructions of main() and ISR() sequentially.</a:t>
            </a:r>
            <a:br>
              <a:rPr lang="en-US" altLang="en-US" sz="2200" smtClean="0"/>
            </a:br>
            <a:r>
              <a:rPr lang="en-US" altLang="en-US" sz="2200" smtClean="0"/>
              <a:t>--M1,M2..etc are statements in main() </a:t>
            </a:r>
            <a:br>
              <a:rPr lang="en-US" altLang="en-US" sz="2200" smtClean="0"/>
            </a:br>
            <a:r>
              <a:rPr lang="en-US" altLang="en-US" sz="2200" smtClean="0"/>
              <a:t>--I1,I2,I3,are ISR statements inside an ISR(), they will run once in every 100ms</a:t>
            </a:r>
          </a:p>
        </p:txBody>
      </p:sp>
      <p:sp>
        <p:nvSpPr>
          <p:cNvPr id="32771" name="Rectangle 3"/>
          <p:cNvSpPr>
            <a:spLocks noGrp="1" noChangeArrowheads="1"/>
          </p:cNvSpPr>
          <p:nvPr>
            <p:ph sz="half" idx="1"/>
          </p:nvPr>
        </p:nvSpPr>
        <p:spPr>
          <a:xfrm>
            <a:off x="3708400" y="1557338"/>
            <a:ext cx="2232025" cy="4530725"/>
          </a:xfrm>
        </p:spPr>
        <p:txBody>
          <a:bodyPr/>
          <a:lstStyle/>
          <a:p>
            <a:pPr eaLnBrk="1" hangingPunct="1">
              <a:lnSpc>
                <a:spcPct val="90000"/>
              </a:lnSpc>
            </a:pPr>
            <a:r>
              <a:rPr lang="en-US" altLang="en-US" sz="1600" smtClean="0"/>
              <a:t>Main()</a:t>
            </a:r>
          </a:p>
          <a:p>
            <a:pPr eaLnBrk="1" hangingPunct="1">
              <a:lnSpc>
                <a:spcPct val="90000"/>
              </a:lnSpc>
            </a:pPr>
            <a:r>
              <a:rPr lang="en-US" altLang="en-US" sz="1600" smtClean="0"/>
              <a:t>{</a:t>
            </a:r>
          </a:p>
          <a:p>
            <a:pPr lvl="1" eaLnBrk="1" hangingPunct="1">
              <a:lnSpc>
                <a:spcPct val="90000"/>
              </a:lnSpc>
            </a:pPr>
            <a:r>
              <a:rPr lang="en-US" altLang="en-US" sz="1500" smtClean="0"/>
              <a:t>setup();</a:t>
            </a:r>
          </a:p>
          <a:p>
            <a:pPr lvl="1" eaLnBrk="1" hangingPunct="1">
              <a:lnSpc>
                <a:spcPct val="90000"/>
              </a:lnSpc>
            </a:pPr>
            <a:r>
              <a:rPr lang="en-US" altLang="en-US" sz="1500" smtClean="0"/>
              <a:t>M1</a:t>
            </a:r>
          </a:p>
          <a:p>
            <a:pPr lvl="1" eaLnBrk="1" hangingPunct="1">
              <a:lnSpc>
                <a:spcPct val="90000"/>
              </a:lnSpc>
            </a:pPr>
            <a:r>
              <a:rPr lang="en-US" altLang="en-US" sz="1500" smtClean="0"/>
              <a:t>M2</a:t>
            </a:r>
          </a:p>
          <a:p>
            <a:pPr lvl="1" eaLnBrk="1" hangingPunct="1">
              <a:lnSpc>
                <a:spcPct val="90000"/>
              </a:lnSpc>
            </a:pPr>
            <a:r>
              <a:rPr lang="en-US" altLang="en-US" sz="1500" smtClean="0"/>
              <a:t>M3</a:t>
            </a:r>
          </a:p>
          <a:p>
            <a:pPr lvl="1" eaLnBrk="1" hangingPunct="1">
              <a:lnSpc>
                <a:spcPct val="90000"/>
              </a:lnSpc>
            </a:pPr>
            <a:r>
              <a:rPr lang="en-US" altLang="en-US" sz="1500" smtClean="0"/>
              <a:t>M4</a:t>
            </a:r>
          </a:p>
          <a:p>
            <a:pPr lvl="1" eaLnBrk="1" hangingPunct="1">
              <a:lnSpc>
                <a:spcPct val="90000"/>
              </a:lnSpc>
            </a:pPr>
            <a:r>
              <a:rPr lang="en-US" altLang="en-US" sz="1500" smtClean="0"/>
              <a:t>M5</a:t>
            </a:r>
          </a:p>
          <a:p>
            <a:pPr lvl="1" eaLnBrk="1" hangingPunct="1">
              <a:lnSpc>
                <a:spcPct val="90000"/>
              </a:lnSpc>
            </a:pPr>
            <a:r>
              <a:rPr lang="en-US" altLang="en-US" sz="1500" smtClean="0"/>
              <a:t>M6</a:t>
            </a:r>
          </a:p>
          <a:p>
            <a:pPr lvl="1" eaLnBrk="1" hangingPunct="1">
              <a:lnSpc>
                <a:spcPct val="90000"/>
              </a:lnSpc>
            </a:pPr>
            <a:r>
              <a:rPr lang="en-US" altLang="en-US" sz="1500" smtClean="0"/>
              <a:t>M7</a:t>
            </a:r>
          </a:p>
          <a:p>
            <a:pPr lvl="1" eaLnBrk="1" hangingPunct="1">
              <a:lnSpc>
                <a:spcPct val="90000"/>
              </a:lnSpc>
            </a:pPr>
            <a:r>
              <a:rPr lang="en-US" altLang="en-US" sz="1500" smtClean="0"/>
              <a:t>M8</a:t>
            </a:r>
          </a:p>
          <a:p>
            <a:pPr lvl="1" eaLnBrk="1" hangingPunct="1">
              <a:lnSpc>
                <a:spcPct val="90000"/>
              </a:lnSpc>
            </a:pPr>
            <a:r>
              <a:rPr lang="en-US" altLang="en-US" sz="1500" smtClean="0"/>
              <a:t>M9</a:t>
            </a:r>
          </a:p>
          <a:p>
            <a:pPr lvl="1" eaLnBrk="1" hangingPunct="1">
              <a:lnSpc>
                <a:spcPct val="90000"/>
              </a:lnSpc>
            </a:pPr>
            <a:r>
              <a:rPr lang="en-US" altLang="en-US" sz="1500" smtClean="0"/>
              <a:t>M10</a:t>
            </a:r>
          </a:p>
          <a:p>
            <a:pPr lvl="1" eaLnBrk="1" hangingPunct="1">
              <a:lnSpc>
                <a:spcPct val="90000"/>
              </a:lnSpc>
            </a:pPr>
            <a:r>
              <a:rPr lang="en-US" altLang="en-US" sz="1500" smtClean="0"/>
              <a:t>M11</a:t>
            </a:r>
          </a:p>
          <a:p>
            <a:pPr lvl="1" eaLnBrk="1" hangingPunct="1">
              <a:lnSpc>
                <a:spcPct val="90000"/>
              </a:lnSpc>
            </a:pPr>
            <a:r>
              <a:rPr lang="en-US" altLang="en-US" sz="1500" smtClean="0"/>
              <a:t>M12</a:t>
            </a:r>
          </a:p>
          <a:p>
            <a:pPr lvl="1" eaLnBrk="1" hangingPunct="1">
              <a:lnSpc>
                <a:spcPct val="90000"/>
              </a:lnSpc>
            </a:pPr>
            <a:r>
              <a:rPr lang="en-US" altLang="en-US" sz="1500" smtClean="0"/>
              <a:t>M13</a:t>
            </a:r>
          </a:p>
          <a:p>
            <a:pPr lvl="1" eaLnBrk="1" hangingPunct="1">
              <a:lnSpc>
                <a:spcPct val="90000"/>
              </a:lnSpc>
            </a:pPr>
            <a:r>
              <a:rPr lang="en-US" altLang="en-US" sz="1500" smtClean="0"/>
              <a:t>:</a:t>
            </a:r>
          </a:p>
          <a:p>
            <a:pPr eaLnBrk="1" hangingPunct="1">
              <a:lnSpc>
                <a:spcPct val="90000"/>
              </a:lnSpc>
            </a:pPr>
            <a:endParaRPr lang="en-US" altLang="en-US" sz="1600" smtClean="0"/>
          </a:p>
        </p:txBody>
      </p:sp>
      <p:sp>
        <p:nvSpPr>
          <p:cNvPr id="32772" name="Rectangle 4"/>
          <p:cNvSpPr>
            <a:spLocks noGrp="1" noChangeArrowheads="1"/>
          </p:cNvSpPr>
          <p:nvPr>
            <p:ph sz="half" idx="2"/>
          </p:nvPr>
        </p:nvSpPr>
        <p:spPr>
          <a:xfrm>
            <a:off x="5653088" y="1379538"/>
            <a:ext cx="3019425" cy="4530725"/>
          </a:xfrm>
        </p:spPr>
        <p:txBody>
          <a:bodyPr/>
          <a:lstStyle/>
          <a:p>
            <a:pPr eaLnBrk="1" hangingPunct="1">
              <a:lnSpc>
                <a:spcPct val="90000"/>
              </a:lnSpc>
            </a:pPr>
            <a:endParaRPr lang="en-US" altLang="en-US" sz="2400" smtClean="0"/>
          </a:p>
          <a:p>
            <a:pPr eaLnBrk="1" hangingPunct="1">
              <a:lnSpc>
                <a:spcPct val="90000"/>
              </a:lnSpc>
            </a:pPr>
            <a:endParaRPr lang="en-US" altLang="en-US" sz="2400" smtClean="0"/>
          </a:p>
          <a:p>
            <a:pPr eaLnBrk="1" hangingPunct="1">
              <a:lnSpc>
                <a:spcPct val="90000"/>
              </a:lnSpc>
            </a:pPr>
            <a:endParaRPr lang="en-US" altLang="en-US" sz="2400" smtClean="0"/>
          </a:p>
          <a:p>
            <a:pPr eaLnBrk="1" hangingPunct="1">
              <a:lnSpc>
                <a:spcPct val="90000"/>
              </a:lnSpc>
            </a:pPr>
            <a:r>
              <a:rPr lang="en-US" altLang="en-US" sz="2400" smtClean="0"/>
              <a:t>ISR() //interrupt service routine 10Hz</a:t>
            </a:r>
          </a:p>
          <a:p>
            <a:pPr eaLnBrk="1" hangingPunct="1">
              <a:lnSpc>
                <a:spcPct val="90000"/>
              </a:lnSpc>
            </a:pPr>
            <a:r>
              <a:rPr lang="en-US" altLang="en-US" sz="2400" smtClean="0"/>
              <a:t>{</a:t>
            </a:r>
          </a:p>
          <a:p>
            <a:pPr lvl="1" eaLnBrk="1" hangingPunct="1">
              <a:lnSpc>
                <a:spcPct val="90000"/>
              </a:lnSpc>
            </a:pPr>
            <a:r>
              <a:rPr lang="en-US" altLang="en-US" sz="2100" smtClean="0"/>
              <a:t>I1</a:t>
            </a:r>
          </a:p>
          <a:p>
            <a:pPr lvl="1" eaLnBrk="1" hangingPunct="1">
              <a:lnSpc>
                <a:spcPct val="90000"/>
              </a:lnSpc>
            </a:pPr>
            <a:r>
              <a:rPr lang="en-US" altLang="en-US" sz="2100" smtClean="0"/>
              <a:t>I2</a:t>
            </a:r>
          </a:p>
          <a:p>
            <a:pPr lvl="1" eaLnBrk="1" hangingPunct="1">
              <a:lnSpc>
                <a:spcPct val="90000"/>
              </a:lnSpc>
            </a:pPr>
            <a:r>
              <a:rPr lang="en-US" altLang="en-US" sz="2100" smtClean="0"/>
              <a:t>I3</a:t>
            </a:r>
          </a:p>
          <a:p>
            <a:pPr eaLnBrk="1" hangingPunct="1">
              <a:lnSpc>
                <a:spcPct val="90000"/>
              </a:lnSpc>
            </a:pPr>
            <a:r>
              <a:rPr lang="en-US" altLang="en-US" sz="2400" smtClean="0"/>
              <a:t>}</a:t>
            </a:r>
          </a:p>
        </p:txBody>
      </p:sp>
      <p:sp>
        <p:nvSpPr>
          <p:cNvPr id="29" name="Footer Placeholder 5"/>
          <p:cNvSpPr>
            <a:spLocks noGrp="1"/>
          </p:cNvSpPr>
          <p:nvPr>
            <p:ph type="ftr" sz="quarter" idx="11"/>
          </p:nvPr>
        </p:nvSpPr>
        <p:spPr>
          <a:xfrm>
            <a:off x="5300663" y="6376988"/>
            <a:ext cx="2895600" cy="365125"/>
          </a:xfrm>
        </p:spPr>
        <p:txBody>
          <a:bodyPr/>
          <a:lstStyle/>
          <a:p>
            <a:pPr>
              <a:defRPr/>
            </a:pPr>
            <a:r>
              <a:rPr lang="en-US" smtClean="0"/>
              <a:t>chapter 10: Timer and external interrupts v7a</a:t>
            </a:r>
            <a:endParaRPr lang="en-US" dirty="0"/>
          </a:p>
        </p:txBody>
      </p:sp>
      <p:sp>
        <p:nvSpPr>
          <p:cNvPr id="30" name="Slide Number Placeholder 6"/>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04C05E2-7F73-4BA8-9391-E069F366937C}" type="slidenum">
              <a:rPr lang="en-US" altLang="en-US">
                <a:solidFill>
                  <a:srgbClr val="898989"/>
                </a:solidFill>
              </a:rPr>
              <a:pPr/>
              <a:t>30</a:t>
            </a:fld>
            <a:endParaRPr lang="en-US" altLang="en-US">
              <a:solidFill>
                <a:srgbClr val="898989"/>
              </a:solidFill>
            </a:endParaRPr>
          </a:p>
        </p:txBody>
      </p:sp>
      <p:sp>
        <p:nvSpPr>
          <p:cNvPr id="32775" name="Rectangle 6"/>
          <p:cNvSpPr>
            <a:spLocks noChangeArrowheads="1"/>
          </p:cNvSpPr>
          <p:nvPr/>
        </p:nvSpPr>
        <p:spPr bwMode="auto">
          <a:xfrm>
            <a:off x="179388" y="1557338"/>
            <a:ext cx="4038600"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90000"/>
              </a:lnSpc>
              <a:buClr>
                <a:schemeClr val="accent1"/>
              </a:buClr>
              <a:buFont typeface="Wingdings" pitchFamily="2" charset="2"/>
              <a:buChar char="l"/>
            </a:pPr>
            <a:r>
              <a:rPr lang="en-US" altLang="en-US" sz="1400">
                <a:latin typeface="Arial" charset="0"/>
              </a:rPr>
              <a:t>E.g. </a:t>
            </a:r>
          </a:p>
          <a:p>
            <a:pPr eaLnBrk="1" hangingPunct="1">
              <a:lnSpc>
                <a:spcPct val="90000"/>
              </a:lnSpc>
              <a:buClr>
                <a:schemeClr val="accent1"/>
              </a:buClr>
              <a:buFont typeface="Wingdings" pitchFamily="2" charset="2"/>
              <a:buChar char="l"/>
            </a:pPr>
            <a:r>
              <a:rPr lang="en-US" altLang="en-US" sz="1400">
                <a:latin typeface="Arial" charset="0"/>
              </a:rPr>
              <a:t>:</a:t>
            </a:r>
          </a:p>
          <a:p>
            <a:pPr eaLnBrk="1" hangingPunct="1">
              <a:lnSpc>
                <a:spcPct val="90000"/>
              </a:lnSpc>
              <a:buClr>
                <a:schemeClr val="accent1"/>
              </a:buClr>
              <a:buFont typeface="Wingdings" pitchFamily="2" charset="2"/>
              <a:buChar char="l"/>
            </a:pPr>
            <a:r>
              <a:rPr lang="en-US" altLang="en-US" sz="1400">
                <a:latin typeface="Arial" charset="0"/>
              </a:rPr>
              <a:t>Setup();</a:t>
            </a:r>
          </a:p>
          <a:p>
            <a:pPr lvl="1" eaLnBrk="1" hangingPunct="1">
              <a:lnSpc>
                <a:spcPct val="90000"/>
              </a:lnSpc>
              <a:buClr>
                <a:schemeClr val="accent1"/>
              </a:buClr>
              <a:buFont typeface="Wingdings" pitchFamily="2" charset="2"/>
              <a:buChar char="¡"/>
            </a:pPr>
            <a:r>
              <a:rPr lang="en-US" altLang="en-US" sz="1300">
                <a:latin typeface="Arial" charset="0"/>
              </a:rPr>
              <a:t>M1</a:t>
            </a:r>
          </a:p>
          <a:p>
            <a:pPr lvl="1" eaLnBrk="1" hangingPunct="1">
              <a:lnSpc>
                <a:spcPct val="90000"/>
              </a:lnSpc>
              <a:buClr>
                <a:schemeClr val="accent1"/>
              </a:buClr>
              <a:buFont typeface="Wingdings" pitchFamily="2" charset="2"/>
              <a:buChar char="¡"/>
            </a:pPr>
            <a:r>
              <a:rPr lang="en-US" altLang="en-US" sz="1300">
                <a:latin typeface="Arial" charset="0"/>
              </a:rPr>
              <a:t>M2</a:t>
            </a:r>
          </a:p>
          <a:p>
            <a:pPr lvl="1" eaLnBrk="1" hangingPunct="1">
              <a:lnSpc>
                <a:spcPct val="90000"/>
              </a:lnSpc>
              <a:buClr>
                <a:schemeClr val="accent1"/>
              </a:buClr>
              <a:buFont typeface="Wingdings" pitchFamily="2" charset="2"/>
              <a:buChar char="¡"/>
            </a:pPr>
            <a:r>
              <a:rPr lang="en-US" altLang="en-US" sz="1300">
                <a:latin typeface="Arial" charset="0"/>
              </a:rPr>
              <a:t>M3</a:t>
            </a:r>
          </a:p>
          <a:p>
            <a:pPr lvl="2" eaLnBrk="1" hangingPunct="1">
              <a:lnSpc>
                <a:spcPct val="90000"/>
              </a:lnSpc>
              <a:buClr>
                <a:schemeClr val="accent1"/>
              </a:buClr>
              <a:buFont typeface="Wingdings" pitchFamily="2" charset="2"/>
              <a:buChar char="l"/>
            </a:pPr>
            <a:r>
              <a:rPr lang="en-US" altLang="en-US" sz="1200">
                <a:latin typeface="Arial" charset="0"/>
              </a:rPr>
              <a:t>I1</a:t>
            </a:r>
          </a:p>
          <a:p>
            <a:pPr lvl="2" eaLnBrk="1" hangingPunct="1">
              <a:lnSpc>
                <a:spcPct val="90000"/>
              </a:lnSpc>
              <a:buClr>
                <a:schemeClr val="accent1"/>
              </a:buClr>
              <a:buFont typeface="Wingdings" pitchFamily="2" charset="2"/>
              <a:buChar char="l"/>
            </a:pPr>
            <a:r>
              <a:rPr lang="en-US" altLang="en-US" sz="1200">
                <a:latin typeface="Arial" charset="0"/>
              </a:rPr>
              <a:t>I2</a:t>
            </a:r>
          </a:p>
          <a:p>
            <a:pPr lvl="2" eaLnBrk="1" hangingPunct="1">
              <a:lnSpc>
                <a:spcPct val="90000"/>
              </a:lnSpc>
              <a:buClr>
                <a:schemeClr val="accent1"/>
              </a:buClr>
              <a:buFont typeface="Wingdings" pitchFamily="2" charset="2"/>
              <a:buChar char="l"/>
            </a:pPr>
            <a:r>
              <a:rPr lang="en-US" altLang="en-US" sz="1200">
                <a:latin typeface="Arial" charset="0"/>
              </a:rPr>
              <a:t>I3</a:t>
            </a:r>
          </a:p>
          <a:p>
            <a:pPr lvl="1" eaLnBrk="1" hangingPunct="1">
              <a:lnSpc>
                <a:spcPct val="90000"/>
              </a:lnSpc>
              <a:buClr>
                <a:schemeClr val="accent1"/>
              </a:buClr>
              <a:buFont typeface="Wingdings" pitchFamily="2" charset="2"/>
              <a:buChar char="¡"/>
            </a:pPr>
            <a:r>
              <a:rPr lang="en-US" altLang="en-US" sz="1300">
                <a:latin typeface="Arial" charset="0"/>
              </a:rPr>
              <a:t>M4</a:t>
            </a:r>
          </a:p>
          <a:p>
            <a:pPr lvl="1" eaLnBrk="1" hangingPunct="1">
              <a:lnSpc>
                <a:spcPct val="90000"/>
              </a:lnSpc>
              <a:buClr>
                <a:schemeClr val="accent1"/>
              </a:buClr>
              <a:buFont typeface="Wingdings" pitchFamily="2" charset="2"/>
              <a:buChar char="¡"/>
            </a:pPr>
            <a:r>
              <a:rPr lang="en-US" altLang="en-US" sz="1300">
                <a:latin typeface="Arial" charset="0"/>
              </a:rPr>
              <a:t>M5</a:t>
            </a:r>
          </a:p>
          <a:p>
            <a:pPr lvl="2" eaLnBrk="1" hangingPunct="1">
              <a:lnSpc>
                <a:spcPct val="90000"/>
              </a:lnSpc>
              <a:buClr>
                <a:schemeClr val="accent1"/>
              </a:buClr>
              <a:buFont typeface="Wingdings" pitchFamily="2" charset="2"/>
              <a:buChar char="l"/>
            </a:pPr>
            <a:r>
              <a:rPr lang="en-US" altLang="en-US" sz="1200">
                <a:latin typeface="Arial" charset="0"/>
              </a:rPr>
              <a:t>I1</a:t>
            </a:r>
          </a:p>
          <a:p>
            <a:pPr lvl="2" eaLnBrk="1" hangingPunct="1">
              <a:lnSpc>
                <a:spcPct val="90000"/>
              </a:lnSpc>
              <a:buClr>
                <a:schemeClr val="accent1"/>
              </a:buClr>
              <a:buFont typeface="Wingdings" pitchFamily="2" charset="2"/>
              <a:buChar char="l"/>
            </a:pPr>
            <a:r>
              <a:rPr lang="en-US" altLang="en-US" sz="1200">
                <a:latin typeface="Arial" charset="0"/>
              </a:rPr>
              <a:t>I2</a:t>
            </a:r>
          </a:p>
          <a:p>
            <a:pPr lvl="2" eaLnBrk="1" hangingPunct="1">
              <a:lnSpc>
                <a:spcPct val="90000"/>
              </a:lnSpc>
              <a:buClr>
                <a:schemeClr val="accent1"/>
              </a:buClr>
              <a:buFont typeface="Wingdings" pitchFamily="2" charset="2"/>
              <a:buChar char="l"/>
            </a:pPr>
            <a:r>
              <a:rPr lang="en-US" altLang="en-US" sz="1200">
                <a:latin typeface="Arial" charset="0"/>
              </a:rPr>
              <a:t>I3</a:t>
            </a:r>
          </a:p>
          <a:p>
            <a:pPr lvl="1" eaLnBrk="1" hangingPunct="1">
              <a:lnSpc>
                <a:spcPct val="90000"/>
              </a:lnSpc>
              <a:buClr>
                <a:schemeClr val="accent1"/>
              </a:buClr>
              <a:buFont typeface="Wingdings" pitchFamily="2" charset="2"/>
              <a:buChar char="¡"/>
            </a:pPr>
            <a:r>
              <a:rPr lang="en-US" altLang="en-US" sz="1300">
                <a:latin typeface="Arial" charset="0"/>
              </a:rPr>
              <a:t>M6</a:t>
            </a:r>
          </a:p>
          <a:p>
            <a:pPr lvl="1" eaLnBrk="1" hangingPunct="1">
              <a:lnSpc>
                <a:spcPct val="90000"/>
              </a:lnSpc>
              <a:buClr>
                <a:schemeClr val="accent1"/>
              </a:buClr>
              <a:buFont typeface="Wingdings" pitchFamily="2" charset="2"/>
              <a:buChar char="¡"/>
            </a:pPr>
            <a:r>
              <a:rPr lang="en-US" altLang="en-US" sz="1300">
                <a:latin typeface="Arial" charset="0"/>
              </a:rPr>
              <a:t>M7</a:t>
            </a:r>
          </a:p>
          <a:p>
            <a:pPr lvl="1" eaLnBrk="1" hangingPunct="1">
              <a:lnSpc>
                <a:spcPct val="90000"/>
              </a:lnSpc>
              <a:buClr>
                <a:schemeClr val="accent1"/>
              </a:buClr>
              <a:buFont typeface="Wingdings" pitchFamily="2" charset="2"/>
              <a:buChar char="¡"/>
            </a:pPr>
            <a:r>
              <a:rPr lang="en-US" altLang="en-US" sz="1300">
                <a:latin typeface="Arial" charset="0"/>
              </a:rPr>
              <a:t>M8</a:t>
            </a:r>
          </a:p>
          <a:p>
            <a:pPr lvl="1" eaLnBrk="1" hangingPunct="1">
              <a:lnSpc>
                <a:spcPct val="90000"/>
              </a:lnSpc>
              <a:buClr>
                <a:schemeClr val="accent1"/>
              </a:buClr>
              <a:buFont typeface="Wingdings" pitchFamily="2" charset="2"/>
              <a:buChar char="¡"/>
            </a:pPr>
            <a:r>
              <a:rPr lang="en-US" altLang="en-US" sz="1300">
                <a:latin typeface="Arial" charset="0"/>
              </a:rPr>
              <a:t>M9</a:t>
            </a:r>
          </a:p>
          <a:p>
            <a:pPr lvl="2" eaLnBrk="1" hangingPunct="1">
              <a:lnSpc>
                <a:spcPct val="90000"/>
              </a:lnSpc>
              <a:buClr>
                <a:schemeClr val="accent1"/>
              </a:buClr>
              <a:buFont typeface="Wingdings" pitchFamily="2" charset="2"/>
              <a:buChar char="l"/>
            </a:pPr>
            <a:r>
              <a:rPr lang="en-US" altLang="en-US" sz="1200">
                <a:latin typeface="Arial" charset="0"/>
              </a:rPr>
              <a:t>I1</a:t>
            </a:r>
          </a:p>
          <a:p>
            <a:pPr lvl="2" eaLnBrk="1" hangingPunct="1">
              <a:lnSpc>
                <a:spcPct val="90000"/>
              </a:lnSpc>
              <a:buClr>
                <a:schemeClr val="accent1"/>
              </a:buClr>
              <a:buFont typeface="Wingdings" pitchFamily="2" charset="2"/>
              <a:buChar char="l"/>
            </a:pPr>
            <a:r>
              <a:rPr lang="en-US" altLang="en-US" sz="1200">
                <a:latin typeface="Arial" charset="0"/>
              </a:rPr>
              <a:t>I2</a:t>
            </a:r>
          </a:p>
          <a:p>
            <a:pPr lvl="2" eaLnBrk="1" hangingPunct="1">
              <a:lnSpc>
                <a:spcPct val="90000"/>
              </a:lnSpc>
              <a:buClr>
                <a:schemeClr val="accent1"/>
              </a:buClr>
              <a:buFont typeface="Wingdings" pitchFamily="2" charset="2"/>
              <a:buChar char="l"/>
            </a:pPr>
            <a:r>
              <a:rPr lang="en-US" altLang="en-US" sz="1200">
                <a:latin typeface="Arial" charset="0"/>
              </a:rPr>
              <a:t>I3</a:t>
            </a:r>
          </a:p>
          <a:p>
            <a:pPr lvl="1" eaLnBrk="1" hangingPunct="1">
              <a:lnSpc>
                <a:spcPct val="90000"/>
              </a:lnSpc>
              <a:buClr>
                <a:schemeClr val="accent1"/>
              </a:buClr>
              <a:buFont typeface="Wingdings" pitchFamily="2" charset="2"/>
              <a:buChar char="¡"/>
            </a:pPr>
            <a:r>
              <a:rPr lang="en-US" altLang="en-US" sz="1300">
                <a:latin typeface="Arial" charset="0"/>
              </a:rPr>
              <a:t>M10</a:t>
            </a:r>
          </a:p>
          <a:p>
            <a:pPr lvl="1" eaLnBrk="1" hangingPunct="1">
              <a:lnSpc>
                <a:spcPct val="90000"/>
              </a:lnSpc>
              <a:buClr>
                <a:schemeClr val="accent1"/>
              </a:buClr>
              <a:buFont typeface="Wingdings" pitchFamily="2" charset="2"/>
              <a:buChar char="¡"/>
            </a:pPr>
            <a:r>
              <a:rPr lang="en-US" altLang="en-US" sz="1300">
                <a:latin typeface="Arial" charset="0"/>
              </a:rPr>
              <a:t>M11</a:t>
            </a:r>
            <a:endParaRPr lang="en-US" altLang="en-US" sz="1200">
              <a:latin typeface="Arial" charset="0"/>
            </a:endParaRPr>
          </a:p>
        </p:txBody>
      </p:sp>
      <p:sp>
        <p:nvSpPr>
          <p:cNvPr id="32776" name="Line 7"/>
          <p:cNvSpPr>
            <a:spLocks noChangeShapeType="1"/>
          </p:cNvSpPr>
          <p:nvPr/>
        </p:nvSpPr>
        <p:spPr bwMode="auto">
          <a:xfrm>
            <a:off x="3419475" y="1557338"/>
            <a:ext cx="0" cy="38877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7" name="Line 8"/>
          <p:cNvSpPr>
            <a:spLocks noChangeShapeType="1"/>
          </p:cNvSpPr>
          <p:nvPr/>
        </p:nvSpPr>
        <p:spPr bwMode="auto">
          <a:xfrm flipV="1">
            <a:off x="4932363" y="2997200"/>
            <a:ext cx="1368425"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8" name="Line 9"/>
          <p:cNvSpPr>
            <a:spLocks noChangeShapeType="1"/>
          </p:cNvSpPr>
          <p:nvPr/>
        </p:nvSpPr>
        <p:spPr bwMode="auto">
          <a:xfrm flipH="1" flipV="1">
            <a:off x="4932363" y="3213100"/>
            <a:ext cx="1439862" cy="2232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9" name="Line 10"/>
          <p:cNvSpPr>
            <a:spLocks noChangeShapeType="1"/>
          </p:cNvSpPr>
          <p:nvPr/>
        </p:nvSpPr>
        <p:spPr bwMode="auto">
          <a:xfrm>
            <a:off x="1908175" y="2349500"/>
            <a:ext cx="0" cy="50323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0" name="Text Box 11"/>
          <p:cNvSpPr txBox="1">
            <a:spLocks noChangeArrowheads="1"/>
          </p:cNvSpPr>
          <p:nvPr/>
        </p:nvSpPr>
        <p:spPr bwMode="auto">
          <a:xfrm>
            <a:off x="2103438" y="2297113"/>
            <a:ext cx="86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latin typeface="Arial" charset="0"/>
              </a:rPr>
              <a:t>100ms</a:t>
            </a:r>
          </a:p>
        </p:txBody>
      </p:sp>
      <p:sp>
        <p:nvSpPr>
          <p:cNvPr id="32781" name="Text Box 12"/>
          <p:cNvSpPr txBox="1">
            <a:spLocks noChangeArrowheads="1"/>
          </p:cNvSpPr>
          <p:nvPr/>
        </p:nvSpPr>
        <p:spPr bwMode="auto">
          <a:xfrm>
            <a:off x="5940425" y="2276475"/>
            <a:ext cx="319087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latin typeface="Arial" charset="0"/>
              </a:rPr>
              <a:t>Executes ISR in every 100ms</a:t>
            </a:r>
          </a:p>
        </p:txBody>
      </p:sp>
      <p:sp>
        <p:nvSpPr>
          <p:cNvPr id="32782" name="Line 13"/>
          <p:cNvSpPr>
            <a:spLocks noChangeShapeType="1"/>
          </p:cNvSpPr>
          <p:nvPr/>
        </p:nvSpPr>
        <p:spPr bwMode="auto">
          <a:xfrm flipH="1">
            <a:off x="5940425" y="2636838"/>
            <a:ext cx="71438" cy="647700"/>
          </a:xfrm>
          <a:prstGeom prst="line">
            <a:avLst/>
          </a:prstGeom>
          <a:noFill/>
          <a:ln w="952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3" name="Line 14"/>
          <p:cNvSpPr>
            <a:spLocks noChangeShapeType="1"/>
          </p:cNvSpPr>
          <p:nvPr/>
        </p:nvSpPr>
        <p:spPr bwMode="auto">
          <a:xfrm>
            <a:off x="2051050" y="2852738"/>
            <a:ext cx="0" cy="115252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4" name="Text Box 15"/>
          <p:cNvSpPr txBox="1">
            <a:spLocks noChangeArrowheads="1"/>
          </p:cNvSpPr>
          <p:nvPr/>
        </p:nvSpPr>
        <p:spPr bwMode="auto">
          <a:xfrm>
            <a:off x="2195513" y="3500438"/>
            <a:ext cx="646112"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latin typeface="Arial" charset="0"/>
              </a:rPr>
              <a:t>Xms</a:t>
            </a:r>
          </a:p>
        </p:txBody>
      </p:sp>
      <p:sp>
        <p:nvSpPr>
          <p:cNvPr id="32785" name="Line 16"/>
          <p:cNvSpPr>
            <a:spLocks noChangeShapeType="1"/>
          </p:cNvSpPr>
          <p:nvPr/>
        </p:nvSpPr>
        <p:spPr bwMode="auto">
          <a:xfrm flipH="1">
            <a:off x="1908175" y="4005263"/>
            <a:ext cx="0" cy="136842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6" name="Text Box 17"/>
          <p:cNvSpPr txBox="1">
            <a:spLocks noChangeArrowheads="1"/>
          </p:cNvSpPr>
          <p:nvPr/>
        </p:nvSpPr>
        <p:spPr bwMode="auto">
          <a:xfrm>
            <a:off x="2124075" y="4868863"/>
            <a:ext cx="646113"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latin typeface="Arial" charset="0"/>
              </a:rPr>
              <a:t>Yms</a:t>
            </a:r>
          </a:p>
        </p:txBody>
      </p:sp>
      <p:sp>
        <p:nvSpPr>
          <p:cNvPr id="32787" name="Line 18"/>
          <p:cNvSpPr>
            <a:spLocks noChangeShapeType="1"/>
          </p:cNvSpPr>
          <p:nvPr/>
        </p:nvSpPr>
        <p:spPr bwMode="auto">
          <a:xfrm>
            <a:off x="1403350" y="2349500"/>
            <a:ext cx="7921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8" name="Line 19"/>
          <p:cNvSpPr>
            <a:spLocks noChangeShapeType="1"/>
          </p:cNvSpPr>
          <p:nvPr/>
        </p:nvSpPr>
        <p:spPr bwMode="auto">
          <a:xfrm>
            <a:off x="1403350" y="2852738"/>
            <a:ext cx="7921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9" name="Line 21"/>
          <p:cNvSpPr>
            <a:spLocks noChangeShapeType="1"/>
          </p:cNvSpPr>
          <p:nvPr/>
        </p:nvSpPr>
        <p:spPr bwMode="auto">
          <a:xfrm>
            <a:off x="1403350" y="4005263"/>
            <a:ext cx="7921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90" name="Line 23"/>
          <p:cNvSpPr>
            <a:spLocks noChangeShapeType="1"/>
          </p:cNvSpPr>
          <p:nvPr/>
        </p:nvSpPr>
        <p:spPr bwMode="auto">
          <a:xfrm>
            <a:off x="1403350" y="5373688"/>
            <a:ext cx="7921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91" name="Line 24"/>
          <p:cNvSpPr>
            <a:spLocks noChangeShapeType="1"/>
          </p:cNvSpPr>
          <p:nvPr/>
        </p:nvSpPr>
        <p:spPr bwMode="auto">
          <a:xfrm flipV="1">
            <a:off x="4859338" y="2997200"/>
            <a:ext cx="1368425" cy="647700"/>
          </a:xfrm>
          <a:prstGeom prst="line">
            <a:avLst/>
          </a:prstGeom>
          <a:noFill/>
          <a:ln w="9525">
            <a:solidFill>
              <a:srgbClr val="FF5050"/>
            </a:solidFill>
            <a:prstDash val="lgDashDot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92" name="Line 25"/>
          <p:cNvSpPr>
            <a:spLocks noChangeShapeType="1"/>
          </p:cNvSpPr>
          <p:nvPr/>
        </p:nvSpPr>
        <p:spPr bwMode="auto">
          <a:xfrm flipH="1" flipV="1">
            <a:off x="4859338" y="3716338"/>
            <a:ext cx="1512887" cy="1728787"/>
          </a:xfrm>
          <a:prstGeom prst="line">
            <a:avLst/>
          </a:prstGeom>
          <a:noFill/>
          <a:ln w="9525">
            <a:solidFill>
              <a:srgbClr val="FF5050"/>
            </a:solidFill>
            <a:prstDash val="lgDashDot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93" name="Line 27"/>
          <p:cNvSpPr>
            <a:spLocks noChangeShapeType="1"/>
          </p:cNvSpPr>
          <p:nvPr/>
        </p:nvSpPr>
        <p:spPr bwMode="auto">
          <a:xfrm flipV="1">
            <a:off x="4932363" y="2997200"/>
            <a:ext cx="1295400" cy="1584325"/>
          </a:xfrm>
          <a:prstGeom prst="line">
            <a:avLst/>
          </a:prstGeom>
          <a:noFill/>
          <a:ln w="9525">
            <a:solidFill>
              <a:srgbClr val="09671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94" name="Line 28"/>
          <p:cNvSpPr>
            <a:spLocks noChangeShapeType="1"/>
          </p:cNvSpPr>
          <p:nvPr/>
        </p:nvSpPr>
        <p:spPr bwMode="auto">
          <a:xfrm flipH="1" flipV="1">
            <a:off x="4932363" y="4652963"/>
            <a:ext cx="1439862" cy="792162"/>
          </a:xfrm>
          <a:prstGeom prst="line">
            <a:avLst/>
          </a:prstGeom>
          <a:noFill/>
          <a:ln w="9525">
            <a:solidFill>
              <a:srgbClr val="09671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95" name="Oval 29"/>
          <p:cNvSpPr>
            <a:spLocks noChangeArrowheads="1"/>
          </p:cNvSpPr>
          <p:nvPr/>
        </p:nvSpPr>
        <p:spPr bwMode="auto">
          <a:xfrm>
            <a:off x="900113" y="2276475"/>
            <a:ext cx="503237" cy="7921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sp>
        <p:nvSpPr>
          <p:cNvPr id="32796" name="TextBox 1"/>
          <p:cNvSpPr txBox="1">
            <a:spLocks noChangeArrowheads="1"/>
          </p:cNvSpPr>
          <p:nvPr/>
        </p:nvSpPr>
        <p:spPr bwMode="auto">
          <a:xfrm>
            <a:off x="4237038" y="5940425"/>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sp>
        <p:nvSpPr>
          <p:cNvPr id="32797" name="TextBox 2"/>
          <p:cNvSpPr txBox="1">
            <a:spLocks noChangeArrowheads="1"/>
          </p:cNvSpPr>
          <p:nvPr/>
        </p:nvSpPr>
        <p:spPr bwMode="auto">
          <a:xfrm>
            <a:off x="1798638" y="5662613"/>
            <a:ext cx="4113212" cy="9239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latin typeface="Arial" charset="0"/>
              </a:rPr>
              <a:t>Exercise 3</a:t>
            </a:r>
          </a:p>
          <a:p>
            <a:pPr>
              <a:spcBef>
                <a:spcPct val="0"/>
              </a:spcBef>
              <a:buFontTx/>
              <a:buNone/>
            </a:pPr>
            <a:r>
              <a:rPr lang="en-US" altLang="en-US" sz="1800">
                <a:latin typeface="Arial" charset="0"/>
              </a:rPr>
              <a:t>What are the values of X and Y in ms?</a:t>
            </a:r>
          </a:p>
          <a:p>
            <a:pPr>
              <a:spcBef>
                <a:spcPct val="0"/>
              </a:spcBef>
              <a:buFontTx/>
              <a:buNone/>
            </a:pPr>
            <a:r>
              <a:rPr lang="en-US" altLang="en-US" sz="1800">
                <a:latin typeface="Arial" charset="0"/>
              </a:rPr>
              <a:t>Answer:?_________</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z="3400" u="sng" smtClean="0"/>
              <a:t>SOFTWARE</a:t>
            </a:r>
            <a:r>
              <a:rPr lang="en-US" altLang="en-US" sz="3400" smtClean="0"/>
              <a:t>		</a:t>
            </a:r>
            <a:r>
              <a:rPr lang="en-US" altLang="en-US" sz="3400" u="sng" smtClean="0"/>
              <a:t>HARDWARE</a:t>
            </a:r>
            <a:r>
              <a:rPr lang="en-US" altLang="en-US" sz="3400" smtClean="0"/>
              <a:t/>
            </a:r>
            <a:br>
              <a:rPr lang="en-US" altLang="en-US" sz="3400" smtClean="0"/>
            </a:br>
            <a:r>
              <a:rPr lang="en-US" altLang="en-US" sz="3400" smtClean="0"/>
              <a:t>Time delay         vs timer interrupt method </a:t>
            </a:r>
          </a:p>
        </p:txBody>
      </p:sp>
      <p:sp>
        <p:nvSpPr>
          <p:cNvPr id="33795" name="Rectangle 3"/>
          <p:cNvSpPr>
            <a:spLocks noGrp="1" noChangeArrowheads="1"/>
          </p:cNvSpPr>
          <p:nvPr>
            <p:ph sz="half" idx="1"/>
          </p:nvPr>
        </p:nvSpPr>
        <p:spPr>
          <a:xfrm>
            <a:off x="468313" y="1268413"/>
            <a:ext cx="3754437" cy="4530725"/>
          </a:xfrm>
        </p:spPr>
        <p:txBody>
          <a:bodyPr/>
          <a:lstStyle/>
          <a:p>
            <a:pPr eaLnBrk="1" hangingPunct="1"/>
            <a:r>
              <a:rPr lang="en-US" altLang="en-US" sz="1800" b="1" u="sng" smtClean="0"/>
              <a:t>Software </a:t>
            </a:r>
            <a:r>
              <a:rPr lang="en-US" altLang="en-US" sz="1800" u="sng" smtClean="0"/>
              <a:t>Delay method</a:t>
            </a:r>
          </a:p>
          <a:p>
            <a:pPr eaLnBrk="1" hangingPunct="1"/>
            <a:r>
              <a:rPr lang="en-US" altLang="en-US" sz="1800" u="sng" smtClean="0"/>
              <a:t>Blink Frequency not accurate</a:t>
            </a:r>
            <a:r>
              <a:rPr lang="en-US" altLang="en-US" sz="2400" smtClean="0"/>
              <a:t>	</a:t>
            </a:r>
            <a:r>
              <a:rPr lang="en-US" altLang="en-US" sz="4000" smtClean="0"/>
              <a:t>	</a:t>
            </a:r>
            <a:endParaRPr lang="en-US" altLang="en-US" sz="4000" u="sng" smtClean="0"/>
          </a:p>
        </p:txBody>
      </p:sp>
      <p:sp>
        <p:nvSpPr>
          <p:cNvPr id="33796" name="Rectangle 5"/>
          <p:cNvSpPr>
            <a:spLocks noGrp="1" noChangeArrowheads="1"/>
          </p:cNvSpPr>
          <p:nvPr>
            <p:ph sz="half" idx="2"/>
          </p:nvPr>
        </p:nvSpPr>
        <p:spPr>
          <a:xfrm>
            <a:off x="4643438" y="1196975"/>
            <a:ext cx="4316412" cy="3197225"/>
          </a:xfrm>
        </p:spPr>
        <p:txBody>
          <a:bodyPr/>
          <a:lstStyle/>
          <a:p>
            <a:pPr eaLnBrk="1" hangingPunct="1"/>
            <a:r>
              <a:rPr lang="en-US" altLang="en-US" sz="1800" b="1" u="sng" smtClean="0"/>
              <a:t>Hardware</a:t>
            </a:r>
            <a:r>
              <a:rPr lang="en-US" altLang="en-US" sz="1800" u="sng" smtClean="0"/>
              <a:t> timer interrupt method</a:t>
            </a:r>
          </a:p>
          <a:p>
            <a:pPr eaLnBrk="1" hangingPunct="1"/>
            <a:r>
              <a:rPr lang="en-US" altLang="en-US" sz="1800" u="sng" smtClean="0"/>
              <a:t>Blink Frequency actuate</a:t>
            </a:r>
          </a:p>
          <a:p>
            <a:pPr eaLnBrk="1" hangingPunct="1"/>
            <a:endParaRPr lang="en-US" altLang="en-US" sz="1800" smtClean="0"/>
          </a:p>
        </p:txBody>
      </p:sp>
      <p:sp>
        <p:nvSpPr>
          <p:cNvPr id="21" name="Footer Placeholder 5"/>
          <p:cNvSpPr>
            <a:spLocks noGrp="1"/>
          </p:cNvSpPr>
          <p:nvPr>
            <p:ph type="ftr" sz="quarter" idx="11"/>
          </p:nvPr>
        </p:nvSpPr>
        <p:spPr/>
        <p:txBody>
          <a:bodyPr/>
          <a:lstStyle/>
          <a:p>
            <a:pPr>
              <a:defRPr/>
            </a:pPr>
            <a:r>
              <a:rPr lang="en-US" smtClean="0"/>
              <a:t>chapter 10: Timer and external interrupts v7a</a:t>
            </a:r>
            <a:endParaRPr lang="en-US"/>
          </a:p>
        </p:txBody>
      </p:sp>
      <p:sp>
        <p:nvSpPr>
          <p:cNvPr id="22" name="Slide Number Placeholder 6"/>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547B654-82FF-46AB-BD05-253019DFBD76}" type="slidenum">
              <a:rPr lang="en-US" altLang="en-US">
                <a:solidFill>
                  <a:srgbClr val="898989"/>
                </a:solidFill>
              </a:rPr>
              <a:pPr/>
              <a:t>31</a:t>
            </a:fld>
            <a:endParaRPr lang="en-US" altLang="en-US">
              <a:solidFill>
                <a:srgbClr val="898989"/>
              </a:solidFill>
            </a:endParaRPr>
          </a:p>
        </p:txBody>
      </p:sp>
      <p:sp>
        <p:nvSpPr>
          <p:cNvPr id="33799" name="Rectangle 4"/>
          <p:cNvSpPr>
            <a:spLocks noChangeArrowheads="1"/>
          </p:cNvSpPr>
          <p:nvPr/>
        </p:nvSpPr>
        <p:spPr bwMode="auto">
          <a:xfrm>
            <a:off x="468313" y="2327275"/>
            <a:ext cx="4038600" cy="326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80000"/>
              </a:lnSpc>
              <a:buClr>
                <a:schemeClr val="accent1"/>
              </a:buClr>
              <a:buFont typeface="Wingdings" pitchFamily="2" charset="2"/>
              <a:buChar char="l"/>
            </a:pPr>
            <a:r>
              <a:rPr lang="en-US" altLang="en-US" sz="2000">
                <a:latin typeface="Arial" charset="0"/>
              </a:rPr>
              <a:t>//Delay loop method</a:t>
            </a:r>
          </a:p>
          <a:p>
            <a:pPr eaLnBrk="1" hangingPunct="1">
              <a:lnSpc>
                <a:spcPct val="80000"/>
              </a:lnSpc>
              <a:buClr>
                <a:schemeClr val="accent1"/>
              </a:buClr>
              <a:buFont typeface="Wingdings" pitchFamily="2" charset="2"/>
              <a:buChar char="l"/>
            </a:pPr>
            <a:r>
              <a:rPr lang="en-US" altLang="en-US" sz="2000">
                <a:latin typeface="Arial" charset="0"/>
              </a:rPr>
              <a:t>Main() </a:t>
            </a:r>
          </a:p>
          <a:p>
            <a:pPr eaLnBrk="1" hangingPunct="1">
              <a:lnSpc>
                <a:spcPct val="80000"/>
              </a:lnSpc>
              <a:buClr>
                <a:schemeClr val="accent1"/>
              </a:buClr>
              <a:buFont typeface="Wingdings" pitchFamily="2" charset="2"/>
              <a:buChar char="l"/>
            </a:pPr>
            <a:r>
              <a:rPr lang="en-US" altLang="en-US" sz="2000">
                <a:latin typeface="Arial" charset="0"/>
              </a:rPr>
              <a:t>{</a:t>
            </a:r>
          </a:p>
          <a:p>
            <a:pPr eaLnBrk="1" hangingPunct="1">
              <a:lnSpc>
                <a:spcPct val="80000"/>
              </a:lnSpc>
              <a:buClr>
                <a:schemeClr val="accent1"/>
              </a:buClr>
              <a:buFont typeface="Wingdings" pitchFamily="2" charset="2"/>
              <a:buChar char="l"/>
            </a:pPr>
            <a:r>
              <a:rPr lang="en-US" altLang="en-US" sz="2000">
                <a:latin typeface="Arial" charset="0"/>
              </a:rPr>
              <a:t>    For (;;)</a:t>
            </a:r>
          </a:p>
          <a:p>
            <a:pPr eaLnBrk="1" hangingPunct="1">
              <a:lnSpc>
                <a:spcPct val="80000"/>
              </a:lnSpc>
              <a:buClr>
                <a:schemeClr val="accent1"/>
              </a:buClr>
              <a:buFont typeface="Wingdings" pitchFamily="2" charset="2"/>
              <a:buChar char="l"/>
            </a:pPr>
            <a:r>
              <a:rPr lang="en-US" altLang="en-US" sz="2000">
                <a:latin typeface="Arial" charset="0"/>
              </a:rPr>
              <a:t>    {  </a:t>
            </a:r>
            <a:r>
              <a:rPr lang="en-US" altLang="en-US" sz="2000">
                <a:solidFill>
                  <a:srgbClr val="FF5050"/>
                </a:solidFill>
                <a:latin typeface="Arial" charset="0"/>
              </a:rPr>
              <a:t>On_LED</a:t>
            </a:r>
            <a:r>
              <a:rPr lang="en-US" altLang="en-US" sz="2000">
                <a:latin typeface="Arial" charset="0"/>
              </a:rPr>
              <a:t>; </a:t>
            </a:r>
          </a:p>
          <a:p>
            <a:pPr eaLnBrk="1" hangingPunct="1">
              <a:lnSpc>
                <a:spcPct val="80000"/>
              </a:lnSpc>
              <a:buClr>
                <a:schemeClr val="accent1"/>
              </a:buClr>
              <a:buFont typeface="Wingdings" pitchFamily="2" charset="2"/>
              <a:buChar char="l"/>
            </a:pPr>
            <a:r>
              <a:rPr lang="en-US" altLang="en-US" sz="2000">
                <a:latin typeface="Arial" charset="0"/>
              </a:rPr>
              <a:t>       delay_100ms_loop();</a:t>
            </a:r>
          </a:p>
          <a:p>
            <a:pPr eaLnBrk="1" hangingPunct="1">
              <a:lnSpc>
                <a:spcPct val="80000"/>
              </a:lnSpc>
              <a:buClr>
                <a:schemeClr val="accent1"/>
              </a:buClr>
              <a:buFont typeface="Wingdings" pitchFamily="2" charset="2"/>
              <a:buChar char="l"/>
            </a:pPr>
            <a:r>
              <a:rPr lang="en-US" altLang="en-US" sz="2000">
                <a:latin typeface="Arial" charset="0"/>
              </a:rPr>
              <a:t>       </a:t>
            </a:r>
            <a:r>
              <a:rPr lang="en-US" altLang="en-US" sz="2000">
                <a:solidFill>
                  <a:schemeClr val="hlink"/>
                </a:solidFill>
                <a:latin typeface="Arial" charset="0"/>
              </a:rPr>
              <a:t>Off_LED</a:t>
            </a:r>
            <a:r>
              <a:rPr lang="en-US" altLang="en-US" sz="2000">
                <a:latin typeface="Arial" charset="0"/>
              </a:rPr>
              <a:t>; </a:t>
            </a:r>
          </a:p>
          <a:p>
            <a:pPr eaLnBrk="1" hangingPunct="1">
              <a:lnSpc>
                <a:spcPct val="80000"/>
              </a:lnSpc>
              <a:buClr>
                <a:schemeClr val="accent1"/>
              </a:buClr>
              <a:buFont typeface="Wingdings" pitchFamily="2" charset="2"/>
              <a:buChar char="l"/>
            </a:pPr>
            <a:r>
              <a:rPr lang="en-US" altLang="en-US" sz="2000">
                <a:latin typeface="Arial" charset="0"/>
              </a:rPr>
              <a:t>       delay_100ms_loop(); }</a:t>
            </a:r>
          </a:p>
          <a:p>
            <a:pPr eaLnBrk="1" hangingPunct="1">
              <a:lnSpc>
                <a:spcPct val="80000"/>
              </a:lnSpc>
              <a:buClr>
                <a:schemeClr val="accent1"/>
              </a:buClr>
              <a:buFont typeface="Wingdings" pitchFamily="2" charset="2"/>
              <a:buChar char="l"/>
            </a:pPr>
            <a:r>
              <a:rPr lang="en-US" altLang="en-US" sz="2000">
                <a:latin typeface="Arial" charset="0"/>
              </a:rPr>
              <a:t>}</a:t>
            </a:r>
          </a:p>
        </p:txBody>
      </p:sp>
      <p:sp>
        <p:nvSpPr>
          <p:cNvPr id="33800" name="Freeform 7"/>
          <p:cNvSpPr>
            <a:spLocks/>
          </p:cNvSpPr>
          <p:nvPr/>
        </p:nvSpPr>
        <p:spPr bwMode="auto">
          <a:xfrm flipV="1">
            <a:off x="6804025" y="5876925"/>
            <a:ext cx="863600" cy="144463"/>
          </a:xfrm>
          <a:custGeom>
            <a:avLst/>
            <a:gdLst>
              <a:gd name="T0" fmla="*/ 0 w 862"/>
              <a:gd name="T1" fmla="*/ 2147483647 h 273"/>
              <a:gd name="T2" fmla="*/ 2147483647 w 862"/>
              <a:gd name="T3" fmla="*/ 2147483647 h 273"/>
              <a:gd name="T4" fmla="*/ 2147483647 w 862"/>
              <a:gd name="T5" fmla="*/ 0 h 273"/>
              <a:gd name="T6" fmla="*/ 2147483647 w 862"/>
              <a:gd name="T7" fmla="*/ 0 h 273"/>
              <a:gd name="T8" fmla="*/ 2147483647 w 862"/>
              <a:gd name="T9" fmla="*/ 2147483647 h 273"/>
              <a:gd name="T10" fmla="*/ 2147483647 w 862"/>
              <a:gd name="T11" fmla="*/ 2147483647 h 273"/>
              <a:gd name="T12" fmla="*/ 2147483647 w 862"/>
              <a:gd name="T13" fmla="*/ 0 h 273"/>
              <a:gd name="T14" fmla="*/ 2147483647 w 862"/>
              <a:gd name="T15" fmla="*/ 0 h 273"/>
              <a:gd name="T16" fmla="*/ 2147483647 w 862"/>
              <a:gd name="T17" fmla="*/ 2147483647 h 273"/>
              <a:gd name="T18" fmla="*/ 2147483647 w 862"/>
              <a:gd name="T19" fmla="*/ 2147483647 h 273"/>
              <a:gd name="T20" fmla="*/ 2147483647 w 862"/>
              <a:gd name="T21" fmla="*/ 0 h 273"/>
              <a:gd name="T22" fmla="*/ 2147483647 w 862"/>
              <a:gd name="T23" fmla="*/ 0 h 273"/>
              <a:gd name="T24" fmla="*/ 2147483647 w 862"/>
              <a:gd name="T25" fmla="*/ 2147483647 h 273"/>
              <a:gd name="T26" fmla="*/ 2147483647 w 862"/>
              <a:gd name="T27" fmla="*/ 2147483647 h 273"/>
              <a:gd name="T28" fmla="*/ 2147483647 w 862"/>
              <a:gd name="T29" fmla="*/ 0 h 273"/>
              <a:gd name="T30" fmla="*/ 2147483647 w 862"/>
              <a:gd name="T31" fmla="*/ 0 h 273"/>
              <a:gd name="T32" fmla="*/ 2147483647 w 862"/>
              <a:gd name="T33" fmla="*/ 2147483647 h 273"/>
              <a:gd name="T34" fmla="*/ 2147483647 w 862"/>
              <a:gd name="T35" fmla="*/ 2147483647 h 2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62" h="273">
                <a:moveTo>
                  <a:pt x="0" y="273"/>
                </a:moveTo>
                <a:lnTo>
                  <a:pt x="136" y="273"/>
                </a:lnTo>
                <a:lnTo>
                  <a:pt x="136" y="0"/>
                </a:lnTo>
                <a:lnTo>
                  <a:pt x="227" y="0"/>
                </a:lnTo>
                <a:lnTo>
                  <a:pt x="227" y="273"/>
                </a:lnTo>
                <a:lnTo>
                  <a:pt x="317" y="273"/>
                </a:lnTo>
                <a:lnTo>
                  <a:pt x="317" y="0"/>
                </a:lnTo>
                <a:lnTo>
                  <a:pt x="408" y="0"/>
                </a:lnTo>
                <a:lnTo>
                  <a:pt x="408" y="273"/>
                </a:lnTo>
                <a:lnTo>
                  <a:pt x="499" y="273"/>
                </a:lnTo>
                <a:lnTo>
                  <a:pt x="499" y="0"/>
                </a:lnTo>
                <a:lnTo>
                  <a:pt x="590" y="0"/>
                </a:lnTo>
                <a:lnTo>
                  <a:pt x="590" y="273"/>
                </a:lnTo>
                <a:lnTo>
                  <a:pt x="680" y="273"/>
                </a:lnTo>
                <a:lnTo>
                  <a:pt x="680" y="0"/>
                </a:lnTo>
                <a:lnTo>
                  <a:pt x="771" y="0"/>
                </a:lnTo>
                <a:lnTo>
                  <a:pt x="771" y="273"/>
                </a:lnTo>
                <a:lnTo>
                  <a:pt x="862" y="273"/>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1" name="Text Box 8"/>
          <p:cNvSpPr txBox="1">
            <a:spLocks noChangeArrowheads="1"/>
          </p:cNvSpPr>
          <p:nvPr/>
        </p:nvSpPr>
        <p:spPr bwMode="auto">
          <a:xfrm>
            <a:off x="7812088" y="5013325"/>
            <a:ext cx="10985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TW" sz="1800">
                <a:latin typeface="Arial" charset="0"/>
              </a:rPr>
              <a:t>Timer0</a:t>
            </a:r>
          </a:p>
          <a:p>
            <a:pPr eaLnBrk="1" hangingPunct="1">
              <a:spcBef>
                <a:spcPct val="0"/>
              </a:spcBef>
              <a:buFontTx/>
              <a:buNone/>
            </a:pPr>
            <a:r>
              <a:rPr lang="en-US" altLang="zh-TW" sz="1800">
                <a:latin typeface="Arial" charset="0"/>
              </a:rPr>
              <a:t>Interrupt </a:t>
            </a:r>
          </a:p>
          <a:p>
            <a:pPr eaLnBrk="1" hangingPunct="1">
              <a:spcBef>
                <a:spcPct val="0"/>
              </a:spcBef>
              <a:buFontTx/>
              <a:buNone/>
            </a:pPr>
            <a:r>
              <a:rPr lang="en-US" altLang="zh-TW" sz="1800">
                <a:latin typeface="Arial" charset="0"/>
              </a:rPr>
              <a:t>the</a:t>
            </a:r>
          </a:p>
          <a:p>
            <a:pPr eaLnBrk="1" hangingPunct="1">
              <a:spcBef>
                <a:spcPct val="0"/>
              </a:spcBef>
              <a:buFontTx/>
              <a:buNone/>
            </a:pPr>
            <a:r>
              <a:rPr lang="en-US" altLang="zh-TW" sz="1800">
                <a:latin typeface="Arial" charset="0"/>
              </a:rPr>
              <a:t>MCU</a:t>
            </a:r>
            <a:endParaRPr lang="en-US" altLang="en-US" sz="1800">
              <a:latin typeface="Arial" charset="0"/>
            </a:endParaRPr>
          </a:p>
        </p:txBody>
      </p:sp>
      <p:pic>
        <p:nvPicPr>
          <p:cNvPr id="33802" name="Picture 9" descr="MCj0432635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4941888"/>
            <a:ext cx="831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3" name="Rectangle 10"/>
          <p:cNvSpPr>
            <a:spLocks noChangeArrowheads="1"/>
          </p:cNvSpPr>
          <p:nvPr/>
        </p:nvSpPr>
        <p:spPr bwMode="auto">
          <a:xfrm>
            <a:off x="6588125" y="4868863"/>
            <a:ext cx="2232025" cy="18716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sp>
        <p:nvSpPr>
          <p:cNvPr id="33804" name="Text Box 11"/>
          <p:cNvSpPr txBox="1">
            <a:spLocks noChangeArrowheads="1"/>
          </p:cNvSpPr>
          <p:nvPr/>
        </p:nvSpPr>
        <p:spPr bwMode="auto">
          <a:xfrm>
            <a:off x="6877050" y="6165850"/>
            <a:ext cx="1136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LPC2131</a:t>
            </a:r>
          </a:p>
        </p:txBody>
      </p:sp>
      <p:sp>
        <p:nvSpPr>
          <p:cNvPr id="33805" name="Text Box 12"/>
          <p:cNvSpPr txBox="1">
            <a:spLocks noChangeArrowheads="1"/>
          </p:cNvSpPr>
          <p:nvPr/>
        </p:nvSpPr>
        <p:spPr bwMode="auto">
          <a:xfrm>
            <a:off x="4519613" y="2257425"/>
            <a:ext cx="133985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Main(  )</a:t>
            </a:r>
          </a:p>
          <a:p>
            <a:pPr eaLnBrk="1" hangingPunct="1">
              <a:spcBef>
                <a:spcPct val="0"/>
              </a:spcBef>
              <a:buFontTx/>
              <a:buNone/>
            </a:pPr>
            <a:r>
              <a:rPr lang="en-US" altLang="en-US" sz="1800">
                <a:latin typeface="Arial" charset="0"/>
              </a:rPr>
              <a:t>{</a:t>
            </a:r>
          </a:p>
          <a:p>
            <a:pPr eaLnBrk="1" hangingPunct="1">
              <a:spcBef>
                <a:spcPct val="0"/>
              </a:spcBef>
              <a:buFontTx/>
              <a:buNone/>
            </a:pPr>
            <a:r>
              <a:rPr lang="en-US" altLang="en-US" sz="1800">
                <a:latin typeface="Arial" charset="0"/>
              </a:rPr>
              <a:t>Setup( );</a:t>
            </a:r>
          </a:p>
          <a:p>
            <a:pPr eaLnBrk="1" hangingPunct="1">
              <a:spcBef>
                <a:spcPct val="0"/>
              </a:spcBef>
              <a:buFontTx/>
              <a:buNone/>
            </a:pPr>
            <a:r>
              <a:rPr lang="en-US" altLang="en-US" sz="1800">
                <a:latin typeface="Arial" charset="0"/>
              </a:rPr>
              <a:t>:while(1)</a:t>
            </a:r>
          </a:p>
          <a:p>
            <a:pPr eaLnBrk="1" hangingPunct="1">
              <a:spcBef>
                <a:spcPct val="0"/>
              </a:spcBef>
              <a:buFontTx/>
              <a:buNone/>
            </a:pPr>
            <a:r>
              <a:rPr lang="en-US" altLang="en-US" sz="1800">
                <a:latin typeface="Arial" charset="0"/>
              </a:rPr>
              <a:t>do </a:t>
            </a:r>
          </a:p>
          <a:p>
            <a:pPr eaLnBrk="1" hangingPunct="1">
              <a:spcBef>
                <a:spcPct val="0"/>
              </a:spcBef>
              <a:buFontTx/>
              <a:buNone/>
            </a:pPr>
            <a:r>
              <a:rPr lang="en-US" altLang="en-US" sz="1800">
                <a:latin typeface="Arial" charset="0"/>
              </a:rPr>
              <a:t>Something;</a:t>
            </a:r>
          </a:p>
          <a:p>
            <a:pPr eaLnBrk="1" hangingPunct="1">
              <a:spcBef>
                <a:spcPct val="0"/>
              </a:spcBef>
              <a:buFontTx/>
              <a:buNone/>
            </a:pPr>
            <a:r>
              <a:rPr lang="en-US" altLang="en-US" sz="1800">
                <a:latin typeface="Arial" charset="0"/>
              </a:rPr>
              <a:t>:</a:t>
            </a:r>
          </a:p>
          <a:p>
            <a:pPr eaLnBrk="1" hangingPunct="1">
              <a:spcBef>
                <a:spcPct val="0"/>
              </a:spcBef>
              <a:buFontTx/>
              <a:buNone/>
            </a:pPr>
            <a:r>
              <a:rPr lang="en-US" altLang="en-US" sz="1800">
                <a:latin typeface="Arial" charset="0"/>
              </a:rPr>
              <a:t>}</a:t>
            </a:r>
          </a:p>
        </p:txBody>
      </p:sp>
      <p:sp>
        <p:nvSpPr>
          <p:cNvPr id="33806" name="Text Box 13"/>
          <p:cNvSpPr txBox="1">
            <a:spLocks noChangeArrowheads="1"/>
          </p:cNvSpPr>
          <p:nvPr/>
        </p:nvSpPr>
        <p:spPr bwMode="auto">
          <a:xfrm>
            <a:off x="5940425" y="2781300"/>
            <a:ext cx="285115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//Timer interrupt rate 10Hz</a:t>
            </a:r>
          </a:p>
          <a:p>
            <a:pPr eaLnBrk="1" hangingPunct="1">
              <a:spcBef>
                <a:spcPct val="0"/>
              </a:spcBef>
              <a:buFontTx/>
              <a:buNone/>
            </a:pPr>
            <a:r>
              <a:rPr lang="en-US" altLang="en-US" sz="1800">
                <a:latin typeface="Arial" charset="0"/>
              </a:rPr>
              <a:t>ISR( ) </a:t>
            </a:r>
            <a:r>
              <a:rPr lang="en-US" altLang="zh-TW" sz="1800">
                <a:latin typeface="Arial" charset="0"/>
              </a:rPr>
              <a:t>isr_Timer0</a:t>
            </a:r>
            <a:r>
              <a:rPr lang="en-US" altLang="en-US" sz="1800">
                <a:latin typeface="Arial" charset="0"/>
              </a:rPr>
              <a:t>()</a:t>
            </a:r>
          </a:p>
          <a:p>
            <a:pPr eaLnBrk="1" hangingPunct="1">
              <a:spcBef>
                <a:spcPct val="0"/>
              </a:spcBef>
              <a:buFontTx/>
              <a:buNone/>
            </a:pPr>
            <a:r>
              <a:rPr lang="en-US" altLang="en-US" sz="1800">
                <a:latin typeface="Arial" charset="0"/>
              </a:rPr>
              <a:t>{</a:t>
            </a:r>
          </a:p>
          <a:p>
            <a:pPr eaLnBrk="1" hangingPunct="1">
              <a:spcBef>
                <a:spcPct val="0"/>
              </a:spcBef>
              <a:buFontTx/>
              <a:buNone/>
            </a:pPr>
            <a:r>
              <a:rPr lang="en-US" altLang="en-US" sz="1800">
                <a:latin typeface="Arial" charset="0"/>
              </a:rPr>
              <a:t>:</a:t>
            </a:r>
            <a:r>
              <a:rPr lang="en-US" altLang="en-US" sz="1800">
                <a:solidFill>
                  <a:srgbClr val="FF5050"/>
                </a:solidFill>
                <a:latin typeface="Arial" charset="0"/>
              </a:rPr>
              <a:t>blink</a:t>
            </a:r>
          </a:p>
          <a:p>
            <a:pPr eaLnBrk="1" hangingPunct="1">
              <a:spcBef>
                <a:spcPct val="0"/>
              </a:spcBef>
              <a:buFontTx/>
              <a:buNone/>
            </a:pPr>
            <a:r>
              <a:rPr lang="en-US" altLang="en-US" sz="1800">
                <a:solidFill>
                  <a:srgbClr val="FF5050"/>
                </a:solidFill>
                <a:latin typeface="Arial" charset="0"/>
              </a:rPr>
              <a:t>LED</a:t>
            </a:r>
          </a:p>
          <a:p>
            <a:pPr eaLnBrk="1" hangingPunct="1">
              <a:spcBef>
                <a:spcPct val="0"/>
              </a:spcBef>
              <a:buFontTx/>
              <a:buNone/>
            </a:pPr>
            <a:r>
              <a:rPr lang="en-US" altLang="en-US" sz="1800">
                <a:latin typeface="Arial" charset="0"/>
              </a:rPr>
              <a:t>:</a:t>
            </a:r>
          </a:p>
          <a:p>
            <a:pPr eaLnBrk="1" hangingPunct="1">
              <a:spcBef>
                <a:spcPct val="0"/>
              </a:spcBef>
              <a:buFontTx/>
              <a:buNone/>
            </a:pPr>
            <a:r>
              <a:rPr lang="en-US" altLang="en-US" sz="1800">
                <a:latin typeface="Arial" charset="0"/>
              </a:rPr>
              <a:t>}</a:t>
            </a:r>
          </a:p>
        </p:txBody>
      </p:sp>
      <p:sp>
        <p:nvSpPr>
          <p:cNvPr id="33807" name="Line 14"/>
          <p:cNvSpPr>
            <a:spLocks noChangeShapeType="1"/>
          </p:cNvSpPr>
          <p:nvPr/>
        </p:nvSpPr>
        <p:spPr bwMode="auto">
          <a:xfrm flipV="1">
            <a:off x="5365750" y="3070225"/>
            <a:ext cx="431800" cy="576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8" name="Line 15"/>
          <p:cNvSpPr>
            <a:spLocks noChangeShapeType="1"/>
          </p:cNvSpPr>
          <p:nvPr/>
        </p:nvSpPr>
        <p:spPr bwMode="auto">
          <a:xfrm flipH="1" flipV="1">
            <a:off x="5437188" y="4006850"/>
            <a:ext cx="360362"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9" name="Rectangle 16"/>
          <p:cNvSpPr>
            <a:spLocks noChangeArrowheads="1"/>
          </p:cNvSpPr>
          <p:nvPr/>
        </p:nvSpPr>
        <p:spPr bwMode="auto">
          <a:xfrm>
            <a:off x="5868988" y="2709863"/>
            <a:ext cx="3097212" cy="20875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sp>
        <p:nvSpPr>
          <p:cNvPr id="33810" name="Line 17"/>
          <p:cNvSpPr>
            <a:spLocks noChangeShapeType="1"/>
          </p:cNvSpPr>
          <p:nvPr/>
        </p:nvSpPr>
        <p:spPr bwMode="auto">
          <a:xfrm>
            <a:off x="4140200" y="260350"/>
            <a:ext cx="0" cy="50403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1" name="Text Box 18"/>
          <p:cNvSpPr txBox="1">
            <a:spLocks noChangeArrowheads="1"/>
          </p:cNvSpPr>
          <p:nvPr/>
        </p:nvSpPr>
        <p:spPr bwMode="auto">
          <a:xfrm>
            <a:off x="158750" y="5392738"/>
            <a:ext cx="3800475"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latin typeface="Arial" charset="0"/>
              </a:rPr>
              <a:t>Accurate delay loops are difficult to </a:t>
            </a:r>
          </a:p>
          <a:p>
            <a:pPr>
              <a:spcBef>
                <a:spcPct val="0"/>
              </a:spcBef>
              <a:buFontTx/>
              <a:buNone/>
            </a:pPr>
            <a:r>
              <a:rPr lang="en-US" altLang="en-US" sz="1800">
                <a:latin typeface="Arial" charset="0"/>
              </a:rPr>
              <a:t>implement using  software delay</a:t>
            </a:r>
          </a:p>
        </p:txBody>
      </p:sp>
      <p:sp>
        <p:nvSpPr>
          <p:cNvPr id="33812" name="Line 19"/>
          <p:cNvSpPr>
            <a:spLocks noChangeShapeType="1"/>
          </p:cNvSpPr>
          <p:nvPr/>
        </p:nvSpPr>
        <p:spPr bwMode="auto">
          <a:xfrm flipV="1">
            <a:off x="250825" y="4076700"/>
            <a:ext cx="1152525" cy="12969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3" name="Line 20"/>
          <p:cNvSpPr>
            <a:spLocks noChangeShapeType="1"/>
          </p:cNvSpPr>
          <p:nvPr/>
        </p:nvSpPr>
        <p:spPr bwMode="auto">
          <a:xfrm flipV="1">
            <a:off x="250825" y="4652963"/>
            <a:ext cx="1081088" cy="720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mtClean="0"/>
              <a:t>Explanation</a:t>
            </a:r>
          </a:p>
        </p:txBody>
      </p:sp>
      <p:sp>
        <p:nvSpPr>
          <p:cNvPr id="34819" name="Rectangle 3"/>
          <p:cNvSpPr>
            <a:spLocks noGrp="1" noChangeArrowheads="1"/>
          </p:cNvSpPr>
          <p:nvPr>
            <p:ph idx="1"/>
          </p:nvPr>
        </p:nvSpPr>
        <p:spPr/>
        <p:txBody>
          <a:bodyPr/>
          <a:lstStyle/>
          <a:p>
            <a:pPr eaLnBrk="1" hangingPunct="1">
              <a:lnSpc>
                <a:spcPct val="80000"/>
              </a:lnSpc>
            </a:pPr>
            <a:r>
              <a:rPr lang="en-US" altLang="en-US" sz="1800" smtClean="0"/>
              <a:t>You may use delay loop to implement an LED blinking program, but how do you write the delay_10ms_loop in the following code?</a:t>
            </a:r>
          </a:p>
          <a:p>
            <a:pPr lvl="2" eaLnBrk="1" hangingPunct="1">
              <a:lnSpc>
                <a:spcPct val="80000"/>
              </a:lnSpc>
            </a:pPr>
            <a:r>
              <a:rPr lang="en-US" altLang="en-US" sz="1400" smtClean="0"/>
              <a:t>delay_100ms_loop()</a:t>
            </a:r>
            <a:endParaRPr lang="en-US" altLang="en-US" sz="1600" smtClean="0"/>
          </a:p>
          <a:p>
            <a:pPr lvl="2" eaLnBrk="1" hangingPunct="1">
              <a:lnSpc>
                <a:spcPct val="80000"/>
              </a:lnSpc>
            </a:pPr>
            <a:r>
              <a:rPr lang="en-US" altLang="en-US" sz="1400" smtClean="0"/>
              <a:t>{ for (i=0; i&lt;x; i++)</a:t>
            </a:r>
          </a:p>
          <a:p>
            <a:pPr lvl="2" eaLnBrk="1" hangingPunct="1">
              <a:lnSpc>
                <a:spcPct val="80000"/>
              </a:lnSpc>
            </a:pPr>
            <a:r>
              <a:rPr lang="en-US" altLang="en-US" sz="1400" smtClean="0"/>
              <a:t>   for (j=0; j&lt; 1000; j++)</a:t>
            </a:r>
          </a:p>
          <a:p>
            <a:pPr lvl="2" eaLnBrk="1" hangingPunct="1">
              <a:lnSpc>
                <a:spcPct val="80000"/>
              </a:lnSpc>
            </a:pPr>
            <a:r>
              <a:rPr lang="en-US" altLang="en-US" sz="1400" smtClean="0"/>
              <a:t>     {some instructions;}</a:t>
            </a:r>
          </a:p>
          <a:p>
            <a:pPr lvl="2" eaLnBrk="1" hangingPunct="1">
              <a:lnSpc>
                <a:spcPct val="80000"/>
              </a:lnSpc>
            </a:pPr>
            <a:r>
              <a:rPr lang="en-US" altLang="en-US" sz="1400" smtClean="0"/>
              <a:t>   //difficult to estimate x </a:t>
            </a:r>
          </a:p>
          <a:p>
            <a:pPr lvl="2" eaLnBrk="1" hangingPunct="1">
              <a:lnSpc>
                <a:spcPct val="80000"/>
              </a:lnSpc>
            </a:pPr>
            <a:r>
              <a:rPr lang="en-US" altLang="en-US" sz="1400" smtClean="0"/>
              <a:t> }  </a:t>
            </a:r>
          </a:p>
          <a:p>
            <a:pPr eaLnBrk="1" hangingPunct="1">
              <a:lnSpc>
                <a:spcPct val="80000"/>
              </a:lnSpc>
            </a:pPr>
            <a:r>
              <a:rPr lang="en-US" altLang="en-US" sz="1800" smtClean="0"/>
              <a:t>Some instructions are used to consume time, they may include instructions like add, load, store etc. But it is very difficult to calculate the exact delay time. Because</a:t>
            </a:r>
          </a:p>
          <a:p>
            <a:pPr lvl="1" eaLnBrk="1" hangingPunct="1">
              <a:lnSpc>
                <a:spcPct val="80000"/>
              </a:lnSpc>
            </a:pPr>
            <a:r>
              <a:rPr lang="en-US" altLang="en-US" sz="1600" smtClean="0"/>
              <a:t>some instructions may run at different speeds in different CPUs.</a:t>
            </a:r>
          </a:p>
          <a:p>
            <a:pPr lvl="1" eaLnBrk="1" hangingPunct="1">
              <a:lnSpc>
                <a:spcPct val="80000"/>
              </a:lnSpc>
            </a:pPr>
            <a:r>
              <a:rPr lang="en-US" altLang="en-US" sz="1600" smtClean="0"/>
              <a:t>If you are using a new CPU that runs faster (e.g. the clock is not 11MHz but 22 MHz)  the delay will be shorter, then you have to recalculate x again to make sure the delay loop occupies 100ms.</a:t>
            </a:r>
          </a:p>
          <a:p>
            <a:pPr lvl="1" eaLnBrk="1" hangingPunct="1">
              <a:lnSpc>
                <a:spcPct val="80000"/>
              </a:lnSpc>
            </a:pPr>
            <a:r>
              <a:rPr lang="en-US" altLang="en-US" sz="1600" smtClean="0"/>
              <a:t>The solution is to use the timer, after programmed, the timer interrupts the CPU at a 10 Hz frequency and the time is always correct. Even when you change  the system clock the timer will still be interrupting the CPU at 10Hz and the blinking frequency will not be changed.</a:t>
            </a:r>
          </a:p>
          <a:p>
            <a:pPr eaLnBrk="1" hangingPunct="1">
              <a:lnSpc>
                <a:spcPct val="80000"/>
              </a:lnSpc>
              <a:buFont typeface="Wingdings" pitchFamily="2" charset="2"/>
              <a:buNone/>
            </a:pPr>
            <a:endParaRPr lang="en-US" altLang="en-US" sz="1800" smtClean="0"/>
          </a:p>
        </p:txBody>
      </p:sp>
      <p:sp>
        <p:nvSpPr>
          <p:cNvPr id="5" name="Footer Placeholder 4"/>
          <p:cNvSpPr>
            <a:spLocks noGrp="1"/>
          </p:cNvSpPr>
          <p:nvPr>
            <p:ph type="ftr" sz="quarter" idx="11"/>
          </p:nvPr>
        </p:nvSpPr>
        <p:spPr/>
        <p:txBody>
          <a:bodyPr/>
          <a:lstStyle/>
          <a:p>
            <a:pPr>
              <a:defRPr/>
            </a:pPr>
            <a:r>
              <a:rPr lang="en-US" smtClean="0"/>
              <a:t>chapter 10: Timer and external interrupts v7a</a:t>
            </a:r>
            <a:endParaRPr lang="en-US"/>
          </a:p>
        </p:txBody>
      </p:sp>
      <p:sp>
        <p:nvSpPr>
          <p:cNvPr id="6" name="Slide Number Placeholder 5"/>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CF4A5BB-736B-4B38-BE72-6698AC0F2497}" type="slidenum">
              <a:rPr lang="en-US" altLang="en-US">
                <a:solidFill>
                  <a:srgbClr val="898989"/>
                </a:solidFill>
              </a:rPr>
              <a:pPr/>
              <a:t>32</a:t>
            </a:fld>
            <a:endParaRPr lang="en-US" altLang="en-US">
              <a:solidFill>
                <a:srgbClr val="898989"/>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normAutofit/>
          </a:bodyPr>
          <a:lstStyle/>
          <a:p>
            <a:pPr algn="l" eaLnBrk="1" hangingPunct="1"/>
            <a:r>
              <a:rPr lang="en-US" altLang="en-US" sz="3100" smtClean="0"/>
              <a:t>Application: Scheduler of an </a:t>
            </a:r>
            <a:br>
              <a:rPr lang="en-US" altLang="en-US" sz="3100" smtClean="0"/>
            </a:br>
            <a:r>
              <a:rPr lang="en-US" altLang="en-US" sz="3100" smtClean="0"/>
              <a:t>Operating system </a:t>
            </a:r>
            <a:br>
              <a:rPr lang="en-US" altLang="en-US" sz="3100" smtClean="0"/>
            </a:br>
            <a:endParaRPr lang="en-US" altLang="en-US" sz="3100" smtClean="0"/>
          </a:p>
        </p:txBody>
      </p:sp>
      <p:sp>
        <p:nvSpPr>
          <p:cNvPr id="35843" name="Rectangle 3"/>
          <p:cNvSpPr>
            <a:spLocks noGrp="1" noChangeArrowheads="1"/>
          </p:cNvSpPr>
          <p:nvPr>
            <p:ph idx="1"/>
          </p:nvPr>
        </p:nvSpPr>
        <p:spPr>
          <a:xfrm>
            <a:off x="468313" y="1196975"/>
            <a:ext cx="4330700" cy="4525963"/>
          </a:xfrm>
        </p:spPr>
        <p:txBody>
          <a:bodyPr/>
          <a:lstStyle/>
          <a:p>
            <a:pPr eaLnBrk="1" hangingPunct="1"/>
            <a:r>
              <a:rPr lang="en-US" altLang="en-US" smtClean="0"/>
              <a:t>In time sharing operating systems e.g. Windows, Unix</a:t>
            </a:r>
          </a:p>
          <a:p>
            <a:pPr eaLnBrk="1" hangingPunct="1"/>
            <a:r>
              <a:rPr lang="en-US" altLang="en-US" smtClean="0"/>
              <a:t>A simplified model</a:t>
            </a:r>
          </a:p>
          <a:p>
            <a:pPr eaLnBrk="1" hangingPunct="1"/>
            <a:r>
              <a:rPr lang="en-US" altLang="en-US" smtClean="0"/>
              <a:t>1KHz interrupt rate</a:t>
            </a:r>
          </a:p>
          <a:p>
            <a:pPr eaLnBrk="1" hangingPunct="1"/>
            <a:endParaRPr lang="en-US" altLang="en-US" smtClean="0"/>
          </a:p>
          <a:p>
            <a:pPr eaLnBrk="1" hangingPunct="1"/>
            <a:endParaRPr lang="en-US" altLang="en-US" smtClean="0"/>
          </a:p>
          <a:p>
            <a:pPr eaLnBrk="1" hangingPunct="1"/>
            <a:endParaRPr lang="en-US" altLang="en-US" smtClean="0"/>
          </a:p>
        </p:txBody>
      </p:sp>
      <p:sp>
        <p:nvSpPr>
          <p:cNvPr id="28" name="Footer Placeholder 4"/>
          <p:cNvSpPr>
            <a:spLocks noGrp="1"/>
          </p:cNvSpPr>
          <p:nvPr>
            <p:ph type="ftr" sz="quarter" idx="11"/>
          </p:nvPr>
        </p:nvSpPr>
        <p:spPr/>
        <p:txBody>
          <a:bodyPr/>
          <a:lstStyle/>
          <a:p>
            <a:pPr>
              <a:defRPr/>
            </a:pPr>
            <a:r>
              <a:rPr lang="en-US" smtClean="0"/>
              <a:t>chapter 10: Timer and external interrupts v7a</a:t>
            </a:r>
            <a:endParaRPr lang="en-US"/>
          </a:p>
        </p:txBody>
      </p:sp>
      <p:sp>
        <p:nvSpPr>
          <p:cNvPr id="29" name="Slide Number Placeholder 5"/>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364D83E-7CD5-4D3F-B68D-60C416A6AA0C}" type="slidenum">
              <a:rPr lang="en-US" altLang="en-US">
                <a:solidFill>
                  <a:srgbClr val="898989"/>
                </a:solidFill>
              </a:rPr>
              <a:pPr/>
              <a:t>33</a:t>
            </a:fld>
            <a:endParaRPr lang="en-US" altLang="en-US">
              <a:solidFill>
                <a:srgbClr val="898989"/>
              </a:solidFill>
            </a:endParaRPr>
          </a:p>
        </p:txBody>
      </p:sp>
      <p:sp>
        <p:nvSpPr>
          <p:cNvPr id="35846" name="Line 5"/>
          <p:cNvSpPr>
            <a:spLocks noChangeShapeType="1"/>
          </p:cNvSpPr>
          <p:nvPr/>
        </p:nvSpPr>
        <p:spPr bwMode="auto">
          <a:xfrm>
            <a:off x="971550" y="5516563"/>
            <a:ext cx="6985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7" name="Line 6"/>
          <p:cNvSpPr>
            <a:spLocks noChangeShapeType="1"/>
          </p:cNvSpPr>
          <p:nvPr/>
        </p:nvSpPr>
        <p:spPr bwMode="auto">
          <a:xfrm flipV="1">
            <a:off x="1692275" y="4292600"/>
            <a:ext cx="0" cy="12239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8" name="Line 10"/>
          <p:cNvSpPr>
            <a:spLocks noChangeShapeType="1"/>
          </p:cNvSpPr>
          <p:nvPr/>
        </p:nvSpPr>
        <p:spPr bwMode="auto">
          <a:xfrm flipV="1">
            <a:off x="3132138" y="4292600"/>
            <a:ext cx="0" cy="12239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9" name="Line 12"/>
          <p:cNvSpPr>
            <a:spLocks noChangeShapeType="1"/>
          </p:cNvSpPr>
          <p:nvPr/>
        </p:nvSpPr>
        <p:spPr bwMode="auto">
          <a:xfrm flipV="1">
            <a:off x="4500563" y="4292600"/>
            <a:ext cx="0" cy="12239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0" name="Line 14"/>
          <p:cNvSpPr>
            <a:spLocks noChangeShapeType="1"/>
          </p:cNvSpPr>
          <p:nvPr/>
        </p:nvSpPr>
        <p:spPr bwMode="auto">
          <a:xfrm flipV="1">
            <a:off x="5867400" y="4292600"/>
            <a:ext cx="0" cy="12239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1" name="Text Box 15"/>
          <p:cNvSpPr txBox="1">
            <a:spLocks noChangeArrowheads="1"/>
          </p:cNvSpPr>
          <p:nvPr/>
        </p:nvSpPr>
        <p:spPr bwMode="auto">
          <a:xfrm>
            <a:off x="1835150" y="4437063"/>
            <a:ext cx="5086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u="sng">
                <a:solidFill>
                  <a:srgbClr val="FF5050"/>
                </a:solidFill>
                <a:latin typeface="Arial" charset="0"/>
              </a:rPr>
              <a:t>Proces1</a:t>
            </a:r>
            <a:r>
              <a:rPr lang="en-US" altLang="en-US" sz="1800">
                <a:latin typeface="Arial" charset="0"/>
              </a:rPr>
              <a:t>      Process2       Process3      </a:t>
            </a:r>
            <a:r>
              <a:rPr lang="en-US" altLang="en-US" sz="1800" u="sng">
                <a:solidFill>
                  <a:srgbClr val="FF5050"/>
                </a:solidFill>
                <a:latin typeface="Arial" charset="0"/>
              </a:rPr>
              <a:t>Process1</a:t>
            </a:r>
          </a:p>
        </p:txBody>
      </p:sp>
      <p:sp>
        <p:nvSpPr>
          <p:cNvPr id="35852" name="Oval 16"/>
          <p:cNvSpPr>
            <a:spLocks noChangeArrowheads="1"/>
          </p:cNvSpPr>
          <p:nvPr/>
        </p:nvSpPr>
        <p:spPr bwMode="auto">
          <a:xfrm>
            <a:off x="5003800" y="2349500"/>
            <a:ext cx="1081088" cy="7921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sp>
        <p:nvSpPr>
          <p:cNvPr id="35853" name="Oval 17"/>
          <p:cNvSpPr>
            <a:spLocks noChangeArrowheads="1"/>
          </p:cNvSpPr>
          <p:nvPr/>
        </p:nvSpPr>
        <p:spPr bwMode="auto">
          <a:xfrm>
            <a:off x="4500563" y="3284538"/>
            <a:ext cx="936625" cy="7207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sp>
        <p:nvSpPr>
          <p:cNvPr id="35854" name="Oval 18"/>
          <p:cNvSpPr>
            <a:spLocks noChangeArrowheads="1"/>
          </p:cNvSpPr>
          <p:nvPr/>
        </p:nvSpPr>
        <p:spPr bwMode="auto">
          <a:xfrm>
            <a:off x="6011863" y="3284538"/>
            <a:ext cx="865187" cy="7921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sp>
        <p:nvSpPr>
          <p:cNvPr id="35855" name="Freeform 19"/>
          <p:cNvSpPr>
            <a:spLocks/>
          </p:cNvSpPr>
          <p:nvPr/>
        </p:nvSpPr>
        <p:spPr bwMode="auto">
          <a:xfrm>
            <a:off x="4837113" y="2852738"/>
            <a:ext cx="166687" cy="431800"/>
          </a:xfrm>
          <a:custGeom>
            <a:avLst/>
            <a:gdLst>
              <a:gd name="T0" fmla="*/ 2147483647 w 105"/>
              <a:gd name="T1" fmla="*/ 2147483647 h 272"/>
              <a:gd name="T2" fmla="*/ 2147483647 w 105"/>
              <a:gd name="T3" fmla="*/ 2147483647 h 272"/>
              <a:gd name="T4" fmla="*/ 2147483647 w 105"/>
              <a:gd name="T5" fmla="*/ 0 h 272"/>
              <a:gd name="T6" fmla="*/ 0 60000 65536"/>
              <a:gd name="T7" fmla="*/ 0 60000 65536"/>
              <a:gd name="T8" fmla="*/ 0 60000 65536"/>
            </a:gdLst>
            <a:ahLst/>
            <a:cxnLst>
              <a:cxn ang="T6">
                <a:pos x="T0" y="T1"/>
              </a:cxn>
              <a:cxn ang="T7">
                <a:pos x="T2" y="T3"/>
              </a:cxn>
              <a:cxn ang="T8">
                <a:pos x="T4" y="T5"/>
              </a:cxn>
            </a:cxnLst>
            <a:rect l="0" t="0" r="r" b="b"/>
            <a:pathLst>
              <a:path w="105" h="272">
                <a:moveTo>
                  <a:pt x="15" y="272"/>
                </a:moveTo>
                <a:cubicBezTo>
                  <a:pt x="7" y="226"/>
                  <a:pt x="0" y="181"/>
                  <a:pt x="15" y="136"/>
                </a:cubicBezTo>
                <a:cubicBezTo>
                  <a:pt x="30" y="91"/>
                  <a:pt x="67" y="45"/>
                  <a:pt x="105" y="0"/>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6" name="Freeform 21"/>
          <p:cNvSpPr>
            <a:spLocks/>
          </p:cNvSpPr>
          <p:nvPr/>
        </p:nvSpPr>
        <p:spPr bwMode="auto">
          <a:xfrm>
            <a:off x="5364163" y="3933825"/>
            <a:ext cx="792162" cy="298450"/>
          </a:xfrm>
          <a:custGeom>
            <a:avLst/>
            <a:gdLst>
              <a:gd name="T0" fmla="*/ 2147483647 w 499"/>
              <a:gd name="T1" fmla="*/ 2147483647 h 188"/>
              <a:gd name="T2" fmla="*/ 2147483647 w 499"/>
              <a:gd name="T3" fmla="*/ 2147483647 h 188"/>
              <a:gd name="T4" fmla="*/ 0 w 499"/>
              <a:gd name="T5" fmla="*/ 0 h 188"/>
              <a:gd name="T6" fmla="*/ 0 60000 65536"/>
              <a:gd name="T7" fmla="*/ 0 60000 65536"/>
              <a:gd name="T8" fmla="*/ 0 60000 65536"/>
            </a:gdLst>
            <a:ahLst/>
            <a:cxnLst>
              <a:cxn ang="T6">
                <a:pos x="T0" y="T1"/>
              </a:cxn>
              <a:cxn ang="T7">
                <a:pos x="T2" y="T3"/>
              </a:cxn>
              <a:cxn ang="T8">
                <a:pos x="T4" y="T5"/>
              </a:cxn>
            </a:cxnLst>
            <a:rect l="0" t="0" r="r" b="b"/>
            <a:pathLst>
              <a:path w="499" h="188">
                <a:moveTo>
                  <a:pt x="499" y="45"/>
                </a:moveTo>
                <a:cubicBezTo>
                  <a:pt x="427" y="116"/>
                  <a:pt x="355" y="188"/>
                  <a:pt x="272" y="181"/>
                </a:cubicBezTo>
                <a:cubicBezTo>
                  <a:pt x="189" y="174"/>
                  <a:pt x="94" y="87"/>
                  <a:pt x="0" y="0"/>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7" name="Text Box 22"/>
          <p:cNvSpPr txBox="1">
            <a:spLocks noChangeArrowheads="1"/>
          </p:cNvSpPr>
          <p:nvPr/>
        </p:nvSpPr>
        <p:spPr bwMode="auto">
          <a:xfrm>
            <a:off x="5003800" y="2492375"/>
            <a:ext cx="1111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process1</a:t>
            </a:r>
          </a:p>
        </p:txBody>
      </p:sp>
      <p:sp>
        <p:nvSpPr>
          <p:cNvPr id="35858" name="Text Box 23"/>
          <p:cNvSpPr txBox="1">
            <a:spLocks noChangeArrowheads="1"/>
          </p:cNvSpPr>
          <p:nvPr/>
        </p:nvSpPr>
        <p:spPr bwMode="auto">
          <a:xfrm>
            <a:off x="5940425" y="3429000"/>
            <a:ext cx="1111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process3</a:t>
            </a:r>
          </a:p>
        </p:txBody>
      </p:sp>
      <p:sp>
        <p:nvSpPr>
          <p:cNvPr id="35859" name="Text Box 24"/>
          <p:cNvSpPr txBox="1">
            <a:spLocks noChangeArrowheads="1"/>
          </p:cNvSpPr>
          <p:nvPr/>
        </p:nvSpPr>
        <p:spPr bwMode="auto">
          <a:xfrm>
            <a:off x="4427538" y="3429000"/>
            <a:ext cx="1111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process2</a:t>
            </a:r>
          </a:p>
        </p:txBody>
      </p:sp>
      <p:sp>
        <p:nvSpPr>
          <p:cNvPr id="35860" name="Text Box 25"/>
          <p:cNvSpPr txBox="1">
            <a:spLocks noChangeArrowheads="1"/>
          </p:cNvSpPr>
          <p:nvPr/>
        </p:nvSpPr>
        <p:spPr bwMode="auto">
          <a:xfrm>
            <a:off x="3059113" y="5805488"/>
            <a:ext cx="506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Interrupts and runs the interrupt service routine  </a:t>
            </a:r>
          </a:p>
        </p:txBody>
      </p:sp>
      <p:sp>
        <p:nvSpPr>
          <p:cNvPr id="35861" name="Text Box 26"/>
          <p:cNvSpPr txBox="1">
            <a:spLocks noChangeArrowheads="1"/>
          </p:cNvSpPr>
          <p:nvPr/>
        </p:nvSpPr>
        <p:spPr bwMode="auto">
          <a:xfrm>
            <a:off x="8008938" y="5176838"/>
            <a:ext cx="1212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Time (ms)</a:t>
            </a:r>
          </a:p>
        </p:txBody>
      </p:sp>
      <p:sp>
        <p:nvSpPr>
          <p:cNvPr id="35862" name="Freeform 28"/>
          <p:cNvSpPr>
            <a:spLocks/>
          </p:cNvSpPr>
          <p:nvPr/>
        </p:nvSpPr>
        <p:spPr bwMode="auto">
          <a:xfrm>
            <a:off x="6084888" y="2636838"/>
            <a:ext cx="334962" cy="647700"/>
          </a:xfrm>
          <a:custGeom>
            <a:avLst/>
            <a:gdLst>
              <a:gd name="T0" fmla="*/ 0 w 211"/>
              <a:gd name="T1" fmla="*/ 0 h 408"/>
              <a:gd name="T2" fmla="*/ 2147483647 w 211"/>
              <a:gd name="T3" fmla="*/ 2147483647 h 408"/>
              <a:gd name="T4" fmla="*/ 2147483647 w 211"/>
              <a:gd name="T5" fmla="*/ 2147483647 h 408"/>
              <a:gd name="T6" fmla="*/ 0 60000 65536"/>
              <a:gd name="T7" fmla="*/ 0 60000 65536"/>
              <a:gd name="T8" fmla="*/ 0 60000 65536"/>
            </a:gdLst>
            <a:ahLst/>
            <a:cxnLst>
              <a:cxn ang="T6">
                <a:pos x="T0" y="T1"/>
              </a:cxn>
              <a:cxn ang="T7">
                <a:pos x="T2" y="T3"/>
              </a:cxn>
              <a:cxn ang="T8">
                <a:pos x="T4" y="T5"/>
              </a:cxn>
            </a:cxnLst>
            <a:rect l="0" t="0" r="r" b="b"/>
            <a:pathLst>
              <a:path w="211" h="408">
                <a:moveTo>
                  <a:pt x="0" y="0"/>
                </a:moveTo>
                <a:cubicBezTo>
                  <a:pt x="75" y="11"/>
                  <a:pt x="151" y="23"/>
                  <a:pt x="181" y="91"/>
                </a:cubicBezTo>
                <a:cubicBezTo>
                  <a:pt x="211" y="159"/>
                  <a:pt x="196" y="283"/>
                  <a:pt x="181" y="408"/>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3" name="Line 29"/>
          <p:cNvSpPr>
            <a:spLocks noChangeShapeType="1"/>
          </p:cNvSpPr>
          <p:nvPr/>
        </p:nvSpPr>
        <p:spPr bwMode="auto">
          <a:xfrm>
            <a:off x="6804025" y="4652963"/>
            <a:ext cx="863600"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5864" name="Picture 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4175" y="0"/>
            <a:ext cx="2409825" cy="25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65" name="Freeform 34"/>
          <p:cNvSpPr>
            <a:spLocks/>
          </p:cNvSpPr>
          <p:nvPr/>
        </p:nvSpPr>
        <p:spPr bwMode="auto">
          <a:xfrm>
            <a:off x="5651500" y="1125538"/>
            <a:ext cx="649288" cy="935037"/>
          </a:xfrm>
          <a:custGeom>
            <a:avLst/>
            <a:gdLst>
              <a:gd name="T0" fmla="*/ 0 w 409"/>
              <a:gd name="T1" fmla="*/ 2147483647 h 589"/>
              <a:gd name="T2" fmla="*/ 2147483647 w 409"/>
              <a:gd name="T3" fmla="*/ 2147483647 h 589"/>
              <a:gd name="T4" fmla="*/ 2147483647 w 409"/>
              <a:gd name="T5" fmla="*/ 0 h 589"/>
              <a:gd name="T6" fmla="*/ 0 60000 65536"/>
              <a:gd name="T7" fmla="*/ 0 60000 65536"/>
              <a:gd name="T8" fmla="*/ 0 60000 65536"/>
            </a:gdLst>
            <a:ahLst/>
            <a:cxnLst>
              <a:cxn ang="T6">
                <a:pos x="T0" y="T1"/>
              </a:cxn>
              <a:cxn ang="T7">
                <a:pos x="T2" y="T3"/>
              </a:cxn>
              <a:cxn ang="T8">
                <a:pos x="T4" y="T5"/>
              </a:cxn>
            </a:cxnLst>
            <a:rect l="0" t="0" r="r" b="b"/>
            <a:pathLst>
              <a:path w="409" h="589">
                <a:moveTo>
                  <a:pt x="0" y="589"/>
                </a:moveTo>
                <a:cubicBezTo>
                  <a:pt x="11" y="411"/>
                  <a:pt x="23" y="234"/>
                  <a:pt x="91" y="136"/>
                </a:cubicBezTo>
                <a:cubicBezTo>
                  <a:pt x="159" y="38"/>
                  <a:pt x="284" y="19"/>
                  <a:pt x="409" y="0"/>
                </a:cubicBezTo>
              </a:path>
            </a:pathLst>
          </a:custGeom>
          <a:noFill/>
          <a:ln w="76200" cap="flat" cmpd="sng">
            <a:solidFill>
              <a:schemeClr val="tx1"/>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6" name="Text Box 35"/>
          <p:cNvSpPr txBox="1">
            <a:spLocks noChangeArrowheads="1"/>
          </p:cNvSpPr>
          <p:nvPr/>
        </p:nvSpPr>
        <p:spPr bwMode="auto">
          <a:xfrm>
            <a:off x="1455738" y="5465763"/>
            <a:ext cx="4756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latin typeface="Arial" charset="0"/>
              </a:rPr>
              <a:t>1	          2                   3                    4	</a:t>
            </a:r>
          </a:p>
        </p:txBody>
      </p:sp>
      <p:sp>
        <p:nvSpPr>
          <p:cNvPr id="35867" name="Text Box 36"/>
          <p:cNvSpPr txBox="1">
            <a:spLocks noChangeArrowheads="1"/>
          </p:cNvSpPr>
          <p:nvPr/>
        </p:nvSpPr>
        <p:spPr bwMode="auto">
          <a:xfrm>
            <a:off x="6856413" y="2944813"/>
            <a:ext cx="1390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latin typeface="Arial" charset="0"/>
              </a:rPr>
              <a:t>A scheduler</a:t>
            </a:r>
          </a:p>
        </p:txBody>
      </p:sp>
      <p:sp>
        <p:nvSpPr>
          <p:cNvPr id="35868" name="Text Box 37"/>
          <p:cNvSpPr txBox="1">
            <a:spLocks noChangeArrowheads="1"/>
          </p:cNvSpPr>
          <p:nvPr/>
        </p:nvSpPr>
        <p:spPr bwMode="auto">
          <a:xfrm>
            <a:off x="303213" y="6473825"/>
            <a:ext cx="537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latin typeface="Arial" charset="0"/>
              </a:rPr>
              <a:t>http://en.wikipedia.org/wiki/Scheduling_(computing)</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mtClean="0"/>
              <a:t>Explanation</a:t>
            </a:r>
          </a:p>
        </p:txBody>
      </p:sp>
      <p:sp>
        <p:nvSpPr>
          <p:cNvPr id="36867" name="Rectangle 3"/>
          <p:cNvSpPr>
            <a:spLocks noGrp="1" noChangeArrowheads="1"/>
          </p:cNvSpPr>
          <p:nvPr>
            <p:ph idx="1"/>
          </p:nvPr>
        </p:nvSpPr>
        <p:spPr/>
        <p:txBody>
          <a:bodyPr/>
          <a:lstStyle/>
          <a:p>
            <a:pPr eaLnBrk="1" hangingPunct="1">
              <a:lnSpc>
                <a:spcPct val="80000"/>
              </a:lnSpc>
            </a:pPr>
            <a:r>
              <a:rPr lang="en-US" altLang="en-US" sz="2400" smtClean="0"/>
              <a:t>Another application is the scheduler of the operating system. </a:t>
            </a:r>
          </a:p>
          <a:p>
            <a:pPr eaLnBrk="1" hangingPunct="1">
              <a:lnSpc>
                <a:spcPct val="80000"/>
              </a:lnSpc>
            </a:pPr>
            <a:r>
              <a:rPr lang="en-US" altLang="en-US" sz="2400" smtClean="0"/>
              <a:t>A scheduler is a program that feeds the CPU with a process at one time using a scheme so that processes are run in a fair and balanced manner.</a:t>
            </a:r>
          </a:p>
          <a:p>
            <a:pPr eaLnBrk="1" hangingPunct="1">
              <a:lnSpc>
                <a:spcPct val="80000"/>
              </a:lnSpc>
            </a:pPr>
            <a:r>
              <a:rPr lang="en-US" altLang="en-US" sz="2400" smtClean="0"/>
              <a:t>The scheduler is an essential part of all time-sharing operating systems, such as  Windows, Unix, MacOS. </a:t>
            </a:r>
          </a:p>
          <a:p>
            <a:pPr eaLnBrk="1" hangingPunct="1">
              <a:lnSpc>
                <a:spcPct val="80000"/>
              </a:lnSpc>
            </a:pPr>
            <a:r>
              <a:rPr lang="en-US" altLang="en-US" sz="2400" smtClean="0"/>
              <a:t>For example you may see how the CPU is scheduled to run different processes using the Windows-task-manager. </a:t>
            </a:r>
          </a:p>
          <a:p>
            <a:pPr eaLnBrk="1" hangingPunct="1">
              <a:lnSpc>
                <a:spcPct val="80000"/>
              </a:lnSpc>
            </a:pPr>
            <a:r>
              <a:rPr lang="en-US" altLang="en-US" sz="2400" smtClean="0"/>
              <a:t>In our example, a timer is programmed to make interrupt requests to the CPU at 1KHZ, so the first process will be run for 1 ms, and then the second for the next 1ms etc. </a:t>
            </a:r>
          </a:p>
          <a:p>
            <a:pPr eaLnBrk="1" hangingPunct="1">
              <a:lnSpc>
                <a:spcPct val="80000"/>
              </a:lnSpc>
            </a:pPr>
            <a:r>
              <a:rPr lang="en-US" altLang="en-US" sz="2400" smtClean="0"/>
              <a:t>Nearly all operating systems use the timer to implement the scheduler in the core of the operating system called the kernel.</a:t>
            </a:r>
          </a:p>
          <a:p>
            <a:pPr eaLnBrk="1" hangingPunct="1">
              <a:lnSpc>
                <a:spcPct val="80000"/>
              </a:lnSpc>
            </a:pPr>
            <a:endParaRPr lang="en-US" altLang="en-US" sz="2000" smtClean="0"/>
          </a:p>
        </p:txBody>
      </p:sp>
      <p:sp>
        <p:nvSpPr>
          <p:cNvPr id="5" name="Footer Placeholder 4"/>
          <p:cNvSpPr>
            <a:spLocks noGrp="1"/>
          </p:cNvSpPr>
          <p:nvPr>
            <p:ph type="ftr" sz="quarter" idx="11"/>
          </p:nvPr>
        </p:nvSpPr>
        <p:spPr/>
        <p:txBody>
          <a:bodyPr/>
          <a:lstStyle/>
          <a:p>
            <a:pPr>
              <a:defRPr/>
            </a:pPr>
            <a:r>
              <a:rPr lang="en-US" smtClean="0"/>
              <a:t>chapter 10: Timer and external interrupts v7a</a:t>
            </a:r>
            <a:endParaRPr lang="en-US"/>
          </a:p>
        </p:txBody>
      </p:sp>
      <p:sp>
        <p:nvSpPr>
          <p:cNvPr id="6" name="Slide Number Placeholder 5"/>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958E88C-B7DC-4F95-94E9-E8C362FBC130}" type="slidenum">
              <a:rPr lang="en-US" altLang="en-US">
                <a:solidFill>
                  <a:srgbClr val="898989"/>
                </a:solidFill>
              </a:rPr>
              <a:pPr/>
              <a:t>34</a:t>
            </a:fld>
            <a:endParaRPr lang="en-US" altLang="en-US">
              <a:solidFill>
                <a:srgbClr val="898989"/>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normAutofit/>
          </a:bodyPr>
          <a:lstStyle/>
          <a:p>
            <a:pPr eaLnBrk="1" hangingPunct="1"/>
            <a:r>
              <a:rPr lang="en-US" altLang="zh-TW" sz="2900" smtClean="0"/>
              <a:t>Limitation of interrupt</a:t>
            </a:r>
            <a:br>
              <a:rPr lang="en-US" altLang="zh-TW" sz="2900" smtClean="0"/>
            </a:br>
            <a:r>
              <a:rPr lang="en-US" altLang="zh-TW" sz="1800" smtClean="0"/>
              <a:t/>
            </a:r>
            <a:br>
              <a:rPr lang="en-US" altLang="zh-TW" sz="1800" smtClean="0"/>
            </a:br>
            <a:r>
              <a:rPr lang="en-US" altLang="zh-TW" sz="1800" smtClean="0"/>
              <a:t>Usually stack is used in the interrupt service routines isr()</a:t>
            </a:r>
            <a:br>
              <a:rPr lang="en-US" altLang="zh-TW" sz="1800" smtClean="0"/>
            </a:br>
            <a:r>
              <a:rPr lang="en-US" altLang="zh-TW" sz="1800" smtClean="0"/>
              <a:t>Maximum Interrupt rate allowed: Stack will overflow if interrupt rate is too high.</a:t>
            </a:r>
          </a:p>
        </p:txBody>
      </p:sp>
      <p:sp>
        <p:nvSpPr>
          <p:cNvPr id="37891" name="Rectangle 3"/>
          <p:cNvSpPr>
            <a:spLocks noGrp="1" noChangeArrowheads="1"/>
          </p:cNvSpPr>
          <p:nvPr>
            <p:ph idx="1"/>
          </p:nvPr>
        </p:nvSpPr>
        <p:spPr/>
        <p:txBody>
          <a:bodyPr/>
          <a:lstStyle/>
          <a:p>
            <a:pPr eaLnBrk="1" hangingPunct="1"/>
            <a:r>
              <a:rPr lang="en-US" altLang="zh-TW" smtClean="0"/>
              <a:t>main( )</a:t>
            </a:r>
          </a:p>
          <a:p>
            <a:pPr eaLnBrk="1" hangingPunct="1"/>
            <a:r>
              <a:rPr lang="en-US" altLang="zh-TW" smtClean="0"/>
              <a:t>{</a:t>
            </a:r>
          </a:p>
          <a:p>
            <a:pPr eaLnBrk="1" hangingPunct="1"/>
            <a:r>
              <a:rPr lang="en-US" altLang="zh-TW" smtClean="0"/>
              <a:t>…</a:t>
            </a:r>
          </a:p>
          <a:p>
            <a:pPr eaLnBrk="1" hangingPunct="1"/>
            <a:r>
              <a:rPr lang="en-US" altLang="zh-TW" smtClean="0"/>
              <a:t>}</a:t>
            </a:r>
          </a:p>
        </p:txBody>
      </p:sp>
      <p:sp>
        <p:nvSpPr>
          <p:cNvPr id="15" name="Footer Placeholder 4"/>
          <p:cNvSpPr>
            <a:spLocks noGrp="1"/>
          </p:cNvSpPr>
          <p:nvPr>
            <p:ph type="ftr" sz="quarter" idx="11"/>
          </p:nvPr>
        </p:nvSpPr>
        <p:spPr/>
        <p:txBody>
          <a:bodyPr/>
          <a:lstStyle/>
          <a:p>
            <a:pPr>
              <a:defRPr/>
            </a:pPr>
            <a:r>
              <a:rPr lang="en-US" smtClean="0"/>
              <a:t>chapter 10: Timer and external interrupts v7a</a:t>
            </a:r>
            <a:endParaRPr lang="en-US"/>
          </a:p>
        </p:txBody>
      </p:sp>
      <p:sp>
        <p:nvSpPr>
          <p:cNvPr id="16" name="Slide Number Placeholder 5"/>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8371CEA-209E-444A-9152-E6CC3B184FCD}" type="slidenum">
              <a:rPr lang="en-US" altLang="en-US">
                <a:solidFill>
                  <a:srgbClr val="898989"/>
                </a:solidFill>
              </a:rPr>
              <a:pPr/>
              <a:t>35</a:t>
            </a:fld>
            <a:endParaRPr lang="en-US" altLang="en-US">
              <a:solidFill>
                <a:srgbClr val="898989"/>
              </a:solidFill>
            </a:endParaRPr>
          </a:p>
        </p:txBody>
      </p:sp>
      <p:grpSp>
        <p:nvGrpSpPr>
          <p:cNvPr id="37894" name="Group 4"/>
          <p:cNvGrpSpPr>
            <a:grpSpLocks/>
          </p:cNvGrpSpPr>
          <p:nvPr/>
        </p:nvGrpSpPr>
        <p:grpSpPr bwMode="auto">
          <a:xfrm>
            <a:off x="1931988" y="1952625"/>
            <a:ext cx="6934200" cy="2819400"/>
            <a:chOff x="1217" y="1230"/>
            <a:chExt cx="4368" cy="1776"/>
          </a:xfrm>
        </p:grpSpPr>
        <p:sp>
          <p:nvSpPr>
            <p:cNvPr id="37895" name="Text Box 5"/>
            <p:cNvSpPr txBox="1">
              <a:spLocks noChangeArrowheads="1"/>
            </p:cNvSpPr>
            <p:nvPr/>
          </p:nvSpPr>
          <p:spPr bwMode="auto">
            <a:xfrm>
              <a:off x="1310" y="2297"/>
              <a:ext cx="929" cy="7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kumimoji="1" lang="en-US" altLang="zh-TW" sz="2400">
                  <a:latin typeface="Times New Roman" pitchFamily="18" charset="0"/>
                </a:rPr>
                <a:t>If no return from interrupt (reti)</a:t>
              </a:r>
            </a:p>
            <a:p>
              <a:pPr eaLnBrk="1" hangingPunct="1">
                <a:spcBef>
                  <a:spcPct val="0"/>
                </a:spcBef>
                <a:buFontTx/>
                <a:buNone/>
              </a:pPr>
              <a:r>
                <a:rPr kumimoji="1" lang="en-US" altLang="zh-TW" sz="2400">
                  <a:latin typeface="Times New Roman" pitchFamily="18" charset="0"/>
                </a:rPr>
                <a:t>occurs again.</a:t>
              </a:r>
            </a:p>
          </p:txBody>
        </p:sp>
        <p:sp>
          <p:nvSpPr>
            <p:cNvPr id="37896" name="Freeform 6"/>
            <p:cNvSpPr>
              <a:spLocks/>
            </p:cNvSpPr>
            <p:nvPr/>
          </p:nvSpPr>
          <p:spPr bwMode="auto">
            <a:xfrm>
              <a:off x="1217" y="1706"/>
              <a:ext cx="3067" cy="473"/>
            </a:xfrm>
            <a:custGeom>
              <a:avLst/>
              <a:gdLst>
                <a:gd name="T0" fmla="*/ 0 w 4752"/>
                <a:gd name="T1" fmla="*/ 6 h 576"/>
                <a:gd name="T2" fmla="*/ 1 w 4752"/>
                <a:gd name="T3" fmla="*/ 0 h 576"/>
                <a:gd name="T4" fmla="*/ 1 w 4752"/>
                <a:gd name="T5" fmla="*/ 7 h 576"/>
                <a:gd name="T6" fmla="*/ 1 w 4752"/>
                <a:gd name="T7" fmla="*/ 0 h 576"/>
                <a:gd name="T8" fmla="*/ 1 w 4752"/>
                <a:gd name="T9" fmla="*/ 7 h 576"/>
                <a:gd name="T10" fmla="*/ 1 w 4752"/>
                <a:gd name="T11" fmla="*/ 0 h 576"/>
                <a:gd name="T12" fmla="*/ 1 w 4752"/>
                <a:gd name="T13" fmla="*/ 7 h 576"/>
                <a:gd name="T14" fmla="*/ 1 w 4752"/>
                <a:gd name="T15" fmla="*/ 0 h 5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52" h="576">
                  <a:moveTo>
                    <a:pt x="0" y="432"/>
                  </a:moveTo>
                  <a:lnTo>
                    <a:pt x="1584" y="0"/>
                  </a:lnTo>
                  <a:lnTo>
                    <a:pt x="1584" y="576"/>
                  </a:lnTo>
                  <a:lnTo>
                    <a:pt x="2880" y="0"/>
                  </a:lnTo>
                  <a:lnTo>
                    <a:pt x="2880" y="576"/>
                  </a:lnTo>
                  <a:lnTo>
                    <a:pt x="3888" y="0"/>
                  </a:lnTo>
                  <a:lnTo>
                    <a:pt x="3888" y="576"/>
                  </a:lnTo>
                  <a:lnTo>
                    <a:pt x="4752" y="0"/>
                  </a:lnTo>
                </a:path>
              </a:pathLst>
            </a:custGeom>
            <a:noFill/>
            <a:ln w="9525">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97" name="Line 7"/>
            <p:cNvSpPr>
              <a:spLocks noChangeShapeType="1"/>
            </p:cNvSpPr>
            <p:nvPr/>
          </p:nvSpPr>
          <p:spPr bwMode="auto">
            <a:xfrm>
              <a:off x="4284" y="2297"/>
              <a:ext cx="37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898" name="Text Box 8"/>
            <p:cNvSpPr txBox="1">
              <a:spLocks noChangeArrowheads="1"/>
            </p:cNvSpPr>
            <p:nvPr/>
          </p:nvSpPr>
          <p:spPr bwMode="auto">
            <a:xfrm>
              <a:off x="4656" y="1824"/>
              <a:ext cx="929" cy="1182"/>
            </a:xfrm>
            <a:prstGeom prst="rect">
              <a:avLst/>
            </a:prstGeom>
            <a:solidFill>
              <a:srgbClr val="FFFFFF"/>
            </a:solidFill>
            <a:ln w="9525">
              <a:solidFill>
                <a:srgbClr val="000000"/>
              </a:solidFill>
              <a:miter lim="800000"/>
              <a:headEnd/>
              <a:tailEnd/>
            </a:ln>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kumimoji="1" lang="en-US" altLang="zh-TW" sz="2400">
                  <a:latin typeface="Times New Roman" pitchFamily="18" charset="0"/>
                </a:rPr>
                <a:t>Will hang</a:t>
              </a:r>
            </a:p>
            <a:p>
              <a:pPr eaLnBrk="1" hangingPunct="1">
                <a:spcBef>
                  <a:spcPct val="0"/>
                </a:spcBef>
                <a:buFontTx/>
                <a:buNone/>
              </a:pPr>
              <a:r>
                <a:rPr kumimoji="1" lang="en-US" altLang="zh-TW" sz="2400">
                  <a:latin typeface="Times New Roman" pitchFamily="18" charset="0"/>
                </a:rPr>
                <a:t>since the stack will overflow.</a:t>
              </a:r>
              <a:endParaRPr kumimoji="1" lang="en-US" altLang="zh-TW" sz="2400">
                <a:latin typeface="Arial" charset="0"/>
              </a:endParaRPr>
            </a:p>
          </p:txBody>
        </p:sp>
        <p:sp>
          <p:nvSpPr>
            <p:cNvPr id="37899" name="Text Box 9"/>
            <p:cNvSpPr txBox="1">
              <a:spLocks noChangeArrowheads="1"/>
            </p:cNvSpPr>
            <p:nvPr/>
          </p:nvSpPr>
          <p:spPr bwMode="auto">
            <a:xfrm>
              <a:off x="1409" y="1278"/>
              <a:ext cx="929" cy="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kumimoji="1" lang="en-US" altLang="zh-TW" sz="2400">
                  <a:latin typeface="Times New Roman" pitchFamily="18" charset="0"/>
                </a:rPr>
                <a:t>1</a:t>
              </a:r>
              <a:r>
                <a:rPr kumimoji="1" lang="en-US" altLang="zh-TW" sz="2400" baseline="30000">
                  <a:latin typeface="Times New Roman" pitchFamily="18" charset="0"/>
                </a:rPr>
                <a:t>st</a:t>
              </a:r>
              <a:r>
                <a:rPr kumimoji="1" lang="en-US" altLang="zh-TW" sz="2400">
                  <a:latin typeface="Times New Roman" pitchFamily="18" charset="0"/>
                </a:rPr>
                <a:t> Interrupt</a:t>
              </a:r>
              <a:r>
                <a:rPr kumimoji="1" lang="en-US" altLang="zh-TW" sz="1200">
                  <a:latin typeface="Times New Roman" pitchFamily="18" charset="0"/>
                </a:rPr>
                <a:t> </a:t>
              </a:r>
              <a:endParaRPr kumimoji="1" lang="en-US" altLang="zh-TW" sz="1800">
                <a:latin typeface="Arial" charset="0"/>
              </a:endParaRPr>
            </a:p>
          </p:txBody>
        </p:sp>
        <p:sp>
          <p:nvSpPr>
            <p:cNvPr id="37900" name="Text Box 10"/>
            <p:cNvSpPr txBox="1">
              <a:spLocks noChangeArrowheads="1"/>
            </p:cNvSpPr>
            <p:nvPr/>
          </p:nvSpPr>
          <p:spPr bwMode="auto">
            <a:xfrm>
              <a:off x="2273" y="1230"/>
              <a:ext cx="930" cy="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kumimoji="1" lang="en-US" altLang="zh-TW" sz="2400">
                  <a:latin typeface="Times New Roman" pitchFamily="18" charset="0"/>
                </a:rPr>
                <a:t>2 </a:t>
              </a:r>
              <a:r>
                <a:rPr kumimoji="1" lang="en-US" altLang="zh-TW" sz="2400" baseline="30000">
                  <a:latin typeface="Times New Roman" pitchFamily="18" charset="0"/>
                </a:rPr>
                <a:t>nd</a:t>
              </a:r>
              <a:r>
                <a:rPr kumimoji="1" lang="en-US" altLang="zh-TW" sz="2400">
                  <a:latin typeface="Times New Roman" pitchFamily="18" charset="0"/>
                </a:rPr>
                <a:t> Interrupt</a:t>
              </a:r>
              <a:endParaRPr kumimoji="1" lang="en-US" altLang="zh-TW" sz="2400">
                <a:latin typeface="Arial" charset="0"/>
              </a:endParaRPr>
            </a:p>
          </p:txBody>
        </p:sp>
        <p:sp>
          <p:nvSpPr>
            <p:cNvPr id="37901" name="Text Box 11"/>
            <p:cNvSpPr txBox="1">
              <a:spLocks noChangeArrowheads="1"/>
            </p:cNvSpPr>
            <p:nvPr/>
          </p:nvSpPr>
          <p:spPr bwMode="auto">
            <a:xfrm>
              <a:off x="3089" y="1230"/>
              <a:ext cx="929" cy="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kumimoji="1" lang="en-US" altLang="zh-TW" sz="2400">
                  <a:latin typeface="Times New Roman" pitchFamily="18" charset="0"/>
                </a:rPr>
                <a:t>3</a:t>
              </a:r>
              <a:r>
                <a:rPr kumimoji="1" lang="en-US" altLang="zh-TW" sz="2400" baseline="30000">
                  <a:latin typeface="Times New Roman" pitchFamily="18" charset="0"/>
                </a:rPr>
                <a:t>rd</a:t>
              </a:r>
              <a:r>
                <a:rPr kumimoji="1" lang="en-US" altLang="zh-TW" sz="2400">
                  <a:latin typeface="Times New Roman" pitchFamily="18" charset="0"/>
                </a:rPr>
                <a:t> interrupt</a:t>
              </a:r>
            </a:p>
            <a:p>
              <a:pPr eaLnBrk="1" hangingPunct="1">
                <a:spcBef>
                  <a:spcPct val="0"/>
                </a:spcBef>
                <a:buFontTx/>
                <a:buNone/>
              </a:pPr>
              <a:endParaRPr kumimoji="1" lang="en-US" altLang="zh-TW" sz="2400">
                <a:latin typeface="Arial" charset="0"/>
              </a:endParaRPr>
            </a:p>
          </p:txBody>
        </p:sp>
        <p:sp>
          <p:nvSpPr>
            <p:cNvPr id="37902" name="Freeform 12"/>
            <p:cNvSpPr>
              <a:spLocks/>
            </p:cNvSpPr>
            <p:nvPr/>
          </p:nvSpPr>
          <p:spPr bwMode="auto">
            <a:xfrm>
              <a:off x="1217" y="2179"/>
              <a:ext cx="1022" cy="236"/>
            </a:xfrm>
            <a:custGeom>
              <a:avLst/>
              <a:gdLst>
                <a:gd name="T0" fmla="*/ 1 w 1584"/>
                <a:gd name="T1" fmla="*/ 0 h 288"/>
                <a:gd name="T2" fmla="*/ 1 w 1584"/>
                <a:gd name="T3" fmla="*/ 3 h 288"/>
                <a:gd name="T4" fmla="*/ 0 w 1584"/>
                <a:gd name="T5" fmla="*/ 0 h 288"/>
                <a:gd name="T6" fmla="*/ 0 60000 65536"/>
                <a:gd name="T7" fmla="*/ 0 60000 65536"/>
                <a:gd name="T8" fmla="*/ 0 60000 65536"/>
              </a:gdLst>
              <a:ahLst/>
              <a:cxnLst>
                <a:cxn ang="T6">
                  <a:pos x="T0" y="T1"/>
                </a:cxn>
                <a:cxn ang="T7">
                  <a:pos x="T2" y="T3"/>
                </a:cxn>
                <a:cxn ang="T8">
                  <a:pos x="T4" y="T5"/>
                </a:cxn>
              </a:cxnLst>
              <a:rect l="0" t="0" r="r" b="b"/>
              <a:pathLst>
                <a:path w="1584" h="288">
                  <a:moveTo>
                    <a:pt x="1584" y="0"/>
                  </a:moveTo>
                  <a:lnTo>
                    <a:pt x="1584" y="288"/>
                  </a:lnTo>
                  <a:lnTo>
                    <a:pt x="0" y="0"/>
                  </a:lnTo>
                </a:path>
              </a:pathLst>
            </a:custGeom>
            <a:noFill/>
            <a:ln w="9525" cap="flat">
              <a:solidFill>
                <a:srgbClr val="000000"/>
              </a:solidFill>
              <a:prstDash val="sysDot"/>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03" name="Freeform 13"/>
            <p:cNvSpPr>
              <a:spLocks/>
            </p:cNvSpPr>
            <p:nvPr/>
          </p:nvSpPr>
          <p:spPr bwMode="auto">
            <a:xfrm>
              <a:off x="4284" y="1706"/>
              <a:ext cx="465" cy="473"/>
            </a:xfrm>
            <a:custGeom>
              <a:avLst/>
              <a:gdLst>
                <a:gd name="T0" fmla="*/ 0 w 720"/>
                <a:gd name="T1" fmla="*/ 0 h 576"/>
                <a:gd name="T2" fmla="*/ 0 w 720"/>
                <a:gd name="T3" fmla="*/ 7 h 576"/>
                <a:gd name="T4" fmla="*/ 1 w 720"/>
                <a:gd name="T5" fmla="*/ 0 h 576"/>
                <a:gd name="T6" fmla="*/ 0 60000 65536"/>
                <a:gd name="T7" fmla="*/ 0 60000 65536"/>
                <a:gd name="T8" fmla="*/ 0 60000 65536"/>
              </a:gdLst>
              <a:ahLst/>
              <a:cxnLst>
                <a:cxn ang="T6">
                  <a:pos x="T0" y="T1"/>
                </a:cxn>
                <a:cxn ang="T7">
                  <a:pos x="T2" y="T3"/>
                </a:cxn>
                <a:cxn ang="T8">
                  <a:pos x="T4" y="T5"/>
                </a:cxn>
              </a:cxnLst>
              <a:rect l="0" t="0" r="r" b="b"/>
              <a:pathLst>
                <a:path w="720" h="576">
                  <a:moveTo>
                    <a:pt x="0" y="0"/>
                  </a:moveTo>
                  <a:lnTo>
                    <a:pt x="0" y="576"/>
                  </a:lnTo>
                  <a:lnTo>
                    <a:pt x="720" y="0"/>
                  </a:lnTo>
                </a:path>
              </a:pathLst>
            </a:custGeom>
            <a:noFill/>
            <a:ln w="9525" cap="flat">
              <a:solidFill>
                <a:srgbClr val="000000"/>
              </a:solidFill>
              <a:prstDash val="sysDot"/>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mtClean="0"/>
              <a:t>Summary</a:t>
            </a:r>
          </a:p>
        </p:txBody>
      </p:sp>
      <p:sp>
        <p:nvSpPr>
          <p:cNvPr id="38915" name="Rectangle 3"/>
          <p:cNvSpPr>
            <a:spLocks noGrp="1" noChangeArrowheads="1"/>
          </p:cNvSpPr>
          <p:nvPr>
            <p:ph idx="1"/>
          </p:nvPr>
        </p:nvSpPr>
        <p:spPr/>
        <p:txBody>
          <a:bodyPr/>
          <a:lstStyle/>
          <a:p>
            <a:pPr eaLnBrk="1" hangingPunct="1"/>
            <a:r>
              <a:rPr lang="en-US" altLang="en-US" smtClean="0"/>
              <a:t>Learned the operation of a timer.</a:t>
            </a:r>
          </a:p>
          <a:p>
            <a:pPr eaLnBrk="1" hangingPunct="1"/>
            <a:r>
              <a:rPr lang="en-US" altLang="en-US" smtClean="0"/>
              <a:t>Learned how to use a timer to generate interrupts.</a:t>
            </a:r>
          </a:p>
        </p:txBody>
      </p:sp>
      <p:sp>
        <p:nvSpPr>
          <p:cNvPr id="5" name="Footer Placeholder 4"/>
          <p:cNvSpPr>
            <a:spLocks noGrp="1"/>
          </p:cNvSpPr>
          <p:nvPr>
            <p:ph type="ftr" sz="quarter" idx="11"/>
          </p:nvPr>
        </p:nvSpPr>
        <p:spPr/>
        <p:txBody>
          <a:bodyPr/>
          <a:lstStyle/>
          <a:p>
            <a:pPr>
              <a:defRPr/>
            </a:pPr>
            <a:r>
              <a:rPr lang="en-US" smtClean="0"/>
              <a:t>chapter 10: Timer and external interrupts v7a</a:t>
            </a:r>
            <a:endParaRPr lang="en-US"/>
          </a:p>
        </p:txBody>
      </p:sp>
      <p:sp>
        <p:nvSpPr>
          <p:cNvPr id="6" name="Slide Number Placeholder 5"/>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9429853-24F0-4D92-A470-2FC165AD4A14}" type="slidenum">
              <a:rPr lang="en-US" altLang="en-US">
                <a:solidFill>
                  <a:srgbClr val="898989"/>
                </a:solidFill>
              </a:rPr>
              <a:pPr/>
              <a:t>36</a:t>
            </a:fld>
            <a:endParaRPr lang="en-US" altLang="en-US">
              <a:solidFill>
                <a:srgbClr val="898989"/>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mtClean="0"/>
              <a:t>Experiment</a:t>
            </a:r>
          </a:p>
        </p:txBody>
      </p:sp>
      <p:sp>
        <p:nvSpPr>
          <p:cNvPr id="39939" name="Rectangle 3"/>
          <p:cNvSpPr>
            <a:spLocks noGrp="1" noChangeArrowheads="1"/>
          </p:cNvSpPr>
          <p:nvPr>
            <p:ph idx="1"/>
          </p:nvPr>
        </p:nvSpPr>
        <p:spPr/>
        <p:txBody>
          <a:bodyPr/>
          <a:lstStyle/>
          <a:p>
            <a:pPr eaLnBrk="1" hangingPunct="1"/>
            <a:r>
              <a:rPr lang="en-US" altLang="en-US" smtClean="0"/>
              <a:t>In our experiment, you may change the code of timer_int_demo13a.c to increase the interrupt rate ( much bigger than 10Hz) until the system crashes to see the limitation of interrupt.</a:t>
            </a:r>
          </a:p>
          <a:p>
            <a:pPr eaLnBrk="1" hangingPunct="1"/>
            <a:endParaRPr lang="en-US" altLang="en-US" smtClean="0"/>
          </a:p>
        </p:txBody>
      </p:sp>
      <p:sp>
        <p:nvSpPr>
          <p:cNvPr id="5" name="Footer Placeholder 4"/>
          <p:cNvSpPr>
            <a:spLocks noGrp="1"/>
          </p:cNvSpPr>
          <p:nvPr>
            <p:ph type="ftr" sz="quarter" idx="11"/>
          </p:nvPr>
        </p:nvSpPr>
        <p:spPr/>
        <p:txBody>
          <a:bodyPr/>
          <a:lstStyle/>
          <a:p>
            <a:pPr>
              <a:defRPr/>
            </a:pPr>
            <a:r>
              <a:rPr lang="en-US" smtClean="0"/>
              <a:t>chapter 10: Timer and external interrupts v7a</a:t>
            </a:r>
            <a:endParaRPr lang="en-US"/>
          </a:p>
        </p:txBody>
      </p:sp>
      <p:sp>
        <p:nvSpPr>
          <p:cNvPr id="6" name="Slide Number Placeholder 5"/>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7DFF337-9325-44EA-B17F-B403BB189D78}" type="slidenum">
              <a:rPr lang="en-US" altLang="en-US">
                <a:solidFill>
                  <a:srgbClr val="898989"/>
                </a:solidFill>
              </a:rPr>
              <a:pPr/>
              <a:t>37</a:t>
            </a:fld>
            <a:endParaRPr lang="en-US" altLang="en-US">
              <a:solidFill>
                <a:srgbClr val="898989"/>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p:txBody>
          <a:bodyPr/>
          <a:lstStyle/>
          <a:p>
            <a:pPr eaLnBrk="1" hangingPunct="1"/>
            <a:r>
              <a:rPr lang="en-US" altLang="en-US" smtClean="0"/>
              <a:t>Appendix</a:t>
            </a:r>
            <a:br>
              <a:rPr lang="en-US" altLang="en-US" smtClean="0"/>
            </a:br>
            <a:r>
              <a:rPr lang="en-US" altLang="zh-TW" sz="3600" smtClean="0"/>
              <a:t>(</a:t>
            </a:r>
            <a:r>
              <a:rPr lang="en-US" altLang="en-US" sz="3600" smtClean="0"/>
              <a:t>ESTR2100 students should study this)</a:t>
            </a:r>
          </a:p>
        </p:txBody>
      </p:sp>
      <p:sp>
        <p:nvSpPr>
          <p:cNvPr id="302084" name="Rectangle 4"/>
          <p:cNvSpPr>
            <a:spLocks noGrp="1" noChangeArrowheads="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t>Details</a:t>
            </a:r>
          </a:p>
        </p:txBody>
      </p:sp>
      <p:sp>
        <p:nvSpPr>
          <p:cNvPr id="5" name="Rectangle 10"/>
          <p:cNvSpPr>
            <a:spLocks noGrp="1" noChangeArrowheads="1"/>
          </p:cNvSpPr>
          <p:nvPr>
            <p:ph type="ftr" sz="quarter" idx="11"/>
          </p:nvPr>
        </p:nvSpPr>
        <p:spPr/>
        <p:txBody>
          <a:bodyPr/>
          <a:lstStyle/>
          <a:p>
            <a:pPr>
              <a:defRPr/>
            </a:pPr>
            <a:r>
              <a:rPr lang="en-US" smtClean="0"/>
              <a:t>chapter 10: Timer and external interrupts v7a</a:t>
            </a:r>
            <a:endParaRPr lang="en-US"/>
          </a:p>
        </p:txBody>
      </p:sp>
      <p:sp>
        <p:nvSpPr>
          <p:cNvPr id="6" name="Rectangle 11"/>
          <p:cNvSpPr>
            <a:spLocks noGrp="1" noChangeArrowheads="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70FF440-3B82-4F12-A592-456C300899FF}" type="slidenum">
              <a:rPr lang="en-US" altLang="en-US">
                <a:solidFill>
                  <a:srgbClr val="898989"/>
                </a:solidFill>
              </a:rPr>
              <a:pPr/>
              <a:t>38</a:t>
            </a:fld>
            <a:endParaRPr lang="en-US" altLang="en-US">
              <a:solidFill>
                <a:srgbClr val="898989"/>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Grp="1" noChangeArrowheads="1"/>
          </p:cNvSpPr>
          <p:nvPr>
            <p:ph type="ctrTitle"/>
          </p:nvPr>
        </p:nvSpPr>
        <p:spPr/>
        <p:txBody>
          <a:bodyPr/>
          <a:lstStyle/>
          <a:p>
            <a:pPr eaLnBrk="1" hangingPunct="1"/>
            <a:r>
              <a:rPr lang="en-US" altLang="en-US" smtClean="0"/>
              <a:t>Initialize timer and interrupt </a:t>
            </a:r>
          </a:p>
        </p:txBody>
      </p:sp>
      <p:sp>
        <p:nvSpPr>
          <p:cNvPr id="208903" name="Rectangle 7"/>
          <p:cNvSpPr>
            <a:spLocks noGrp="1" noChangeArrowheads="1"/>
          </p:cNvSpPr>
          <p:nvPr>
            <p:ph type="subTitle" idx="1"/>
          </p:nvPr>
        </p:nvSpPr>
        <p:spPr/>
        <p:txBody>
          <a:bodyPr rtlCol="0">
            <a:normAutofit/>
          </a:bodyPr>
          <a:lstStyle/>
          <a:p>
            <a:pPr eaLnBrk="1" fontAlgn="auto" hangingPunct="1">
              <a:spcAft>
                <a:spcPts val="0"/>
              </a:spcAft>
              <a:buFont typeface="Arial" pitchFamily="34" charset="0"/>
              <a:buNone/>
              <a:defRPr/>
            </a:pPr>
            <a:r>
              <a:rPr lang="en-US" smtClean="0"/>
              <a:t>init_timer_Eint();</a:t>
            </a:r>
          </a:p>
        </p:txBody>
      </p:sp>
      <p:sp>
        <p:nvSpPr>
          <p:cNvPr id="5" name="Rectangle 10"/>
          <p:cNvSpPr>
            <a:spLocks noGrp="1" noChangeArrowheads="1"/>
          </p:cNvSpPr>
          <p:nvPr>
            <p:ph type="ftr" sz="quarter" idx="11"/>
          </p:nvPr>
        </p:nvSpPr>
        <p:spPr/>
        <p:txBody>
          <a:bodyPr/>
          <a:lstStyle/>
          <a:p>
            <a:pPr>
              <a:defRPr/>
            </a:pPr>
            <a:r>
              <a:rPr lang="en-US" smtClean="0"/>
              <a:t>chapter 10: Timer and external interrupts v7a</a:t>
            </a:r>
            <a:endParaRPr lang="en-US"/>
          </a:p>
        </p:txBody>
      </p:sp>
      <p:sp>
        <p:nvSpPr>
          <p:cNvPr id="6" name="Rectangle 11"/>
          <p:cNvSpPr>
            <a:spLocks noGrp="1" noChangeArrowheads="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1C6DDE2-66BC-4E62-9E6B-050B4A7C487E}" type="slidenum">
              <a:rPr lang="en-US" altLang="en-US">
                <a:solidFill>
                  <a:srgbClr val="898989"/>
                </a:solidFill>
              </a:rPr>
              <a:pPr/>
              <a:t>39</a:t>
            </a:fld>
            <a:endParaRPr lang="en-US" altLang="en-US">
              <a:solidFill>
                <a:srgbClr val="89898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ctrTitle"/>
          </p:nvPr>
        </p:nvSpPr>
        <p:spPr/>
        <p:txBody>
          <a:bodyPr/>
          <a:lstStyle/>
          <a:p>
            <a:r>
              <a:rPr lang="en-US" altLang="en-US" smtClean="0"/>
              <a:t>The timer driven interrupt</a:t>
            </a:r>
          </a:p>
        </p:txBody>
      </p:sp>
      <p:sp>
        <p:nvSpPr>
          <p:cNvPr id="7" name="Subtitle 6"/>
          <p:cNvSpPr>
            <a:spLocks noGrp="1"/>
          </p:cNvSpPr>
          <p:nvPr>
            <p:ph type="subTitle" idx="1"/>
          </p:nvPr>
        </p:nvSpPr>
        <p:spPr/>
        <p:txBody>
          <a:bodyPr/>
          <a:lstStyle/>
          <a:p>
            <a:pPr>
              <a:defRPr/>
            </a:pPr>
            <a:r>
              <a:rPr lang="en-US" dirty="0"/>
              <a:t>concept</a:t>
            </a:r>
          </a:p>
        </p:txBody>
      </p:sp>
      <p:sp>
        <p:nvSpPr>
          <p:cNvPr id="4" name="Footer Placeholder 3"/>
          <p:cNvSpPr>
            <a:spLocks noGrp="1"/>
          </p:cNvSpPr>
          <p:nvPr>
            <p:ph type="ftr" sz="quarter" idx="11"/>
          </p:nvPr>
        </p:nvSpPr>
        <p:spPr/>
        <p:txBody>
          <a:bodyPr/>
          <a:lstStyle/>
          <a:p>
            <a:pPr>
              <a:defRPr/>
            </a:pPr>
            <a:r>
              <a:rPr lang="en-US" smtClean="0"/>
              <a:t>chapter 10: Timer and external interrupts v7a</a:t>
            </a:r>
            <a:endParaRPr lang="en-US"/>
          </a:p>
        </p:txBody>
      </p:sp>
      <p:sp>
        <p:nvSpPr>
          <p:cNvPr id="5"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9E0D499-7F57-411F-878C-AF10D2BFDB92}" type="slidenum">
              <a:rPr lang="en-US" altLang="en-US">
                <a:solidFill>
                  <a:srgbClr val="898989"/>
                </a:solidFill>
              </a:rPr>
              <a:pPr/>
              <a:t>4</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68313" y="115888"/>
            <a:ext cx="8229600" cy="1143000"/>
          </a:xfrm>
        </p:spPr>
        <p:txBody>
          <a:bodyPr/>
          <a:lstStyle/>
          <a:p>
            <a:pPr algn="l" eaLnBrk="1" hangingPunct="1"/>
            <a:r>
              <a:rPr lang="en-US" altLang="en-US" sz="2800" smtClean="0"/>
              <a:t>Setup</a:t>
            </a:r>
            <a:r>
              <a:rPr lang="en-US" altLang="zh-TW" sz="2800" b="1" smtClean="0"/>
              <a:t> T0MCR</a:t>
            </a:r>
            <a:r>
              <a:rPr lang="en-US" altLang="en-US" sz="2800" smtClean="0"/>
              <a:t> interrupt in Init_timer_Eint()</a:t>
            </a:r>
          </a:p>
        </p:txBody>
      </p:sp>
      <p:sp>
        <p:nvSpPr>
          <p:cNvPr id="43011" name="Rectangle 3"/>
          <p:cNvSpPr>
            <a:spLocks noGrp="1" noChangeArrowheads="1"/>
          </p:cNvSpPr>
          <p:nvPr>
            <p:ph idx="1"/>
          </p:nvPr>
        </p:nvSpPr>
        <p:spPr>
          <a:xfrm>
            <a:off x="468313" y="1484313"/>
            <a:ext cx="8229600" cy="4530725"/>
          </a:xfrm>
        </p:spPr>
        <p:txBody>
          <a:bodyPr/>
          <a:lstStyle/>
          <a:p>
            <a:pPr eaLnBrk="1" hangingPunct="1"/>
            <a:endParaRPr lang="en-US" altLang="en-US" smtClean="0"/>
          </a:p>
          <a:p>
            <a:pPr eaLnBrk="1" hangingPunct="1"/>
            <a:r>
              <a:rPr lang="en-US" altLang="zh-TW" sz="1600" b="1" smtClean="0">
                <a:solidFill>
                  <a:srgbClr val="D3EBED"/>
                </a:solidFill>
              </a:rPr>
              <a:t>T0PR = 0;		// set prescaler to 0</a:t>
            </a:r>
          </a:p>
          <a:p>
            <a:pPr eaLnBrk="1" hangingPunct="1"/>
            <a:r>
              <a:rPr lang="en-US" altLang="zh-TW" sz="1600" b="1" smtClean="0">
                <a:solidFill>
                  <a:srgbClr val="D3EBED"/>
                </a:solidFill>
              </a:rPr>
              <a:t>T0MR0 =1382400;	// set interrupt rate 10Hz, (interval=100mS)</a:t>
            </a:r>
          </a:p>
          <a:p>
            <a:pPr eaLnBrk="1" hangingPunct="1"/>
            <a:r>
              <a:rPr lang="en-US" altLang="zh-TW" sz="1600" b="1" smtClean="0">
                <a:solidFill>
                  <a:srgbClr val="D3EBED"/>
                </a:solidFill>
              </a:rPr>
              <a:t>			// Pclk/10Hz = (11059200 x 5/4)/ 10</a:t>
            </a:r>
          </a:p>
          <a:p>
            <a:pPr eaLnBrk="1" hangingPunct="1"/>
            <a:r>
              <a:rPr lang="en-US" altLang="zh-TW" sz="1600" b="1" smtClean="0"/>
              <a:t>T0MCR = 3;                   // Interrupt and Reset on MR0</a:t>
            </a:r>
          </a:p>
          <a:p>
            <a:pPr eaLnBrk="1" hangingPunct="1"/>
            <a:r>
              <a:rPr lang="en-US" altLang="zh-TW" sz="1600" b="1" smtClean="0">
                <a:solidFill>
                  <a:srgbClr val="D3EBED"/>
                </a:solidFill>
              </a:rPr>
              <a:t>T0TCR = 1;                    // Timer0 Enable</a:t>
            </a:r>
          </a:p>
          <a:p>
            <a:pPr eaLnBrk="1" hangingPunct="1"/>
            <a:endParaRPr lang="en-US" altLang="zh-TW" sz="1600" b="1" smtClean="0">
              <a:solidFill>
                <a:srgbClr val="D3EBED"/>
              </a:solidFill>
            </a:endParaRPr>
          </a:p>
          <a:p>
            <a:pPr eaLnBrk="1" hangingPunct="1"/>
            <a:r>
              <a:rPr lang="en-US" altLang="zh-TW" sz="1600" b="1" smtClean="0"/>
              <a:t>//Match Control Register (MCR, TIMER0: </a:t>
            </a:r>
            <a:r>
              <a:rPr lang="en-US" altLang="zh-TW" sz="1600" b="1" u="sng" smtClean="0"/>
              <a:t>T0MCR</a:t>
            </a:r>
            <a:r>
              <a:rPr lang="en-US" altLang="zh-TW" sz="1600" b="1" smtClean="0"/>
              <a:t> - address 0xE000 4014)</a:t>
            </a:r>
          </a:p>
          <a:p>
            <a:pPr eaLnBrk="1" hangingPunct="1"/>
            <a:r>
              <a:rPr lang="en-US" altLang="en-US" sz="1800" smtClean="0"/>
              <a:t>Bit 0,1 of T0MCR (MR0R, MR0I)</a:t>
            </a:r>
          </a:p>
        </p:txBody>
      </p:sp>
      <p:sp>
        <p:nvSpPr>
          <p:cNvPr id="23" name="Footer Placeholder 4"/>
          <p:cNvSpPr>
            <a:spLocks noGrp="1"/>
          </p:cNvSpPr>
          <p:nvPr>
            <p:ph type="ftr" sz="quarter" idx="11"/>
          </p:nvPr>
        </p:nvSpPr>
        <p:spPr/>
        <p:txBody>
          <a:bodyPr/>
          <a:lstStyle/>
          <a:p>
            <a:pPr>
              <a:defRPr/>
            </a:pPr>
            <a:r>
              <a:rPr lang="en-US" smtClean="0"/>
              <a:t>chapter 10: Timer and external interrupts v7a</a:t>
            </a:r>
            <a:endParaRPr lang="en-US"/>
          </a:p>
        </p:txBody>
      </p:sp>
      <p:sp>
        <p:nvSpPr>
          <p:cNvPr id="24" name="Slide Number Placeholder 5"/>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32C6FC9-F3B4-4422-A184-93BF460F16FF}" type="slidenum">
              <a:rPr lang="en-US" altLang="en-US">
                <a:solidFill>
                  <a:srgbClr val="898989"/>
                </a:solidFill>
              </a:rPr>
              <a:pPr/>
              <a:t>40</a:t>
            </a:fld>
            <a:endParaRPr lang="en-US" altLang="en-US">
              <a:solidFill>
                <a:srgbClr val="898989"/>
              </a:solidFill>
            </a:endParaRPr>
          </a:p>
        </p:txBody>
      </p:sp>
      <p:sp>
        <p:nvSpPr>
          <p:cNvPr id="43014" name="Rectangle 4"/>
          <p:cNvSpPr>
            <a:spLocks noChangeArrowheads="1"/>
          </p:cNvSpPr>
          <p:nvPr/>
        </p:nvSpPr>
        <p:spPr bwMode="auto">
          <a:xfrm>
            <a:off x="250825" y="2924175"/>
            <a:ext cx="8281988" cy="158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pic>
        <p:nvPicPr>
          <p:cNvPr id="4301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4724400"/>
            <a:ext cx="9001125"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6" name="Oval 7"/>
          <p:cNvSpPr>
            <a:spLocks noChangeArrowheads="1"/>
          </p:cNvSpPr>
          <p:nvPr/>
        </p:nvSpPr>
        <p:spPr bwMode="auto">
          <a:xfrm>
            <a:off x="611188" y="4581525"/>
            <a:ext cx="1296987" cy="50323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sp>
        <p:nvSpPr>
          <p:cNvPr id="43017" name="Oval 8"/>
          <p:cNvSpPr>
            <a:spLocks noChangeArrowheads="1"/>
          </p:cNvSpPr>
          <p:nvPr/>
        </p:nvSpPr>
        <p:spPr bwMode="auto">
          <a:xfrm>
            <a:off x="611188" y="5157788"/>
            <a:ext cx="1296987" cy="50323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sp>
        <p:nvSpPr>
          <p:cNvPr id="43018" name="Text Box 26"/>
          <p:cNvSpPr txBox="1">
            <a:spLocks noChangeArrowheads="1"/>
          </p:cNvSpPr>
          <p:nvPr/>
        </p:nvSpPr>
        <p:spPr bwMode="auto">
          <a:xfrm>
            <a:off x="3417888" y="1627188"/>
            <a:ext cx="13525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TW" sz="1800">
                <a:latin typeface="Arial" charset="0"/>
              </a:rPr>
              <a:t>PCLK=</a:t>
            </a:r>
          </a:p>
          <a:p>
            <a:pPr eaLnBrk="1" hangingPunct="1">
              <a:spcBef>
                <a:spcPct val="0"/>
              </a:spcBef>
              <a:buFontTx/>
              <a:buNone/>
            </a:pPr>
            <a:r>
              <a:rPr lang="en-US" altLang="en-US" sz="1800" b="1" u="sng">
                <a:latin typeface="Arial" charset="0"/>
              </a:rPr>
              <a:t>13.824</a:t>
            </a:r>
            <a:r>
              <a:rPr lang="en-US" altLang="zh-TW" sz="1800" b="1" u="sng">
                <a:latin typeface="Arial" charset="0"/>
              </a:rPr>
              <a:t>MHz</a:t>
            </a:r>
            <a:endParaRPr lang="en-US" altLang="zh-TW" sz="1800">
              <a:latin typeface="Arial" charset="0"/>
            </a:endParaRPr>
          </a:p>
          <a:p>
            <a:pPr eaLnBrk="1" hangingPunct="1">
              <a:spcBef>
                <a:spcPct val="0"/>
              </a:spcBef>
              <a:buFontTx/>
              <a:buNone/>
            </a:pPr>
            <a:endParaRPr lang="en-US" altLang="en-US" sz="1800">
              <a:latin typeface="Arial" charset="0"/>
            </a:endParaRPr>
          </a:p>
        </p:txBody>
      </p:sp>
      <p:sp>
        <p:nvSpPr>
          <p:cNvPr id="43019" name="Line 27"/>
          <p:cNvSpPr>
            <a:spLocks noChangeShapeType="1"/>
          </p:cNvSpPr>
          <p:nvPr/>
        </p:nvSpPr>
        <p:spPr bwMode="auto">
          <a:xfrm>
            <a:off x="4572000" y="1627188"/>
            <a:ext cx="576263"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0" name="Freeform 28"/>
          <p:cNvSpPr>
            <a:spLocks/>
          </p:cNvSpPr>
          <p:nvPr/>
        </p:nvSpPr>
        <p:spPr bwMode="auto">
          <a:xfrm>
            <a:off x="3470275" y="966788"/>
            <a:ext cx="1458913" cy="576262"/>
          </a:xfrm>
          <a:custGeom>
            <a:avLst/>
            <a:gdLst>
              <a:gd name="T0" fmla="*/ 0 w 919"/>
              <a:gd name="T1" fmla="*/ 2147483647 h 363"/>
              <a:gd name="T2" fmla="*/ 2147483647 w 919"/>
              <a:gd name="T3" fmla="*/ 2147483647 h 363"/>
              <a:gd name="T4" fmla="*/ 2147483647 w 919"/>
              <a:gd name="T5" fmla="*/ 0 h 363"/>
              <a:gd name="T6" fmla="*/ 2147483647 w 919"/>
              <a:gd name="T7" fmla="*/ 0 h 363"/>
              <a:gd name="T8" fmla="*/ 2147483647 w 919"/>
              <a:gd name="T9" fmla="*/ 2147483647 h 363"/>
              <a:gd name="T10" fmla="*/ 2147483647 w 919"/>
              <a:gd name="T11" fmla="*/ 2147483647 h 363"/>
              <a:gd name="T12" fmla="*/ 2147483647 w 919"/>
              <a:gd name="T13" fmla="*/ 0 h 363"/>
              <a:gd name="T14" fmla="*/ 2147483647 w 919"/>
              <a:gd name="T15" fmla="*/ 0 h 363"/>
              <a:gd name="T16" fmla="*/ 2147483647 w 919"/>
              <a:gd name="T17" fmla="*/ 2147483647 h 363"/>
              <a:gd name="T18" fmla="*/ 2147483647 w 919"/>
              <a:gd name="T19" fmla="*/ 2147483647 h 3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9" h="363">
                <a:moveTo>
                  <a:pt x="0" y="363"/>
                </a:moveTo>
                <a:lnTo>
                  <a:pt x="323" y="363"/>
                </a:lnTo>
                <a:lnTo>
                  <a:pt x="323" y="0"/>
                </a:lnTo>
                <a:lnTo>
                  <a:pt x="474" y="0"/>
                </a:lnTo>
                <a:lnTo>
                  <a:pt x="474" y="356"/>
                </a:lnTo>
                <a:lnTo>
                  <a:pt x="679" y="356"/>
                </a:lnTo>
                <a:lnTo>
                  <a:pt x="679" y="0"/>
                </a:lnTo>
                <a:lnTo>
                  <a:pt x="810" y="0"/>
                </a:lnTo>
                <a:lnTo>
                  <a:pt x="810" y="356"/>
                </a:lnTo>
                <a:lnTo>
                  <a:pt x="919" y="363"/>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1" name="Rectangle 29"/>
          <p:cNvSpPr>
            <a:spLocks noChangeArrowheads="1"/>
          </p:cNvSpPr>
          <p:nvPr/>
        </p:nvSpPr>
        <p:spPr bwMode="auto">
          <a:xfrm>
            <a:off x="6875463" y="44450"/>
            <a:ext cx="1924050" cy="1109663"/>
          </a:xfrm>
          <a:prstGeom prst="rect">
            <a:avLst/>
          </a:prstGeom>
          <a:solidFill>
            <a:srgbClr val="FFCC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zh-TW" sz="1800">
                <a:latin typeface="Arial" charset="0"/>
              </a:rPr>
              <a:t>Match reg0 (MR0)</a:t>
            </a:r>
          </a:p>
          <a:p>
            <a:pPr algn="ctr" eaLnBrk="1" hangingPunct="1">
              <a:spcBef>
                <a:spcPct val="0"/>
              </a:spcBef>
              <a:buFontTx/>
              <a:buNone/>
            </a:pPr>
            <a:endParaRPr lang="en-US" altLang="zh-TW" sz="1800">
              <a:latin typeface="Arial" charset="0"/>
            </a:endParaRPr>
          </a:p>
          <a:p>
            <a:pPr algn="ctr" eaLnBrk="1" hangingPunct="1">
              <a:spcBef>
                <a:spcPct val="0"/>
              </a:spcBef>
              <a:buFontTx/>
              <a:buNone/>
            </a:pPr>
            <a:r>
              <a:rPr lang="en-US" altLang="en-US" sz="1800">
                <a:latin typeface="Arial" charset="0"/>
              </a:rPr>
              <a:t>T0MR0 =1382400 </a:t>
            </a:r>
          </a:p>
        </p:txBody>
      </p:sp>
      <p:sp>
        <p:nvSpPr>
          <p:cNvPr id="43022" name="Oval 30"/>
          <p:cNvSpPr>
            <a:spLocks noChangeArrowheads="1"/>
          </p:cNvSpPr>
          <p:nvPr/>
        </p:nvSpPr>
        <p:spPr bwMode="auto">
          <a:xfrm>
            <a:off x="7308850" y="1339850"/>
            <a:ext cx="957263" cy="815975"/>
          </a:xfrm>
          <a:prstGeom prst="ellipse">
            <a:avLst/>
          </a:prstGeom>
          <a:solidFill>
            <a:schemeClr val="accent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zh-TW" sz="1800">
                <a:latin typeface="Arial" charset="0"/>
              </a:rPr>
              <a:t>=</a:t>
            </a:r>
            <a:endParaRPr lang="en-US" altLang="en-US" sz="1800">
              <a:latin typeface="Arial" charset="0"/>
            </a:endParaRPr>
          </a:p>
        </p:txBody>
      </p:sp>
      <p:sp>
        <p:nvSpPr>
          <p:cNvPr id="43023" name="Line 31"/>
          <p:cNvSpPr>
            <a:spLocks noChangeShapeType="1"/>
          </p:cNvSpPr>
          <p:nvPr/>
        </p:nvSpPr>
        <p:spPr bwMode="auto">
          <a:xfrm flipV="1">
            <a:off x="6732588" y="1700213"/>
            <a:ext cx="576262" cy="1111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4" name="Line 32"/>
          <p:cNvSpPr>
            <a:spLocks noChangeShapeType="1"/>
          </p:cNvSpPr>
          <p:nvPr/>
        </p:nvSpPr>
        <p:spPr bwMode="auto">
          <a:xfrm>
            <a:off x="7812088" y="1123950"/>
            <a:ext cx="0" cy="28733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5" name="Line 33"/>
          <p:cNvSpPr>
            <a:spLocks noChangeShapeType="1"/>
          </p:cNvSpPr>
          <p:nvPr/>
        </p:nvSpPr>
        <p:spPr bwMode="auto">
          <a:xfrm>
            <a:off x="8243888" y="1700213"/>
            <a:ext cx="720725"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6" name="Rectangle 34"/>
          <p:cNvSpPr>
            <a:spLocks noChangeArrowheads="1"/>
          </p:cNvSpPr>
          <p:nvPr/>
        </p:nvSpPr>
        <p:spPr bwMode="auto">
          <a:xfrm>
            <a:off x="5148263" y="908050"/>
            <a:ext cx="1655762" cy="1655763"/>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zh-TW" sz="1800">
                <a:latin typeface="Arial" charset="0"/>
              </a:rPr>
              <a:t>Timer </a:t>
            </a:r>
          </a:p>
          <a:p>
            <a:pPr algn="ctr" eaLnBrk="1" hangingPunct="1">
              <a:spcBef>
                <a:spcPct val="0"/>
              </a:spcBef>
              <a:buFontTx/>
              <a:buNone/>
            </a:pPr>
            <a:r>
              <a:rPr lang="en-US" altLang="zh-TW" sz="1800">
                <a:latin typeface="Arial" charset="0"/>
              </a:rPr>
              <a:t>Counter</a:t>
            </a:r>
          </a:p>
          <a:p>
            <a:pPr algn="ctr" eaLnBrk="1" hangingPunct="1">
              <a:spcBef>
                <a:spcPct val="0"/>
              </a:spcBef>
              <a:buFontTx/>
              <a:buNone/>
            </a:pPr>
            <a:r>
              <a:rPr lang="en-US" altLang="zh-TW" sz="1800">
                <a:latin typeface="Arial" charset="0"/>
              </a:rPr>
              <a:t>TC</a:t>
            </a:r>
            <a:endParaRPr lang="en-US" altLang="en-US" sz="1800">
              <a:latin typeface="Arial" charset="0"/>
            </a:endParaRPr>
          </a:p>
        </p:txBody>
      </p:sp>
      <p:sp>
        <p:nvSpPr>
          <p:cNvPr id="43027" name="Text Box 35"/>
          <p:cNvSpPr txBox="1">
            <a:spLocks noChangeArrowheads="1"/>
          </p:cNvSpPr>
          <p:nvPr/>
        </p:nvSpPr>
        <p:spPr bwMode="auto">
          <a:xfrm>
            <a:off x="6711950" y="3508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sp>
        <p:nvSpPr>
          <p:cNvPr id="43028" name="Freeform 36"/>
          <p:cNvSpPr>
            <a:spLocks/>
          </p:cNvSpPr>
          <p:nvPr/>
        </p:nvSpPr>
        <p:spPr bwMode="auto">
          <a:xfrm>
            <a:off x="5940425" y="1700213"/>
            <a:ext cx="2735263" cy="1152525"/>
          </a:xfrm>
          <a:custGeom>
            <a:avLst/>
            <a:gdLst>
              <a:gd name="T0" fmla="*/ 2147483647 w 1723"/>
              <a:gd name="T1" fmla="*/ 0 h 726"/>
              <a:gd name="T2" fmla="*/ 2147483647 w 1723"/>
              <a:gd name="T3" fmla="*/ 2147483647 h 726"/>
              <a:gd name="T4" fmla="*/ 0 w 1723"/>
              <a:gd name="T5" fmla="*/ 2147483647 h 726"/>
              <a:gd name="T6" fmla="*/ 0 w 1723"/>
              <a:gd name="T7" fmla="*/ 2147483647 h 7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3" h="726">
                <a:moveTo>
                  <a:pt x="1723" y="0"/>
                </a:moveTo>
                <a:lnTo>
                  <a:pt x="1723" y="726"/>
                </a:lnTo>
                <a:lnTo>
                  <a:pt x="0" y="726"/>
                </a:lnTo>
                <a:lnTo>
                  <a:pt x="0" y="544"/>
                </a:lnTo>
              </a:path>
            </a:pathLst>
          </a:custGeom>
          <a:noFill/>
          <a:ln w="1905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9" name="Text Box 37"/>
          <p:cNvSpPr txBox="1">
            <a:spLocks noChangeArrowheads="1"/>
          </p:cNvSpPr>
          <p:nvPr/>
        </p:nvSpPr>
        <p:spPr bwMode="auto">
          <a:xfrm>
            <a:off x="5632450" y="2224088"/>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latin typeface="Arial" charset="0"/>
              </a:rPr>
              <a:t>reset</a:t>
            </a:r>
          </a:p>
        </p:txBody>
      </p:sp>
      <p:sp>
        <p:nvSpPr>
          <p:cNvPr id="43030" name="Rectangle 38"/>
          <p:cNvSpPr>
            <a:spLocks noChangeArrowheads="1"/>
          </p:cNvSpPr>
          <p:nvPr/>
        </p:nvSpPr>
        <p:spPr bwMode="auto">
          <a:xfrm>
            <a:off x="5580063" y="2203450"/>
            <a:ext cx="792162" cy="36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sp>
        <p:nvSpPr>
          <p:cNvPr id="43031" name="Text Box 39"/>
          <p:cNvSpPr txBox="1">
            <a:spLocks noChangeArrowheads="1"/>
          </p:cNvSpPr>
          <p:nvPr/>
        </p:nvSpPr>
        <p:spPr bwMode="auto">
          <a:xfrm>
            <a:off x="8172450" y="1125538"/>
            <a:ext cx="1035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latin typeface="Arial" charset="0"/>
              </a:rPr>
              <a:t>Interrupt</a:t>
            </a:r>
          </a:p>
          <a:p>
            <a:pPr>
              <a:spcBef>
                <a:spcPct val="0"/>
              </a:spcBef>
              <a:buFontTx/>
              <a:buNone/>
            </a:pPr>
            <a:r>
              <a:rPr lang="en-US" altLang="en-US" sz="1800">
                <a:latin typeface="Arial" charset="0"/>
              </a:rPr>
              <a:t>output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sz="3400" smtClean="0"/>
              <a:t>Setup T0TCR </a:t>
            </a:r>
            <a:r>
              <a:rPr lang="en-US" altLang="en-US" sz="2500" smtClean="0"/>
              <a:t>Count Control Register in Init_timer_Eint()</a:t>
            </a:r>
            <a:r>
              <a:rPr lang="en-US" altLang="en-US" sz="1900" smtClean="0"/>
              <a:t> </a:t>
            </a:r>
            <a:r>
              <a:rPr lang="en-US" altLang="en-US" sz="3400" smtClean="0"/>
              <a:t/>
            </a:r>
            <a:br>
              <a:rPr lang="en-US" altLang="en-US" sz="3400" smtClean="0"/>
            </a:br>
            <a:endParaRPr lang="en-US" altLang="en-US" sz="3400" smtClean="0"/>
          </a:p>
        </p:txBody>
      </p:sp>
      <p:sp>
        <p:nvSpPr>
          <p:cNvPr id="44035" name="Rectangle 3"/>
          <p:cNvSpPr>
            <a:spLocks noGrp="1" noChangeArrowheads="1"/>
          </p:cNvSpPr>
          <p:nvPr>
            <p:ph idx="1"/>
          </p:nvPr>
        </p:nvSpPr>
        <p:spPr/>
        <p:txBody>
          <a:bodyPr/>
          <a:lstStyle/>
          <a:p>
            <a:pPr eaLnBrk="1" hangingPunct="1"/>
            <a:r>
              <a:rPr lang="en-US" altLang="zh-TW" sz="2400" b="1" smtClean="0"/>
              <a:t>T0TCR = 1;                    // Timer0 Enable</a:t>
            </a:r>
          </a:p>
          <a:p>
            <a:pPr eaLnBrk="1" hangingPunct="1"/>
            <a:r>
              <a:rPr lang="en-US" altLang="zh-TW" sz="2400" b="1" smtClean="0"/>
              <a:t>Line 150:</a:t>
            </a:r>
          </a:p>
          <a:p>
            <a:pPr eaLnBrk="1" hangingPunct="1"/>
            <a:r>
              <a:rPr lang="en-US" altLang="en-US" sz="2800" smtClean="0"/>
              <a:t>Timer Control Register (TCR, TIMER0: T0TCR - 0xE000 4004)</a:t>
            </a:r>
            <a:endParaRPr lang="en-US" altLang="en-US" sz="1600" smtClean="0"/>
          </a:p>
        </p:txBody>
      </p:sp>
      <p:sp>
        <p:nvSpPr>
          <p:cNvPr id="8" name="Footer Placeholder 4"/>
          <p:cNvSpPr>
            <a:spLocks noGrp="1"/>
          </p:cNvSpPr>
          <p:nvPr>
            <p:ph type="ftr" sz="quarter" idx="11"/>
          </p:nvPr>
        </p:nvSpPr>
        <p:spPr/>
        <p:txBody>
          <a:bodyPr/>
          <a:lstStyle/>
          <a:p>
            <a:pPr>
              <a:defRPr/>
            </a:pPr>
            <a:r>
              <a:rPr lang="en-US" smtClean="0"/>
              <a:t>chapter 10: Timer and external interrupts v7a</a:t>
            </a:r>
            <a:endParaRPr lang="en-US"/>
          </a:p>
        </p:txBody>
      </p:sp>
      <p:sp>
        <p:nvSpPr>
          <p:cNvPr id="9" name="Slide Number Placeholder 5"/>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BB4DD45-7F43-43A5-96E5-6FEB1E2EB5E5}" type="slidenum">
              <a:rPr lang="en-US" altLang="en-US">
                <a:solidFill>
                  <a:srgbClr val="898989"/>
                </a:solidFill>
              </a:rPr>
              <a:pPr/>
              <a:t>41</a:t>
            </a:fld>
            <a:endParaRPr lang="en-US" altLang="en-US">
              <a:solidFill>
                <a:srgbClr val="898989"/>
              </a:solidFill>
            </a:endParaRPr>
          </a:p>
        </p:txBody>
      </p:sp>
      <p:sp>
        <p:nvSpPr>
          <p:cNvPr id="44038" name="Oval 6"/>
          <p:cNvSpPr>
            <a:spLocks noChangeArrowheads="1"/>
          </p:cNvSpPr>
          <p:nvPr/>
        </p:nvSpPr>
        <p:spPr bwMode="auto">
          <a:xfrm>
            <a:off x="1979613" y="4724400"/>
            <a:ext cx="504825" cy="3603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pic>
        <p:nvPicPr>
          <p:cNvPr id="4403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3644900"/>
            <a:ext cx="8316912"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40" name="Freeform 9"/>
          <p:cNvSpPr>
            <a:spLocks/>
          </p:cNvSpPr>
          <p:nvPr/>
        </p:nvSpPr>
        <p:spPr bwMode="auto">
          <a:xfrm>
            <a:off x="84138" y="1773238"/>
            <a:ext cx="742950" cy="3527425"/>
          </a:xfrm>
          <a:custGeom>
            <a:avLst/>
            <a:gdLst>
              <a:gd name="T0" fmla="*/ 2147483647 w 378"/>
              <a:gd name="T1" fmla="*/ 0 h 1633"/>
              <a:gd name="T2" fmla="*/ 2147483647 w 378"/>
              <a:gd name="T3" fmla="*/ 2147483647 h 1633"/>
              <a:gd name="T4" fmla="*/ 2147483647 w 378"/>
              <a:gd name="T5" fmla="*/ 2147483647 h 1633"/>
              <a:gd name="T6" fmla="*/ 2147483647 w 378"/>
              <a:gd name="T7" fmla="*/ 2147483647 h 16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8" h="1633">
                <a:moveTo>
                  <a:pt x="242" y="0"/>
                </a:moveTo>
                <a:cubicBezTo>
                  <a:pt x="136" y="245"/>
                  <a:pt x="30" y="491"/>
                  <a:pt x="15" y="725"/>
                </a:cubicBezTo>
                <a:cubicBezTo>
                  <a:pt x="0" y="959"/>
                  <a:pt x="91" y="1255"/>
                  <a:pt x="151" y="1406"/>
                </a:cubicBezTo>
                <a:cubicBezTo>
                  <a:pt x="211" y="1557"/>
                  <a:pt x="294" y="1595"/>
                  <a:pt x="378" y="1633"/>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normAutofit/>
          </a:bodyPr>
          <a:lstStyle/>
          <a:p>
            <a:pPr eaLnBrk="1" hangingPunct="1"/>
            <a:r>
              <a:rPr lang="en-US" altLang="en-US" sz="2300" smtClean="0"/>
              <a:t>setup the Vector Control registers in in Init_timer_Eint()</a:t>
            </a:r>
            <a:br>
              <a:rPr lang="en-US" altLang="en-US" sz="2300" smtClean="0"/>
            </a:br>
            <a:r>
              <a:rPr lang="en-US" altLang="zh-TW" sz="3100" smtClean="0"/>
              <a:t/>
            </a:r>
            <a:br>
              <a:rPr lang="en-US" altLang="zh-TW" sz="3100" smtClean="0"/>
            </a:br>
            <a:endParaRPr lang="en-US" altLang="en-US" sz="3100" smtClean="0"/>
          </a:p>
        </p:txBody>
      </p:sp>
      <p:sp>
        <p:nvSpPr>
          <p:cNvPr id="45059" name="Rectangle 3"/>
          <p:cNvSpPr>
            <a:spLocks noGrp="1" noChangeArrowheads="1"/>
          </p:cNvSpPr>
          <p:nvPr>
            <p:ph idx="1"/>
          </p:nvPr>
        </p:nvSpPr>
        <p:spPr>
          <a:xfrm>
            <a:off x="663575" y="525463"/>
            <a:ext cx="8229600" cy="5373687"/>
          </a:xfrm>
        </p:spPr>
        <p:txBody>
          <a:bodyPr/>
          <a:lstStyle/>
          <a:p>
            <a:pPr eaLnBrk="1" hangingPunct="1">
              <a:lnSpc>
                <a:spcPct val="80000"/>
              </a:lnSpc>
            </a:pPr>
            <a:r>
              <a:rPr lang="en-US" altLang="zh-TW" sz="1800" smtClean="0">
                <a:solidFill>
                  <a:schemeClr val="accent1"/>
                </a:solidFill>
              </a:rPr>
              <a:t>//part4 :Init Timer interrupt////////////////////////////</a:t>
            </a:r>
          </a:p>
          <a:p>
            <a:pPr eaLnBrk="1" hangingPunct="1">
              <a:lnSpc>
                <a:spcPct val="80000"/>
              </a:lnSpc>
            </a:pPr>
            <a:r>
              <a:rPr lang="en-US" altLang="zh-TW" sz="1800" smtClean="0">
                <a:solidFill>
                  <a:schemeClr val="accent1"/>
                </a:solidFill>
              </a:rPr>
              <a:t>void Init_timer_Eint (void) {</a:t>
            </a:r>
          </a:p>
          <a:p>
            <a:pPr eaLnBrk="1" hangingPunct="1">
              <a:lnSpc>
                <a:spcPct val="80000"/>
              </a:lnSpc>
            </a:pPr>
            <a:r>
              <a:rPr lang="en-US" altLang="zh-TW" sz="1800" smtClean="0">
                <a:solidFill>
                  <a:schemeClr val="accent1"/>
                </a:solidFill>
              </a:rPr>
              <a:t>T0PR = 0;	// set prescaler to 0</a:t>
            </a:r>
          </a:p>
          <a:p>
            <a:pPr eaLnBrk="1" hangingPunct="1">
              <a:lnSpc>
                <a:spcPct val="80000"/>
              </a:lnSpc>
            </a:pPr>
            <a:r>
              <a:rPr lang="en-US" altLang="zh-TW" sz="1800" smtClean="0">
                <a:solidFill>
                  <a:schemeClr val="accent1"/>
                </a:solidFill>
              </a:rPr>
              <a:t>//T0MR0 =1382400;// T0MR0=Pclk/(desired_freq)=13824000/10=10Hz</a:t>
            </a:r>
          </a:p>
          <a:p>
            <a:pPr eaLnBrk="1" hangingPunct="1">
              <a:lnSpc>
                <a:spcPct val="80000"/>
              </a:lnSpc>
            </a:pPr>
            <a:r>
              <a:rPr lang="en-US" altLang="zh-TW" sz="1800" smtClean="0">
                <a:solidFill>
                  <a:schemeClr val="accent1"/>
                </a:solidFill>
              </a:rPr>
              <a:t>    		// where Pclk= 11059200 x 5/4= 13.824MHz</a:t>
            </a:r>
          </a:p>
          <a:p>
            <a:pPr eaLnBrk="1" hangingPunct="1">
              <a:lnSpc>
                <a:spcPct val="80000"/>
              </a:lnSpc>
            </a:pPr>
            <a:r>
              <a:rPr lang="en-US" altLang="zh-TW" sz="1800" smtClean="0">
                <a:solidFill>
                  <a:schemeClr val="accent1"/>
                </a:solidFill>
              </a:rPr>
              <a:t>T0MCR = 3;  // Interrupt and Reset on MR0</a:t>
            </a:r>
          </a:p>
          <a:p>
            <a:pPr eaLnBrk="1" hangingPunct="1">
              <a:lnSpc>
                <a:spcPct val="80000"/>
              </a:lnSpc>
            </a:pPr>
            <a:r>
              <a:rPr lang="en-US" altLang="zh-TW" sz="1800" smtClean="0">
                <a:solidFill>
                  <a:schemeClr val="accent1"/>
                </a:solidFill>
              </a:rPr>
              <a:t>    T0TCR = 1;    // Timer0 Enable</a:t>
            </a:r>
          </a:p>
          <a:p>
            <a:pPr eaLnBrk="1" hangingPunct="1">
              <a:lnSpc>
                <a:spcPct val="80000"/>
              </a:lnSpc>
            </a:pPr>
            <a:r>
              <a:rPr lang="en-US" altLang="zh-TW" sz="1800" smtClean="0"/>
              <a:t>     VICVectAddr0 = (unsigned long)isr_Timer0; //name of the ISR function </a:t>
            </a:r>
          </a:p>
          <a:p>
            <a:pPr eaLnBrk="1" hangingPunct="1">
              <a:lnSpc>
                <a:spcPct val="80000"/>
              </a:lnSpc>
            </a:pPr>
            <a:r>
              <a:rPr lang="en-US" altLang="zh-TW" sz="1800" smtClean="0"/>
              <a:t>     VICVectCntl0 = 0x20 | 4; // use it for Timer 0 Interrupt</a:t>
            </a:r>
          </a:p>
          <a:p>
            <a:pPr eaLnBrk="1" hangingPunct="1">
              <a:lnSpc>
                <a:spcPct val="80000"/>
              </a:lnSpc>
            </a:pPr>
            <a:r>
              <a:rPr lang="en-US" altLang="zh-TW" sz="1800" smtClean="0"/>
              <a:t>     VICIntEnable = 0x00000010; // Enable Timer0 Interrupt</a:t>
            </a:r>
          </a:p>
          <a:p>
            <a:pPr eaLnBrk="1" hangingPunct="1">
              <a:lnSpc>
                <a:spcPct val="80000"/>
              </a:lnSpc>
            </a:pPr>
            <a:r>
              <a:rPr lang="en-US" altLang="zh-TW" sz="1800" smtClean="0">
                <a:solidFill>
                  <a:schemeClr val="accent1"/>
                </a:solidFill>
              </a:rPr>
              <a:t>//  For init. Exint3 ---------------------------</a:t>
            </a:r>
          </a:p>
          <a:p>
            <a:pPr eaLnBrk="1" hangingPunct="1">
              <a:lnSpc>
                <a:spcPct val="80000"/>
              </a:lnSpc>
            </a:pPr>
            <a:r>
              <a:rPr lang="en-US" altLang="zh-TW" sz="1800" smtClean="0">
                <a:solidFill>
                  <a:schemeClr val="accent1"/>
                </a:solidFill>
              </a:rPr>
              <a:t>        EXTMODE=0x08; // set EINT3 as edge trigger</a:t>
            </a:r>
          </a:p>
          <a:p>
            <a:pPr eaLnBrk="1" hangingPunct="1">
              <a:lnSpc>
                <a:spcPct val="80000"/>
              </a:lnSpc>
            </a:pPr>
            <a:r>
              <a:rPr lang="en-US" altLang="zh-TW" sz="1800" smtClean="0">
                <a:solidFill>
                  <a:schemeClr val="accent1"/>
                </a:solidFill>
              </a:rPr>
              <a:t>         VICVectAddr1 = (unsigned long)isr_Eint3; 	// set interrupt vector in 1</a:t>
            </a:r>
          </a:p>
          <a:p>
            <a:pPr eaLnBrk="1" hangingPunct="1">
              <a:lnSpc>
                <a:spcPct val="80000"/>
              </a:lnSpc>
            </a:pPr>
            <a:r>
              <a:rPr lang="en-US" altLang="zh-TW" sz="1800" smtClean="0">
                <a:solidFill>
                  <a:schemeClr val="accent1"/>
                </a:solidFill>
              </a:rPr>
              <a:t>         VICVectCntl1 = 0x20 | 17;  // use it for EINT3 Interrupt</a:t>
            </a:r>
          </a:p>
          <a:p>
            <a:pPr eaLnBrk="1" hangingPunct="1">
              <a:lnSpc>
                <a:spcPct val="80000"/>
              </a:lnSpc>
            </a:pPr>
            <a:r>
              <a:rPr lang="en-US" altLang="zh-TW" sz="1800" smtClean="0">
                <a:solidFill>
                  <a:schemeClr val="accent1"/>
                </a:solidFill>
              </a:rPr>
              <a:t>         VICIntEnable |= 0x00020000; // Enable EINT3 interrupt</a:t>
            </a:r>
          </a:p>
          <a:p>
            <a:pPr eaLnBrk="1" hangingPunct="1">
              <a:lnSpc>
                <a:spcPct val="80000"/>
              </a:lnSpc>
            </a:pPr>
            <a:r>
              <a:rPr lang="en-US" altLang="zh-TW" sz="1800" smtClean="0">
                <a:solidFill>
                  <a:schemeClr val="accent1"/>
                </a:solidFill>
              </a:rPr>
              <a:t>         EXTINT = 0x08; // Clear EINT3 flag</a:t>
            </a:r>
          </a:p>
          <a:p>
            <a:pPr eaLnBrk="1" hangingPunct="1">
              <a:lnSpc>
                <a:spcPct val="80000"/>
              </a:lnSpc>
            </a:pPr>
            <a:r>
              <a:rPr lang="en-US" altLang="zh-TW" sz="1800" smtClean="0">
                <a:solidFill>
                  <a:schemeClr val="accent1"/>
                </a:solidFill>
              </a:rPr>
              <a:t>}</a:t>
            </a:r>
            <a:endParaRPr lang="en-US" altLang="zh-TW" sz="500" smtClean="0">
              <a:solidFill>
                <a:schemeClr val="accent1"/>
              </a:solidFill>
            </a:endParaRPr>
          </a:p>
          <a:p>
            <a:pPr eaLnBrk="1" hangingPunct="1">
              <a:lnSpc>
                <a:spcPct val="80000"/>
              </a:lnSpc>
            </a:pPr>
            <a:endParaRPr lang="en-US" altLang="zh-TW" sz="1400" smtClean="0">
              <a:solidFill>
                <a:schemeClr val="accent1"/>
              </a:solidFill>
            </a:endParaRPr>
          </a:p>
          <a:p>
            <a:pPr eaLnBrk="1" hangingPunct="1">
              <a:lnSpc>
                <a:spcPct val="80000"/>
              </a:lnSpc>
            </a:pPr>
            <a:r>
              <a:rPr lang="en-US" altLang="zh-TW" sz="1800" smtClean="0"/>
              <a:t>address of the interrupt service routine isr_Timer0</a:t>
            </a:r>
          </a:p>
          <a:p>
            <a:pPr eaLnBrk="1" hangingPunct="1">
              <a:lnSpc>
                <a:spcPct val="80000"/>
              </a:lnSpc>
            </a:pPr>
            <a:endParaRPr lang="en-US" altLang="zh-TW" sz="800" smtClean="0"/>
          </a:p>
        </p:txBody>
      </p:sp>
      <p:sp>
        <p:nvSpPr>
          <p:cNvPr id="7" name="Footer Placeholder 4"/>
          <p:cNvSpPr>
            <a:spLocks noGrp="1"/>
          </p:cNvSpPr>
          <p:nvPr>
            <p:ph type="ftr" sz="quarter" idx="11"/>
          </p:nvPr>
        </p:nvSpPr>
        <p:spPr/>
        <p:txBody>
          <a:bodyPr/>
          <a:lstStyle/>
          <a:p>
            <a:pPr>
              <a:defRPr/>
            </a:pPr>
            <a:r>
              <a:rPr lang="en-US" smtClean="0"/>
              <a:t>chapter 10: Timer and external interrupts v7a</a:t>
            </a:r>
            <a:endParaRPr lang="en-US"/>
          </a:p>
        </p:txBody>
      </p:sp>
      <p:sp>
        <p:nvSpPr>
          <p:cNvPr id="8" name="Slide Number Placeholder 5"/>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97B7120-A347-4F32-AAD4-B36B669B091C}" type="slidenum">
              <a:rPr lang="en-US" altLang="en-US">
                <a:solidFill>
                  <a:srgbClr val="898989"/>
                </a:solidFill>
              </a:rPr>
              <a:pPr/>
              <a:t>42</a:t>
            </a:fld>
            <a:endParaRPr lang="en-US" altLang="en-US">
              <a:solidFill>
                <a:srgbClr val="898989"/>
              </a:solidFill>
            </a:endParaRPr>
          </a:p>
        </p:txBody>
      </p:sp>
      <p:sp>
        <p:nvSpPr>
          <p:cNvPr id="45062" name="Rectangle 4"/>
          <p:cNvSpPr>
            <a:spLocks noChangeArrowheads="1"/>
          </p:cNvSpPr>
          <p:nvPr/>
        </p:nvSpPr>
        <p:spPr bwMode="auto">
          <a:xfrm>
            <a:off x="677863" y="2492375"/>
            <a:ext cx="8137525" cy="720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sp>
        <p:nvSpPr>
          <p:cNvPr id="45063" name="Line 5"/>
          <p:cNvSpPr>
            <a:spLocks noChangeShapeType="1"/>
          </p:cNvSpPr>
          <p:nvPr/>
        </p:nvSpPr>
        <p:spPr bwMode="auto">
          <a:xfrm>
            <a:off x="6372225" y="404813"/>
            <a:ext cx="1728788" cy="20875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3" name="Straight Arrow Connector 2"/>
          <p:cNvCxnSpPr/>
          <p:nvPr/>
        </p:nvCxnSpPr>
        <p:spPr>
          <a:xfrm>
            <a:off x="5003800" y="2708275"/>
            <a:ext cx="0" cy="27368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468313" y="981075"/>
            <a:ext cx="8229600" cy="346075"/>
          </a:xfrm>
        </p:spPr>
        <p:txBody>
          <a:bodyPr>
            <a:normAutofit/>
          </a:bodyPr>
          <a:lstStyle/>
          <a:p>
            <a:pPr eaLnBrk="1" hangingPunct="1"/>
            <a:r>
              <a:rPr lang="en-US" altLang="en-US" sz="2800" smtClean="0"/>
              <a:t>Setup VICVectCntl</a:t>
            </a:r>
            <a:r>
              <a:rPr lang="en-US" altLang="zh-TW" sz="2800" smtClean="0"/>
              <a:t>0 in Init_Timer_Eint()</a:t>
            </a:r>
            <a:r>
              <a:rPr lang="en-US" altLang="en-US" sz="1900" smtClean="0"/>
              <a:t/>
            </a:r>
            <a:br>
              <a:rPr lang="en-US" altLang="en-US" sz="1900" smtClean="0"/>
            </a:br>
            <a:r>
              <a:rPr lang="en-US" altLang="en-US" sz="1900" smtClean="0"/>
              <a:t>VICVectCntl</a:t>
            </a:r>
            <a:r>
              <a:rPr lang="en-US" altLang="zh-TW" sz="1900" smtClean="0"/>
              <a:t>0(bit 0:4)=(0x020 | 4), because</a:t>
            </a:r>
            <a:br>
              <a:rPr lang="en-US" altLang="zh-TW" sz="1900" smtClean="0"/>
            </a:br>
            <a:r>
              <a:rPr lang="en-US" altLang="zh-TW" sz="1900" smtClean="0"/>
              <a:t>0x20=&gt;bit 5=1 , is the IRQslot_en</a:t>
            </a:r>
            <a:br>
              <a:rPr lang="en-US" altLang="zh-TW" sz="1900" smtClean="0"/>
            </a:br>
            <a:r>
              <a:rPr lang="en-US" altLang="zh-TW" sz="1900" smtClean="0"/>
              <a:t>‘4’ is the source mask for timer0 (see next slide)</a:t>
            </a:r>
            <a:br>
              <a:rPr lang="en-US" altLang="zh-TW" sz="1900" smtClean="0"/>
            </a:br>
            <a:endParaRPr lang="en-US" altLang="en-US" sz="1900" smtClean="0"/>
          </a:p>
        </p:txBody>
      </p:sp>
      <p:pic>
        <p:nvPicPr>
          <p:cNvPr id="4608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71613" y="2278063"/>
            <a:ext cx="6200775" cy="3171825"/>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2" name="Footer Placeholder 4"/>
          <p:cNvSpPr>
            <a:spLocks noGrp="1"/>
          </p:cNvSpPr>
          <p:nvPr>
            <p:ph type="ftr" sz="quarter" idx="11"/>
          </p:nvPr>
        </p:nvSpPr>
        <p:spPr/>
        <p:txBody>
          <a:bodyPr/>
          <a:lstStyle/>
          <a:p>
            <a:pPr>
              <a:defRPr/>
            </a:pPr>
            <a:r>
              <a:rPr lang="en-US" smtClean="0"/>
              <a:t>chapter 10: Timer and external interrupts v7a</a:t>
            </a:r>
            <a:endParaRPr lang="en-US"/>
          </a:p>
        </p:txBody>
      </p:sp>
      <p:sp>
        <p:nvSpPr>
          <p:cNvPr id="13" name="Slide Number Placeholder 5"/>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4A107D0-30C0-4D3F-B8CA-F2D338A9FB27}" type="slidenum">
              <a:rPr lang="en-US" altLang="en-US">
                <a:solidFill>
                  <a:srgbClr val="898989"/>
                </a:solidFill>
              </a:rPr>
              <a:pPr/>
              <a:t>43</a:t>
            </a:fld>
            <a:endParaRPr lang="en-US" altLang="en-US">
              <a:solidFill>
                <a:srgbClr val="898989"/>
              </a:solidFill>
            </a:endParaRPr>
          </a:p>
        </p:txBody>
      </p:sp>
      <p:sp>
        <p:nvSpPr>
          <p:cNvPr id="46086" name="Oval 5"/>
          <p:cNvSpPr>
            <a:spLocks noChangeArrowheads="1"/>
          </p:cNvSpPr>
          <p:nvPr/>
        </p:nvSpPr>
        <p:spPr bwMode="auto">
          <a:xfrm>
            <a:off x="-107950" y="5121275"/>
            <a:ext cx="9217025" cy="647700"/>
          </a:xfrm>
          <a:prstGeom prst="ellipse">
            <a:avLst/>
          </a:prstGeom>
          <a:noFill/>
          <a:ln w="9525">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sp>
        <p:nvSpPr>
          <p:cNvPr id="46087" name="Text Box 6"/>
          <p:cNvSpPr txBox="1">
            <a:spLocks noChangeArrowheads="1"/>
          </p:cNvSpPr>
          <p:nvPr/>
        </p:nvSpPr>
        <p:spPr bwMode="auto">
          <a:xfrm>
            <a:off x="250825" y="5229225"/>
            <a:ext cx="17859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latin typeface="Arial" charset="0"/>
              </a:rPr>
              <a:t>0x020 </a:t>
            </a:r>
            <a:r>
              <a:rPr lang="en-US" altLang="en-US" sz="1800">
                <a:latin typeface="Arial" charset="0"/>
                <a:sym typeface="Wingdings" pitchFamily="2" charset="2"/>
              </a:rPr>
              <a:t></a:t>
            </a:r>
            <a:r>
              <a:rPr lang="en-US" altLang="en-US" sz="1800">
                <a:latin typeface="Arial" charset="0"/>
              </a:rPr>
              <a:t> bit5=1</a:t>
            </a:r>
          </a:p>
        </p:txBody>
      </p:sp>
      <p:sp>
        <p:nvSpPr>
          <p:cNvPr id="46088" name="Oval 7"/>
          <p:cNvSpPr>
            <a:spLocks noChangeArrowheads="1"/>
          </p:cNvSpPr>
          <p:nvPr/>
        </p:nvSpPr>
        <p:spPr bwMode="auto">
          <a:xfrm>
            <a:off x="1604963" y="3248025"/>
            <a:ext cx="431800" cy="252095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sp>
        <p:nvSpPr>
          <p:cNvPr id="46089" name="Oval 8"/>
          <p:cNvSpPr>
            <a:spLocks noChangeArrowheads="1"/>
          </p:cNvSpPr>
          <p:nvPr/>
        </p:nvSpPr>
        <p:spPr bwMode="auto">
          <a:xfrm>
            <a:off x="2843213" y="1052513"/>
            <a:ext cx="647700" cy="361950"/>
          </a:xfrm>
          <a:prstGeom prst="ellipse">
            <a:avLst/>
          </a:prstGeom>
          <a:noFill/>
          <a:ln w="28575">
            <a:solidFill>
              <a:srgbClr val="FF5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sp>
        <p:nvSpPr>
          <p:cNvPr id="46090" name="Oval 9"/>
          <p:cNvSpPr>
            <a:spLocks noChangeArrowheads="1"/>
          </p:cNvSpPr>
          <p:nvPr/>
        </p:nvSpPr>
        <p:spPr bwMode="auto">
          <a:xfrm>
            <a:off x="3635375" y="981075"/>
            <a:ext cx="757238" cy="439738"/>
          </a:xfrm>
          <a:prstGeom prst="ellipse">
            <a:avLst/>
          </a:prstGeom>
          <a:noFill/>
          <a:ln w="28575">
            <a:solidFill>
              <a:srgbClr val="09671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sp>
        <p:nvSpPr>
          <p:cNvPr id="46091" name="Line 10"/>
          <p:cNvSpPr>
            <a:spLocks noChangeShapeType="1"/>
          </p:cNvSpPr>
          <p:nvPr/>
        </p:nvSpPr>
        <p:spPr bwMode="auto">
          <a:xfrm flipH="1">
            <a:off x="900113" y="1484313"/>
            <a:ext cx="1943100" cy="3744912"/>
          </a:xfrm>
          <a:prstGeom prst="line">
            <a:avLst/>
          </a:prstGeom>
          <a:noFill/>
          <a:ln w="952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2" name="Line 11"/>
          <p:cNvSpPr>
            <a:spLocks noChangeShapeType="1"/>
          </p:cNvSpPr>
          <p:nvPr/>
        </p:nvSpPr>
        <p:spPr bwMode="auto">
          <a:xfrm flipH="1">
            <a:off x="4284663" y="981075"/>
            <a:ext cx="215900" cy="576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l" eaLnBrk="1" hangingPunct="1"/>
            <a:r>
              <a:rPr lang="en-US" altLang="zh-TW" sz="3400" smtClean="0"/>
              <a:t>Source mask</a:t>
            </a:r>
            <a:br>
              <a:rPr lang="en-US" altLang="zh-TW" sz="3400" smtClean="0"/>
            </a:br>
            <a:r>
              <a:rPr lang="en-US" altLang="zh-TW" sz="3400" smtClean="0"/>
              <a:t>for Timer 0</a:t>
            </a:r>
            <a:br>
              <a:rPr lang="en-US" altLang="zh-TW" sz="3400" smtClean="0"/>
            </a:br>
            <a:endParaRPr lang="en-US" altLang="en-US" sz="3400" smtClean="0"/>
          </a:p>
        </p:txBody>
      </p:sp>
      <p:sp>
        <p:nvSpPr>
          <p:cNvPr id="47107" name="Rectangle 3"/>
          <p:cNvSpPr>
            <a:spLocks noGrp="1" noChangeArrowheads="1"/>
          </p:cNvSpPr>
          <p:nvPr>
            <p:ph sz="half" idx="1"/>
          </p:nvPr>
        </p:nvSpPr>
        <p:spPr>
          <a:xfrm>
            <a:off x="457200" y="1600200"/>
            <a:ext cx="2746375" cy="4530725"/>
          </a:xfrm>
        </p:spPr>
        <p:txBody>
          <a:bodyPr/>
          <a:lstStyle/>
          <a:p>
            <a:pPr eaLnBrk="1" hangingPunct="1"/>
            <a:r>
              <a:rPr lang="en-US" altLang="zh-TW" smtClean="0"/>
              <a:t>E.g.</a:t>
            </a:r>
          </a:p>
          <a:p>
            <a:pPr eaLnBrk="1" hangingPunct="1"/>
            <a:r>
              <a:rPr lang="en-US" altLang="zh-TW" smtClean="0"/>
              <a:t>VIC channel mask for timer0 is 4</a:t>
            </a:r>
          </a:p>
        </p:txBody>
      </p:sp>
      <p:sp>
        <p:nvSpPr>
          <p:cNvPr id="47108" name="Rectangle 4"/>
          <p:cNvSpPr>
            <a:spLocks noGrp="1" noChangeArrowheads="1"/>
          </p:cNvSpPr>
          <p:nvPr>
            <p:ph sz="half" idx="2"/>
          </p:nvPr>
        </p:nvSpPr>
        <p:spPr/>
        <p:txBody>
          <a:bodyPr/>
          <a:lstStyle/>
          <a:p>
            <a:pPr eaLnBrk="1" hangingPunct="1"/>
            <a:endParaRPr lang="en-US" altLang="en-US" smtClean="0"/>
          </a:p>
        </p:txBody>
      </p:sp>
      <p:sp>
        <p:nvSpPr>
          <p:cNvPr id="11" name="Footer Placeholder 5"/>
          <p:cNvSpPr>
            <a:spLocks noGrp="1"/>
          </p:cNvSpPr>
          <p:nvPr>
            <p:ph type="ftr" sz="quarter" idx="11"/>
          </p:nvPr>
        </p:nvSpPr>
        <p:spPr/>
        <p:txBody>
          <a:bodyPr/>
          <a:lstStyle/>
          <a:p>
            <a:pPr>
              <a:defRPr/>
            </a:pPr>
            <a:r>
              <a:rPr lang="en-US" smtClean="0"/>
              <a:t>chapter 10: Timer and external interrupts v7a</a:t>
            </a:r>
            <a:endParaRPr lang="en-US"/>
          </a:p>
        </p:txBody>
      </p:sp>
      <p:sp>
        <p:nvSpPr>
          <p:cNvPr id="12" name="Slide Number Placeholder 6"/>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9C09463-6024-498B-B27E-E695D4DCB35E}" type="slidenum">
              <a:rPr lang="en-US" altLang="en-US">
                <a:solidFill>
                  <a:srgbClr val="898989"/>
                </a:solidFill>
              </a:rPr>
              <a:pPr/>
              <a:t>44</a:t>
            </a:fld>
            <a:endParaRPr lang="en-US" altLang="en-US">
              <a:solidFill>
                <a:srgbClr val="898989"/>
              </a:solidFill>
            </a:endParaRPr>
          </a:p>
        </p:txBody>
      </p:sp>
      <p:pic>
        <p:nvPicPr>
          <p:cNvPr id="471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115888"/>
            <a:ext cx="5472113" cy="639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12" name="Oval 7"/>
          <p:cNvSpPr>
            <a:spLocks noChangeArrowheads="1"/>
          </p:cNvSpPr>
          <p:nvPr/>
        </p:nvSpPr>
        <p:spPr bwMode="auto">
          <a:xfrm>
            <a:off x="3203575" y="1412875"/>
            <a:ext cx="5689600" cy="433388"/>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sp>
        <p:nvSpPr>
          <p:cNvPr id="47113" name="Oval 8"/>
          <p:cNvSpPr>
            <a:spLocks noChangeArrowheads="1"/>
          </p:cNvSpPr>
          <p:nvPr/>
        </p:nvSpPr>
        <p:spPr bwMode="auto">
          <a:xfrm>
            <a:off x="7667625" y="1412875"/>
            <a:ext cx="288925" cy="215900"/>
          </a:xfrm>
          <a:prstGeom prst="ellipse">
            <a:avLst/>
          </a:pr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en-US" altLang="en-US" sz="1800">
              <a:solidFill>
                <a:schemeClr val="folHlink"/>
              </a:solidFill>
              <a:latin typeface="Arial" charset="0"/>
            </a:endParaRPr>
          </a:p>
        </p:txBody>
      </p:sp>
      <p:sp>
        <p:nvSpPr>
          <p:cNvPr id="47114" name="Oval 9"/>
          <p:cNvSpPr>
            <a:spLocks noChangeArrowheads="1"/>
          </p:cNvSpPr>
          <p:nvPr/>
        </p:nvSpPr>
        <p:spPr bwMode="auto">
          <a:xfrm>
            <a:off x="7524750" y="333375"/>
            <a:ext cx="576263" cy="136683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sp>
        <p:nvSpPr>
          <p:cNvPr id="47115" name="Line 10"/>
          <p:cNvSpPr>
            <a:spLocks noChangeShapeType="1"/>
          </p:cNvSpPr>
          <p:nvPr/>
        </p:nvSpPr>
        <p:spPr bwMode="auto">
          <a:xfrm flipV="1">
            <a:off x="2411413" y="1628775"/>
            <a:ext cx="792162"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normAutofit/>
          </a:bodyPr>
          <a:lstStyle/>
          <a:p>
            <a:pPr algn="l" eaLnBrk="1" hangingPunct="1"/>
            <a:r>
              <a:rPr lang="en-US" altLang="en-US" sz="3100" smtClean="0"/>
              <a:t>Setup VICIntEnable in Init_Timer_EINT()</a:t>
            </a:r>
            <a:br>
              <a:rPr lang="en-US" altLang="en-US" sz="3100" smtClean="0"/>
            </a:br>
            <a:r>
              <a:rPr lang="en-US" altLang="en-US" sz="3100" smtClean="0"/>
              <a:t>VICIntEnable = 0x00000010;</a:t>
            </a:r>
            <a:r>
              <a:rPr lang="en-US" altLang="zh-TW" sz="3100" smtClean="0"/>
              <a:t/>
            </a:r>
            <a:br>
              <a:rPr lang="en-US" altLang="zh-TW" sz="3100" smtClean="0"/>
            </a:br>
            <a:r>
              <a:rPr lang="en-US" altLang="zh-TW" sz="3100" smtClean="0"/>
              <a:t>enable timer 0</a:t>
            </a:r>
            <a:r>
              <a:rPr lang="en-US" altLang="en-US" sz="3100" smtClean="0"/>
              <a:t>                  </a:t>
            </a:r>
          </a:p>
        </p:txBody>
      </p:sp>
      <p:pic>
        <p:nvPicPr>
          <p:cNvPr id="4813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71550" y="1557338"/>
            <a:ext cx="7921625" cy="3194050"/>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8" name="Footer Placeholder 4"/>
          <p:cNvSpPr>
            <a:spLocks noGrp="1"/>
          </p:cNvSpPr>
          <p:nvPr>
            <p:ph type="ftr" sz="quarter" idx="11"/>
          </p:nvPr>
        </p:nvSpPr>
        <p:spPr/>
        <p:txBody>
          <a:bodyPr/>
          <a:lstStyle/>
          <a:p>
            <a:pPr>
              <a:defRPr/>
            </a:pPr>
            <a:r>
              <a:rPr lang="en-US" smtClean="0"/>
              <a:t>chapter 10: Timer and external interrupts v7a</a:t>
            </a:r>
            <a:endParaRPr lang="en-US"/>
          </a:p>
        </p:txBody>
      </p:sp>
      <p:sp>
        <p:nvSpPr>
          <p:cNvPr id="9" name="Slide Number Placeholder 5"/>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1A732C0-6B49-4AA1-9D99-5255FFF040BB}" type="slidenum">
              <a:rPr lang="en-US" altLang="en-US">
                <a:solidFill>
                  <a:srgbClr val="898989"/>
                </a:solidFill>
              </a:rPr>
              <a:pPr/>
              <a:t>45</a:t>
            </a:fld>
            <a:endParaRPr lang="en-US" altLang="en-US">
              <a:solidFill>
                <a:srgbClr val="898989"/>
              </a:solidFill>
            </a:endParaRPr>
          </a:p>
        </p:txBody>
      </p:sp>
      <p:sp>
        <p:nvSpPr>
          <p:cNvPr id="48134" name="Line 4"/>
          <p:cNvSpPr>
            <a:spLocks noChangeShapeType="1"/>
          </p:cNvSpPr>
          <p:nvPr/>
        </p:nvSpPr>
        <p:spPr bwMode="auto">
          <a:xfrm flipH="1">
            <a:off x="5076825" y="1412875"/>
            <a:ext cx="1079500" cy="2663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5" name="Text Box 5"/>
          <p:cNvSpPr txBox="1">
            <a:spLocks noChangeArrowheads="1"/>
          </p:cNvSpPr>
          <p:nvPr/>
        </p:nvSpPr>
        <p:spPr bwMode="auto">
          <a:xfrm>
            <a:off x="5508625" y="946150"/>
            <a:ext cx="1514475"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400">
                <a:latin typeface="Arial" charset="0"/>
              </a:rPr>
              <a:t>Bit4 is set</a:t>
            </a:r>
          </a:p>
        </p:txBody>
      </p:sp>
      <p:sp>
        <p:nvSpPr>
          <p:cNvPr id="48136" name="Oval 6"/>
          <p:cNvSpPr>
            <a:spLocks noChangeArrowheads="1"/>
          </p:cNvSpPr>
          <p:nvPr/>
        </p:nvSpPr>
        <p:spPr bwMode="auto">
          <a:xfrm>
            <a:off x="4643438" y="3860800"/>
            <a:ext cx="720725" cy="936625"/>
          </a:xfrm>
          <a:prstGeom prst="ellipse">
            <a:avLst/>
          </a:prstGeom>
          <a:noFill/>
          <a:ln w="38100">
            <a:solidFill>
              <a:srgbClr val="FF5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zh-TW" smtClean="0"/>
              <a:t>Timer0 hex_mask =4</a:t>
            </a:r>
            <a:endParaRPr lang="en-US" altLang="en-US" smtClean="0"/>
          </a:p>
        </p:txBody>
      </p:sp>
      <p:sp>
        <p:nvSpPr>
          <p:cNvPr id="49155" name="Rectangle 3"/>
          <p:cNvSpPr>
            <a:spLocks noGrp="1" noChangeArrowheads="1"/>
          </p:cNvSpPr>
          <p:nvPr>
            <p:ph idx="1"/>
          </p:nvPr>
        </p:nvSpPr>
        <p:spPr/>
        <p:txBody>
          <a:bodyPr/>
          <a:lstStyle/>
          <a:p>
            <a:pPr eaLnBrk="1" hangingPunct="1"/>
            <a:r>
              <a:rPr lang="en-US" altLang="en-US" smtClean="0"/>
              <a:t> </a:t>
            </a:r>
          </a:p>
        </p:txBody>
      </p:sp>
      <p:sp>
        <p:nvSpPr>
          <p:cNvPr id="7" name="Footer Placeholder 4"/>
          <p:cNvSpPr>
            <a:spLocks noGrp="1"/>
          </p:cNvSpPr>
          <p:nvPr>
            <p:ph type="ftr" sz="quarter" idx="11"/>
          </p:nvPr>
        </p:nvSpPr>
        <p:spPr/>
        <p:txBody>
          <a:bodyPr/>
          <a:lstStyle/>
          <a:p>
            <a:pPr>
              <a:defRPr/>
            </a:pPr>
            <a:r>
              <a:rPr lang="en-US" smtClean="0"/>
              <a:t>chapter 10: Timer and external interrupts v7a</a:t>
            </a:r>
            <a:endParaRPr lang="en-US"/>
          </a:p>
        </p:txBody>
      </p:sp>
      <p:sp>
        <p:nvSpPr>
          <p:cNvPr id="8" name="Slide Number Placeholder 5"/>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89DA978-44E9-4621-BFEA-730809DA5132}" type="slidenum">
              <a:rPr lang="en-US" altLang="en-US">
                <a:solidFill>
                  <a:srgbClr val="898989"/>
                </a:solidFill>
              </a:rPr>
              <a:pPr/>
              <a:t>46</a:t>
            </a:fld>
            <a:endParaRPr lang="en-US" altLang="en-US">
              <a:solidFill>
                <a:srgbClr val="898989"/>
              </a:solidFill>
            </a:endParaRPr>
          </a:p>
        </p:txBody>
      </p:sp>
      <p:pic>
        <p:nvPicPr>
          <p:cNvPr id="4915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203325"/>
            <a:ext cx="8208963" cy="491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9" name="Oval 5"/>
          <p:cNvSpPr>
            <a:spLocks noChangeArrowheads="1"/>
          </p:cNvSpPr>
          <p:nvPr/>
        </p:nvSpPr>
        <p:spPr bwMode="auto">
          <a:xfrm>
            <a:off x="179388" y="2781300"/>
            <a:ext cx="8713787" cy="647700"/>
          </a:xfrm>
          <a:prstGeom prst="ellipse">
            <a:avLst/>
          </a:prstGeom>
          <a:noFill/>
          <a:ln w="3810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sz="2200" smtClean="0"/>
              <a:t>Appendix 2</a:t>
            </a:r>
            <a:br>
              <a:rPr lang="en-US" altLang="en-US" sz="2200" smtClean="0"/>
            </a:br>
            <a:r>
              <a:rPr lang="en-US" altLang="en-US" sz="2200" smtClean="0"/>
              <a:t>The ARM_LPC213x has an PCLK=13.842MHz for peripheral devices</a:t>
            </a:r>
            <a:br>
              <a:rPr lang="en-US" altLang="en-US" sz="2200" smtClean="0"/>
            </a:br>
            <a:endParaRPr lang="en-US" altLang="en-US" sz="2200" smtClean="0">
              <a:solidFill>
                <a:srgbClr val="0000FF"/>
              </a:solidFill>
            </a:endParaRPr>
          </a:p>
        </p:txBody>
      </p:sp>
      <p:sp>
        <p:nvSpPr>
          <p:cNvPr id="50179" name="Rectangle 3"/>
          <p:cNvSpPr>
            <a:spLocks noGrp="1" noChangeArrowheads="1"/>
          </p:cNvSpPr>
          <p:nvPr>
            <p:ph idx="1"/>
          </p:nvPr>
        </p:nvSpPr>
        <p:spPr/>
        <p:txBody>
          <a:bodyPr/>
          <a:lstStyle/>
          <a:p>
            <a:pPr eaLnBrk="1" hangingPunct="1"/>
            <a:r>
              <a:rPr lang="en-US" altLang="en-US" smtClean="0"/>
              <a:t>After some internal manipulations:</a:t>
            </a:r>
          </a:p>
        </p:txBody>
      </p:sp>
      <p:sp>
        <p:nvSpPr>
          <p:cNvPr id="13" name="Footer Placeholder 4"/>
          <p:cNvSpPr>
            <a:spLocks noGrp="1"/>
          </p:cNvSpPr>
          <p:nvPr>
            <p:ph type="ftr" sz="quarter" idx="11"/>
          </p:nvPr>
        </p:nvSpPr>
        <p:spPr/>
        <p:txBody>
          <a:bodyPr/>
          <a:lstStyle/>
          <a:p>
            <a:pPr>
              <a:defRPr/>
            </a:pPr>
            <a:r>
              <a:rPr lang="en-US" smtClean="0"/>
              <a:t>chapter 10: Timer and external interrupts v7a</a:t>
            </a:r>
            <a:endParaRPr lang="en-US"/>
          </a:p>
        </p:txBody>
      </p:sp>
      <p:sp>
        <p:nvSpPr>
          <p:cNvPr id="14" name="Slide Number Placeholder 5"/>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F93318D-DBE7-487D-B483-159575F63B0C}" type="slidenum">
              <a:rPr lang="en-US" altLang="en-US">
                <a:solidFill>
                  <a:srgbClr val="898989"/>
                </a:solidFill>
              </a:rPr>
              <a:pPr/>
              <a:t>47</a:t>
            </a:fld>
            <a:endParaRPr lang="en-US" altLang="en-US">
              <a:solidFill>
                <a:srgbClr val="898989"/>
              </a:solidFill>
            </a:endParaRPr>
          </a:p>
        </p:txBody>
      </p:sp>
      <p:sp>
        <p:nvSpPr>
          <p:cNvPr id="50182" name="Text Box 4"/>
          <p:cNvSpPr txBox="1">
            <a:spLocks noChangeArrowheads="1"/>
          </p:cNvSpPr>
          <p:nvPr/>
        </p:nvSpPr>
        <p:spPr bwMode="auto">
          <a:xfrm>
            <a:off x="3124200" y="2514600"/>
            <a:ext cx="2819400" cy="32654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b="1">
              <a:latin typeface="Arial" charset="0"/>
            </a:endParaRPr>
          </a:p>
          <a:p>
            <a:pPr eaLnBrk="1" hangingPunct="1">
              <a:spcBef>
                <a:spcPct val="50000"/>
              </a:spcBef>
              <a:buFontTx/>
              <a:buNone/>
            </a:pPr>
            <a:r>
              <a:rPr lang="en-US" altLang="en-US" sz="1800" b="1">
                <a:latin typeface="Arial" charset="0"/>
              </a:rPr>
              <a:t>ARM-LPC213x</a:t>
            </a:r>
          </a:p>
          <a:p>
            <a:pPr eaLnBrk="1" hangingPunct="1">
              <a:spcBef>
                <a:spcPct val="50000"/>
              </a:spcBef>
              <a:buFontTx/>
              <a:buNone/>
            </a:pPr>
            <a:endParaRPr lang="en-US" altLang="en-US" sz="1800" b="1">
              <a:latin typeface="Arial" charset="0"/>
            </a:endParaRPr>
          </a:p>
          <a:p>
            <a:pPr eaLnBrk="1" hangingPunct="1">
              <a:spcBef>
                <a:spcPct val="50000"/>
              </a:spcBef>
              <a:buFontTx/>
              <a:buNone/>
            </a:pPr>
            <a:endParaRPr lang="en-US" altLang="en-US" sz="1800" b="1">
              <a:latin typeface="Arial" charset="0"/>
            </a:endParaRPr>
          </a:p>
          <a:p>
            <a:pPr eaLnBrk="1" hangingPunct="1">
              <a:spcBef>
                <a:spcPct val="50000"/>
              </a:spcBef>
              <a:buFontTx/>
              <a:buNone/>
            </a:pPr>
            <a:endParaRPr lang="en-US" altLang="en-US" sz="1800" b="1">
              <a:latin typeface="Arial" charset="0"/>
            </a:endParaRPr>
          </a:p>
          <a:p>
            <a:pPr eaLnBrk="1" hangingPunct="1">
              <a:spcBef>
                <a:spcPct val="50000"/>
              </a:spcBef>
              <a:buFontTx/>
              <a:buNone/>
            </a:pPr>
            <a:endParaRPr lang="en-US" altLang="en-US" sz="1800" b="1">
              <a:latin typeface="Arial" charset="0"/>
            </a:endParaRPr>
          </a:p>
          <a:p>
            <a:pPr eaLnBrk="1" hangingPunct="1">
              <a:spcBef>
                <a:spcPct val="50000"/>
              </a:spcBef>
              <a:buFontTx/>
              <a:buNone/>
            </a:pPr>
            <a:endParaRPr lang="en-US" altLang="en-US" sz="1800" b="1">
              <a:latin typeface="Arial" charset="0"/>
            </a:endParaRPr>
          </a:p>
          <a:p>
            <a:pPr eaLnBrk="1" hangingPunct="1">
              <a:spcBef>
                <a:spcPct val="50000"/>
              </a:spcBef>
              <a:buFontTx/>
              <a:buNone/>
            </a:pPr>
            <a:endParaRPr lang="en-US" altLang="en-US" sz="1800" b="1">
              <a:latin typeface="Arial" charset="0"/>
            </a:endParaRPr>
          </a:p>
        </p:txBody>
      </p:sp>
      <p:sp>
        <p:nvSpPr>
          <p:cNvPr id="50183" name="Line 5"/>
          <p:cNvSpPr>
            <a:spLocks noChangeShapeType="1"/>
          </p:cNvSpPr>
          <p:nvPr/>
        </p:nvSpPr>
        <p:spPr bwMode="auto">
          <a:xfrm>
            <a:off x="1752600" y="3733800"/>
            <a:ext cx="1371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4" name="Text Box 6"/>
          <p:cNvSpPr txBox="1">
            <a:spLocks noChangeArrowheads="1"/>
          </p:cNvSpPr>
          <p:nvPr/>
        </p:nvSpPr>
        <p:spPr bwMode="auto">
          <a:xfrm>
            <a:off x="228600" y="3505200"/>
            <a:ext cx="1573213"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charset="0"/>
              </a:rPr>
              <a:t>F</a:t>
            </a:r>
            <a:r>
              <a:rPr lang="en-US" altLang="en-US" sz="1800" b="1" baseline="-25000">
                <a:latin typeface="Arial" charset="0"/>
              </a:rPr>
              <a:t>OSC</a:t>
            </a:r>
            <a:endParaRPr lang="en-US" altLang="zh-TW" sz="1800" b="1" baseline="-25000">
              <a:latin typeface="Arial" charset="0"/>
            </a:endParaRPr>
          </a:p>
          <a:p>
            <a:pPr eaLnBrk="1" hangingPunct="1">
              <a:spcBef>
                <a:spcPct val="0"/>
              </a:spcBef>
              <a:buFontTx/>
              <a:buNone/>
            </a:pPr>
            <a:r>
              <a:rPr lang="en-US" altLang="zh-TW" sz="1800" b="1">
                <a:latin typeface="Arial" charset="0"/>
              </a:rPr>
              <a:t>11.0592MHz </a:t>
            </a:r>
            <a:endParaRPr lang="en-US" altLang="en-US" sz="1800" b="1">
              <a:latin typeface="Arial" charset="0"/>
              <a:ea typeface="新細明體" charset="-120"/>
            </a:endParaRPr>
          </a:p>
        </p:txBody>
      </p:sp>
      <p:pic>
        <p:nvPicPr>
          <p:cNvPr id="50185" name="Picture 7" descr="http://thumbs.ebaystatic.com/pict/270150155601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343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6" name="Text Box 8"/>
          <p:cNvSpPr txBox="1">
            <a:spLocks noChangeArrowheads="1"/>
          </p:cNvSpPr>
          <p:nvPr/>
        </p:nvSpPr>
        <p:spPr bwMode="auto">
          <a:xfrm>
            <a:off x="3352800" y="3352800"/>
            <a:ext cx="2435225" cy="9255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charset="0"/>
              </a:rPr>
              <a:t>F</a:t>
            </a:r>
            <a:r>
              <a:rPr lang="en-US" altLang="en-US" sz="1800" b="1" baseline="-25000">
                <a:latin typeface="Arial" charset="0"/>
              </a:rPr>
              <a:t>OSC</a:t>
            </a:r>
            <a:r>
              <a:rPr lang="en-US" altLang="en-US" sz="1800" b="1">
                <a:latin typeface="Arial" charset="0"/>
              </a:rPr>
              <a:t>x5</a:t>
            </a:r>
            <a:r>
              <a:rPr lang="en-US" altLang="zh-TW" sz="1800" b="1">
                <a:solidFill>
                  <a:srgbClr val="CC0000"/>
                </a:solidFill>
                <a:latin typeface="Arial" charset="0"/>
              </a:rPr>
              <a:t>=CCLK</a:t>
            </a:r>
            <a:r>
              <a:rPr lang="en-US" altLang="zh-TW" sz="1800" b="1">
                <a:latin typeface="Arial" charset="0"/>
              </a:rPr>
              <a:t> for MCU</a:t>
            </a:r>
          </a:p>
          <a:p>
            <a:pPr eaLnBrk="1" hangingPunct="1">
              <a:spcBef>
                <a:spcPct val="0"/>
              </a:spcBef>
              <a:buFontTx/>
              <a:buNone/>
            </a:pPr>
            <a:r>
              <a:rPr lang="en-US" altLang="en-US" sz="1800" b="1" u="sng">
                <a:latin typeface="Arial" charset="0"/>
              </a:rPr>
              <a:t>55.296</a:t>
            </a:r>
            <a:r>
              <a:rPr lang="en-US" altLang="zh-TW" sz="1800" b="1" u="sng">
                <a:latin typeface="Arial" charset="0"/>
              </a:rPr>
              <a:t>MHz</a:t>
            </a:r>
            <a:endParaRPr lang="en-US" altLang="en-US" sz="1800" b="1" u="sng">
              <a:latin typeface="Arial" charset="0"/>
              <a:ea typeface="新細明體" charset="-120"/>
            </a:endParaRPr>
          </a:p>
        </p:txBody>
      </p:sp>
      <p:sp>
        <p:nvSpPr>
          <p:cNvPr id="50187" name="Text Box 9"/>
          <p:cNvSpPr txBox="1">
            <a:spLocks noChangeArrowheads="1"/>
          </p:cNvSpPr>
          <p:nvPr/>
        </p:nvSpPr>
        <p:spPr bwMode="auto">
          <a:xfrm>
            <a:off x="3657600" y="4343400"/>
            <a:ext cx="1793875" cy="1200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TW" sz="1800" b="1">
                <a:solidFill>
                  <a:srgbClr val="CC0000"/>
                </a:solidFill>
                <a:latin typeface="Arial" charset="0"/>
              </a:rPr>
              <a:t>CCLK</a:t>
            </a:r>
            <a:r>
              <a:rPr lang="en-US" altLang="zh-TW" sz="1800" b="1">
                <a:latin typeface="Arial" charset="0"/>
              </a:rPr>
              <a:t>/4=</a:t>
            </a:r>
          </a:p>
          <a:p>
            <a:pPr eaLnBrk="1" hangingPunct="1">
              <a:spcBef>
                <a:spcPct val="0"/>
              </a:spcBef>
              <a:buFontTx/>
              <a:buNone/>
            </a:pPr>
            <a:r>
              <a:rPr lang="en-US" altLang="zh-TW" sz="1800" b="1">
                <a:solidFill>
                  <a:srgbClr val="0000FF"/>
                </a:solidFill>
                <a:latin typeface="Arial" charset="0"/>
              </a:rPr>
              <a:t>PCLK</a:t>
            </a:r>
            <a:r>
              <a:rPr lang="en-US" altLang="zh-TW" sz="1800" b="1">
                <a:latin typeface="Arial" charset="0"/>
              </a:rPr>
              <a:t> =</a:t>
            </a:r>
          </a:p>
          <a:p>
            <a:pPr eaLnBrk="1" hangingPunct="1">
              <a:spcBef>
                <a:spcPct val="0"/>
              </a:spcBef>
              <a:buFontTx/>
              <a:buNone/>
            </a:pPr>
            <a:r>
              <a:rPr lang="en-US" altLang="zh-TW" sz="1800" b="1">
                <a:latin typeface="Arial" charset="0"/>
              </a:rPr>
              <a:t>for peripherals</a:t>
            </a:r>
          </a:p>
          <a:p>
            <a:pPr eaLnBrk="1" hangingPunct="1">
              <a:spcBef>
                <a:spcPct val="0"/>
              </a:spcBef>
              <a:buFontTx/>
              <a:buNone/>
            </a:pPr>
            <a:r>
              <a:rPr lang="en-US" altLang="en-US" sz="1800" b="1" u="sng">
                <a:latin typeface="Arial" charset="0"/>
              </a:rPr>
              <a:t>13.824</a:t>
            </a:r>
            <a:r>
              <a:rPr lang="en-US" altLang="zh-TW" sz="1800" b="1" u="sng">
                <a:latin typeface="Arial" charset="0"/>
              </a:rPr>
              <a:t>MHz</a:t>
            </a:r>
            <a:endParaRPr lang="en-US" altLang="en-US" sz="1800" b="1" u="sng">
              <a:latin typeface="Arial" charset="0"/>
              <a:ea typeface="新細明體" charset="-120"/>
            </a:endParaRPr>
          </a:p>
        </p:txBody>
      </p:sp>
      <p:sp>
        <p:nvSpPr>
          <p:cNvPr id="50188" name="Line 10"/>
          <p:cNvSpPr>
            <a:spLocks noChangeShapeType="1"/>
          </p:cNvSpPr>
          <p:nvPr/>
        </p:nvSpPr>
        <p:spPr bwMode="auto">
          <a:xfrm>
            <a:off x="5162550" y="5357813"/>
            <a:ext cx="17653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50189" name="Text Box 11"/>
          <p:cNvSpPr txBox="1">
            <a:spLocks noChangeArrowheads="1"/>
          </p:cNvSpPr>
          <p:nvPr/>
        </p:nvSpPr>
        <p:spPr bwMode="auto">
          <a:xfrm>
            <a:off x="6983413" y="5010150"/>
            <a:ext cx="12874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a:latin typeface="Arial" charset="0"/>
              </a:rPr>
              <a:t>The Clock for </a:t>
            </a:r>
          </a:p>
          <a:p>
            <a:pPr>
              <a:spcBef>
                <a:spcPct val="0"/>
              </a:spcBef>
              <a:buFontTx/>
              <a:buNone/>
            </a:pPr>
            <a:r>
              <a:rPr lang="en-US" altLang="en-US" sz="1400">
                <a:latin typeface="Arial" charset="0"/>
              </a:rPr>
              <a:t>timer/counter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39750" y="0"/>
            <a:ext cx="8229600" cy="1143000"/>
          </a:xfrm>
        </p:spPr>
        <p:txBody>
          <a:bodyPr/>
          <a:lstStyle/>
          <a:p>
            <a:pPr eaLnBrk="1" hangingPunct="1"/>
            <a:r>
              <a:rPr lang="en-US" altLang="zh-TW" sz="1700" smtClean="0"/>
              <a:t>Appendix3:  How about you need another frequency, say 1KHz interrupt rate?</a:t>
            </a:r>
            <a:br>
              <a:rPr lang="en-US" altLang="zh-TW" sz="1700" smtClean="0"/>
            </a:br>
            <a:r>
              <a:rPr lang="en-US" altLang="zh-TW" sz="1900" smtClean="0"/>
              <a:t>Example of a 1KHz=freq_out interrupt generator</a:t>
            </a:r>
            <a:endParaRPr lang="en-US" altLang="en-US" sz="1900" smtClean="0"/>
          </a:p>
        </p:txBody>
      </p:sp>
      <p:sp>
        <p:nvSpPr>
          <p:cNvPr id="51203" name="Rectangle 3"/>
          <p:cNvSpPr>
            <a:spLocks noGrp="1" noChangeArrowheads="1"/>
          </p:cNvSpPr>
          <p:nvPr>
            <p:ph idx="1"/>
          </p:nvPr>
        </p:nvSpPr>
        <p:spPr>
          <a:xfrm>
            <a:off x="395288" y="836613"/>
            <a:ext cx="8229600" cy="4525962"/>
          </a:xfrm>
        </p:spPr>
        <p:txBody>
          <a:bodyPr/>
          <a:lstStyle/>
          <a:p>
            <a:pPr eaLnBrk="1" hangingPunct="1"/>
            <a:r>
              <a:rPr lang="en-US" altLang="zh-TW" sz="2800" smtClean="0"/>
              <a:t>PCLK</a:t>
            </a:r>
            <a:r>
              <a:rPr lang="en-US" altLang="en-US" sz="2800" smtClean="0"/>
              <a:t> /freq_out=</a:t>
            </a:r>
            <a:r>
              <a:rPr lang="en-US" altLang="zh-TW" sz="2800" smtClean="0"/>
              <a:t> PCLK/1K</a:t>
            </a:r>
            <a:r>
              <a:rPr lang="en-US" altLang="en-US" sz="2800" smtClean="0"/>
              <a:t>=(11059200 x 5)/(4 )</a:t>
            </a:r>
            <a:r>
              <a:rPr lang="en-US" altLang="zh-TW" sz="2800" smtClean="0"/>
              <a:t>=13.824 MHz/1000=13824</a:t>
            </a:r>
          </a:p>
          <a:p>
            <a:pPr eaLnBrk="1" hangingPunct="1"/>
            <a:r>
              <a:rPr lang="en-US" altLang="zh-TW" sz="2800" smtClean="0"/>
              <a:t>When timer counter (TC)=match reg0 (T0MR0), an interrupt is generated</a:t>
            </a:r>
            <a:endParaRPr lang="en-US" altLang="en-US" sz="2800" smtClean="0"/>
          </a:p>
          <a:p>
            <a:pPr eaLnBrk="1" hangingPunct="1"/>
            <a:endParaRPr lang="en-US" altLang="en-US" smtClean="0"/>
          </a:p>
        </p:txBody>
      </p:sp>
      <p:sp>
        <p:nvSpPr>
          <p:cNvPr id="21" name="Footer Placeholder 4"/>
          <p:cNvSpPr>
            <a:spLocks noGrp="1"/>
          </p:cNvSpPr>
          <p:nvPr>
            <p:ph type="ftr" sz="quarter" idx="11"/>
          </p:nvPr>
        </p:nvSpPr>
        <p:spPr/>
        <p:txBody>
          <a:bodyPr/>
          <a:lstStyle/>
          <a:p>
            <a:pPr>
              <a:defRPr/>
            </a:pPr>
            <a:r>
              <a:rPr lang="en-US" smtClean="0"/>
              <a:t>chapter 10: Timer and external interrupts v7a</a:t>
            </a:r>
            <a:endParaRPr lang="en-US"/>
          </a:p>
        </p:txBody>
      </p:sp>
      <p:sp>
        <p:nvSpPr>
          <p:cNvPr id="22" name="Slide Number Placeholder 5"/>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799D5F7-B525-4047-973A-2F29A8F8FD14}" type="slidenum">
              <a:rPr lang="en-US" altLang="en-US">
                <a:solidFill>
                  <a:srgbClr val="898989"/>
                </a:solidFill>
              </a:rPr>
              <a:pPr/>
              <a:t>48</a:t>
            </a:fld>
            <a:endParaRPr lang="en-US" altLang="en-US">
              <a:solidFill>
                <a:srgbClr val="898989"/>
              </a:solidFill>
            </a:endParaRPr>
          </a:p>
        </p:txBody>
      </p:sp>
      <p:sp>
        <p:nvSpPr>
          <p:cNvPr id="51206" name="Rectangle 4"/>
          <p:cNvSpPr>
            <a:spLocks noChangeArrowheads="1"/>
          </p:cNvSpPr>
          <p:nvPr/>
        </p:nvSpPr>
        <p:spPr bwMode="auto">
          <a:xfrm>
            <a:off x="1860550" y="3376613"/>
            <a:ext cx="1620838" cy="1566862"/>
          </a:xfrm>
          <a:prstGeom prst="rect">
            <a:avLst/>
          </a:prstGeom>
          <a:solidFill>
            <a:schemeClr val="bg2"/>
          </a:solidFill>
          <a:ln w="19050">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zh-TW" sz="1800">
                <a:latin typeface="Arial" charset="0"/>
              </a:rPr>
              <a:t>Divided by </a:t>
            </a:r>
          </a:p>
          <a:p>
            <a:pPr algn="ctr" eaLnBrk="1" hangingPunct="1">
              <a:spcBef>
                <a:spcPct val="0"/>
              </a:spcBef>
              <a:buFontTx/>
              <a:buNone/>
            </a:pPr>
            <a:r>
              <a:rPr lang="en-US" altLang="zh-TW" sz="1800">
                <a:latin typeface="Arial" charset="0"/>
              </a:rPr>
              <a:t>(pre-scale+1)</a:t>
            </a:r>
          </a:p>
          <a:p>
            <a:pPr algn="ctr" eaLnBrk="1" hangingPunct="1">
              <a:spcBef>
                <a:spcPct val="0"/>
              </a:spcBef>
              <a:buFontTx/>
              <a:buNone/>
            </a:pPr>
            <a:r>
              <a:rPr lang="en-US" altLang="zh-TW" sz="1800">
                <a:latin typeface="Arial" charset="0"/>
              </a:rPr>
              <a:t>Since pre-scale</a:t>
            </a:r>
          </a:p>
          <a:p>
            <a:pPr algn="ctr" eaLnBrk="1" hangingPunct="1">
              <a:spcBef>
                <a:spcPct val="0"/>
              </a:spcBef>
              <a:buFontTx/>
              <a:buNone/>
            </a:pPr>
            <a:r>
              <a:rPr lang="en-US" altLang="zh-TW" sz="1800">
                <a:latin typeface="Arial" charset="0"/>
              </a:rPr>
              <a:t>=</a:t>
            </a:r>
            <a:r>
              <a:rPr lang="en-US" altLang="en-US" sz="1800">
                <a:latin typeface="Arial" charset="0"/>
              </a:rPr>
              <a:t>T0PR = 0</a:t>
            </a:r>
            <a:endParaRPr lang="en-US" altLang="zh-TW" sz="1800">
              <a:latin typeface="Arial" charset="0"/>
            </a:endParaRPr>
          </a:p>
          <a:p>
            <a:pPr algn="ctr" eaLnBrk="1" hangingPunct="1">
              <a:spcBef>
                <a:spcPct val="0"/>
              </a:spcBef>
              <a:buFontTx/>
              <a:buNone/>
            </a:pPr>
            <a:r>
              <a:rPr lang="en-US" altLang="zh-TW" sz="1800">
                <a:latin typeface="Arial" charset="0"/>
              </a:rPr>
              <a:t>So divided by 1</a:t>
            </a:r>
            <a:endParaRPr lang="en-US" altLang="en-US" sz="1800">
              <a:latin typeface="Arial" charset="0"/>
            </a:endParaRPr>
          </a:p>
        </p:txBody>
      </p:sp>
      <p:sp>
        <p:nvSpPr>
          <p:cNvPr id="51207" name="Line 5"/>
          <p:cNvSpPr>
            <a:spLocks noChangeShapeType="1"/>
          </p:cNvSpPr>
          <p:nvPr/>
        </p:nvSpPr>
        <p:spPr bwMode="auto">
          <a:xfrm>
            <a:off x="1208088" y="4246563"/>
            <a:ext cx="630237"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8" name="Text Box 6"/>
          <p:cNvSpPr txBox="1">
            <a:spLocks noChangeArrowheads="1"/>
          </p:cNvSpPr>
          <p:nvPr/>
        </p:nvSpPr>
        <p:spPr bwMode="auto">
          <a:xfrm>
            <a:off x="309563" y="4141788"/>
            <a:ext cx="1416050"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TW" sz="1800">
                <a:latin typeface="Arial" charset="0"/>
              </a:rPr>
              <a:t>PCLK</a:t>
            </a:r>
          </a:p>
          <a:p>
            <a:pPr eaLnBrk="1" hangingPunct="1">
              <a:spcBef>
                <a:spcPct val="0"/>
              </a:spcBef>
              <a:buFontTx/>
              <a:buNone/>
            </a:pPr>
            <a:r>
              <a:rPr lang="en-US" altLang="zh-TW" sz="1800">
                <a:latin typeface="Arial" charset="0"/>
              </a:rPr>
              <a:t>Or </a:t>
            </a:r>
          </a:p>
          <a:p>
            <a:pPr eaLnBrk="1" hangingPunct="1">
              <a:spcBef>
                <a:spcPct val="0"/>
              </a:spcBef>
              <a:buFontTx/>
              <a:buNone/>
            </a:pPr>
            <a:r>
              <a:rPr lang="en-US" altLang="zh-TW" sz="1800">
                <a:latin typeface="Arial" charset="0"/>
              </a:rPr>
              <a:t>an input pin</a:t>
            </a:r>
          </a:p>
          <a:p>
            <a:pPr eaLnBrk="1" hangingPunct="1">
              <a:spcBef>
                <a:spcPct val="0"/>
              </a:spcBef>
              <a:buFontTx/>
              <a:buNone/>
            </a:pPr>
            <a:r>
              <a:rPr lang="en-US" altLang="zh-TW" sz="1800">
                <a:latin typeface="Arial" charset="0"/>
              </a:rPr>
              <a:t>CAPx.y</a:t>
            </a:r>
          </a:p>
          <a:p>
            <a:pPr eaLnBrk="1" hangingPunct="1">
              <a:spcBef>
                <a:spcPct val="0"/>
              </a:spcBef>
              <a:buFontTx/>
              <a:buNone/>
            </a:pPr>
            <a:r>
              <a:rPr lang="en-US" altLang="zh-TW" sz="1800">
                <a:latin typeface="Arial" charset="0"/>
              </a:rPr>
              <a:t>(See pin </a:t>
            </a:r>
          </a:p>
          <a:p>
            <a:pPr eaLnBrk="1" hangingPunct="1">
              <a:spcBef>
                <a:spcPct val="0"/>
              </a:spcBef>
              <a:buFontTx/>
              <a:buNone/>
            </a:pPr>
            <a:r>
              <a:rPr lang="en-US" altLang="zh-TW" sz="1800">
                <a:latin typeface="Arial" charset="0"/>
              </a:rPr>
              <a:t>assignment </a:t>
            </a:r>
          </a:p>
          <a:p>
            <a:pPr eaLnBrk="1" hangingPunct="1">
              <a:spcBef>
                <a:spcPct val="0"/>
              </a:spcBef>
              <a:buFontTx/>
              <a:buNone/>
            </a:pPr>
            <a:r>
              <a:rPr lang="en-US" altLang="zh-TW" sz="1800">
                <a:latin typeface="Arial" charset="0"/>
              </a:rPr>
              <a:t>of lpc2131) </a:t>
            </a:r>
            <a:endParaRPr lang="en-US" altLang="en-US" sz="1800">
              <a:latin typeface="Arial" charset="0"/>
            </a:endParaRPr>
          </a:p>
        </p:txBody>
      </p:sp>
      <p:sp>
        <p:nvSpPr>
          <p:cNvPr id="51209" name="Rectangle 7"/>
          <p:cNvSpPr>
            <a:spLocks noChangeArrowheads="1"/>
          </p:cNvSpPr>
          <p:nvPr/>
        </p:nvSpPr>
        <p:spPr bwMode="auto">
          <a:xfrm>
            <a:off x="3709988" y="3352800"/>
            <a:ext cx="1600200" cy="1622425"/>
          </a:xfrm>
          <a:prstGeom prst="rect">
            <a:avLst/>
          </a:prstGeom>
          <a:solidFill>
            <a:schemeClr val="bg2"/>
          </a:solidFill>
          <a:ln w="19050">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zh-TW" sz="1800">
                <a:latin typeface="Arial" charset="0"/>
              </a:rPr>
              <a:t>Timer </a:t>
            </a:r>
          </a:p>
          <a:p>
            <a:pPr algn="ctr" eaLnBrk="1" hangingPunct="1">
              <a:spcBef>
                <a:spcPct val="0"/>
              </a:spcBef>
              <a:buFontTx/>
              <a:buNone/>
            </a:pPr>
            <a:r>
              <a:rPr lang="en-US" altLang="zh-TW" sz="1800">
                <a:latin typeface="Arial" charset="0"/>
              </a:rPr>
              <a:t>Counter</a:t>
            </a:r>
          </a:p>
          <a:p>
            <a:pPr algn="ctr" eaLnBrk="1" hangingPunct="1">
              <a:spcBef>
                <a:spcPct val="0"/>
              </a:spcBef>
              <a:buFontTx/>
              <a:buNone/>
            </a:pPr>
            <a:r>
              <a:rPr lang="en-US" altLang="zh-TW" sz="1800">
                <a:latin typeface="Arial" charset="0"/>
              </a:rPr>
              <a:t>TC</a:t>
            </a:r>
            <a:endParaRPr lang="en-US" altLang="en-US" sz="1800">
              <a:latin typeface="Arial" charset="0"/>
            </a:endParaRPr>
          </a:p>
        </p:txBody>
      </p:sp>
      <p:sp>
        <p:nvSpPr>
          <p:cNvPr id="51210" name="Line 8"/>
          <p:cNvSpPr>
            <a:spLocks noChangeShapeType="1"/>
          </p:cNvSpPr>
          <p:nvPr/>
        </p:nvSpPr>
        <p:spPr bwMode="auto">
          <a:xfrm>
            <a:off x="3460750" y="4235450"/>
            <a:ext cx="261938" cy="1111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1" name="Freeform 9"/>
          <p:cNvSpPr>
            <a:spLocks/>
          </p:cNvSpPr>
          <p:nvPr/>
        </p:nvSpPr>
        <p:spPr bwMode="auto">
          <a:xfrm>
            <a:off x="303213" y="3560763"/>
            <a:ext cx="1458912" cy="576262"/>
          </a:xfrm>
          <a:custGeom>
            <a:avLst/>
            <a:gdLst>
              <a:gd name="T0" fmla="*/ 0 w 919"/>
              <a:gd name="T1" fmla="*/ 2147483647 h 363"/>
              <a:gd name="T2" fmla="*/ 2147483647 w 919"/>
              <a:gd name="T3" fmla="*/ 2147483647 h 363"/>
              <a:gd name="T4" fmla="*/ 2147483647 w 919"/>
              <a:gd name="T5" fmla="*/ 0 h 363"/>
              <a:gd name="T6" fmla="*/ 2147483647 w 919"/>
              <a:gd name="T7" fmla="*/ 0 h 363"/>
              <a:gd name="T8" fmla="*/ 2147483647 w 919"/>
              <a:gd name="T9" fmla="*/ 2147483647 h 363"/>
              <a:gd name="T10" fmla="*/ 2147483647 w 919"/>
              <a:gd name="T11" fmla="*/ 2147483647 h 363"/>
              <a:gd name="T12" fmla="*/ 2147483647 w 919"/>
              <a:gd name="T13" fmla="*/ 0 h 363"/>
              <a:gd name="T14" fmla="*/ 2147483647 w 919"/>
              <a:gd name="T15" fmla="*/ 0 h 363"/>
              <a:gd name="T16" fmla="*/ 2147483647 w 919"/>
              <a:gd name="T17" fmla="*/ 2147483647 h 363"/>
              <a:gd name="T18" fmla="*/ 2147483647 w 919"/>
              <a:gd name="T19" fmla="*/ 2147483647 h 3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9" h="363">
                <a:moveTo>
                  <a:pt x="0" y="363"/>
                </a:moveTo>
                <a:lnTo>
                  <a:pt x="323" y="363"/>
                </a:lnTo>
                <a:lnTo>
                  <a:pt x="323" y="0"/>
                </a:lnTo>
                <a:lnTo>
                  <a:pt x="474" y="0"/>
                </a:lnTo>
                <a:lnTo>
                  <a:pt x="474" y="356"/>
                </a:lnTo>
                <a:lnTo>
                  <a:pt x="679" y="356"/>
                </a:lnTo>
                <a:lnTo>
                  <a:pt x="679" y="0"/>
                </a:lnTo>
                <a:lnTo>
                  <a:pt x="810" y="0"/>
                </a:lnTo>
                <a:lnTo>
                  <a:pt x="810" y="356"/>
                </a:lnTo>
                <a:lnTo>
                  <a:pt x="919" y="363"/>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2" name="Rectangle 10"/>
          <p:cNvSpPr>
            <a:spLocks noChangeArrowheads="1"/>
          </p:cNvSpPr>
          <p:nvPr/>
        </p:nvSpPr>
        <p:spPr bwMode="auto">
          <a:xfrm>
            <a:off x="6084888" y="2420938"/>
            <a:ext cx="1924050" cy="1109662"/>
          </a:xfrm>
          <a:prstGeom prst="rect">
            <a:avLst/>
          </a:prstGeom>
          <a:solidFill>
            <a:schemeClr val="bg2"/>
          </a:solidFill>
          <a:ln w="19050">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zh-TW" sz="1800">
                <a:latin typeface="Arial" charset="0"/>
              </a:rPr>
              <a:t>Match reg0 (MR0)</a:t>
            </a:r>
          </a:p>
          <a:p>
            <a:pPr algn="ctr" eaLnBrk="1" hangingPunct="1">
              <a:spcBef>
                <a:spcPct val="0"/>
              </a:spcBef>
              <a:buFontTx/>
              <a:buNone/>
            </a:pPr>
            <a:endParaRPr lang="en-US" altLang="zh-TW" sz="1800">
              <a:latin typeface="Arial" charset="0"/>
            </a:endParaRPr>
          </a:p>
          <a:p>
            <a:pPr algn="ctr" eaLnBrk="1" hangingPunct="1">
              <a:spcBef>
                <a:spcPct val="0"/>
              </a:spcBef>
              <a:buFontTx/>
              <a:buNone/>
            </a:pPr>
            <a:r>
              <a:rPr lang="en-US" altLang="en-US" sz="1800">
                <a:latin typeface="Arial" charset="0"/>
              </a:rPr>
              <a:t>T0MR0 =13824 </a:t>
            </a:r>
          </a:p>
        </p:txBody>
      </p:sp>
      <p:sp>
        <p:nvSpPr>
          <p:cNvPr id="51213" name="Oval 11"/>
          <p:cNvSpPr>
            <a:spLocks noChangeArrowheads="1"/>
          </p:cNvSpPr>
          <p:nvPr/>
        </p:nvSpPr>
        <p:spPr bwMode="auto">
          <a:xfrm>
            <a:off x="6465888" y="4006850"/>
            <a:ext cx="957262" cy="815975"/>
          </a:xfrm>
          <a:prstGeom prst="ellipse">
            <a:avLst/>
          </a:prstGeom>
          <a:solidFill>
            <a:schemeClr val="bg2"/>
          </a:solidFill>
          <a:ln w="1905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zh-TW" sz="1800">
                <a:latin typeface="Arial" charset="0"/>
              </a:rPr>
              <a:t>=</a:t>
            </a:r>
            <a:endParaRPr lang="en-US" altLang="en-US" sz="1800">
              <a:latin typeface="Arial" charset="0"/>
            </a:endParaRPr>
          </a:p>
        </p:txBody>
      </p:sp>
      <p:sp>
        <p:nvSpPr>
          <p:cNvPr id="51214" name="Line 12"/>
          <p:cNvSpPr>
            <a:spLocks noChangeShapeType="1"/>
          </p:cNvSpPr>
          <p:nvPr/>
        </p:nvSpPr>
        <p:spPr bwMode="auto">
          <a:xfrm>
            <a:off x="5311775" y="4343400"/>
            <a:ext cx="1154113" cy="1111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5" name="Line 13"/>
          <p:cNvSpPr>
            <a:spLocks noChangeShapeType="1"/>
          </p:cNvSpPr>
          <p:nvPr/>
        </p:nvSpPr>
        <p:spPr bwMode="auto">
          <a:xfrm>
            <a:off x="6932613" y="3549650"/>
            <a:ext cx="22225" cy="44608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6" name="Line 14"/>
          <p:cNvSpPr>
            <a:spLocks noChangeShapeType="1"/>
          </p:cNvSpPr>
          <p:nvPr/>
        </p:nvSpPr>
        <p:spPr bwMode="auto">
          <a:xfrm>
            <a:off x="6943725" y="4811713"/>
            <a:ext cx="0" cy="4572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7" name="Text Box 15"/>
          <p:cNvSpPr txBox="1">
            <a:spLocks noChangeArrowheads="1"/>
          </p:cNvSpPr>
          <p:nvPr/>
        </p:nvSpPr>
        <p:spPr bwMode="auto">
          <a:xfrm>
            <a:off x="6362700" y="5480050"/>
            <a:ext cx="244475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TW" sz="1800">
                <a:latin typeface="Arial" charset="0"/>
              </a:rPr>
              <a:t>Freq_out=</a:t>
            </a:r>
          </a:p>
          <a:p>
            <a:pPr eaLnBrk="1" hangingPunct="1">
              <a:spcBef>
                <a:spcPct val="0"/>
              </a:spcBef>
              <a:buFontTx/>
              <a:buNone/>
            </a:pPr>
            <a:r>
              <a:rPr lang="en-US" altLang="zh-TW" sz="1800">
                <a:latin typeface="Arial" charset="0"/>
              </a:rPr>
              <a:t>=PCLK/T0MR0 </a:t>
            </a:r>
          </a:p>
          <a:p>
            <a:pPr eaLnBrk="1" hangingPunct="1">
              <a:spcBef>
                <a:spcPct val="0"/>
              </a:spcBef>
              <a:buFontTx/>
              <a:buNone/>
            </a:pPr>
            <a:r>
              <a:rPr lang="en-US" altLang="zh-TW" sz="1800">
                <a:latin typeface="Arial" charset="0"/>
              </a:rPr>
              <a:t>Interrupt request</a:t>
            </a:r>
          </a:p>
          <a:p>
            <a:pPr eaLnBrk="1" hangingPunct="1">
              <a:spcBef>
                <a:spcPct val="0"/>
              </a:spcBef>
              <a:buFontTx/>
              <a:buNone/>
            </a:pPr>
            <a:r>
              <a:rPr lang="en-US" altLang="zh-TW" sz="1800">
                <a:latin typeface="Arial" charset="0"/>
              </a:rPr>
              <a:t>or output pin (MATx.y)</a:t>
            </a:r>
          </a:p>
          <a:p>
            <a:pPr eaLnBrk="1" hangingPunct="1">
              <a:spcBef>
                <a:spcPct val="0"/>
              </a:spcBef>
              <a:buFontTx/>
              <a:buNone/>
            </a:pPr>
            <a:r>
              <a:rPr lang="en-US" altLang="zh-TW" sz="1800">
                <a:latin typeface="Arial" charset="0"/>
              </a:rPr>
              <a:t>(1KHz, every 1ms)</a:t>
            </a:r>
            <a:endParaRPr lang="en-US" altLang="en-US" sz="1800">
              <a:latin typeface="Arial" charset="0"/>
              <a:ea typeface="新細明體" charset="-120"/>
            </a:endParaRPr>
          </a:p>
        </p:txBody>
      </p:sp>
      <p:pic>
        <p:nvPicPr>
          <p:cNvPr id="51218"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938" y="5187950"/>
            <a:ext cx="1214437"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19" name="Freeform 17"/>
          <p:cNvSpPr>
            <a:spLocks/>
          </p:cNvSpPr>
          <p:nvPr/>
        </p:nvSpPr>
        <p:spPr bwMode="auto">
          <a:xfrm>
            <a:off x="1273175" y="5129213"/>
            <a:ext cx="1611313" cy="106362"/>
          </a:xfrm>
          <a:custGeom>
            <a:avLst/>
            <a:gdLst>
              <a:gd name="T0" fmla="*/ 2147483647 w 1015"/>
              <a:gd name="T1" fmla="*/ 2147483647 h 67"/>
              <a:gd name="T2" fmla="*/ 2147483647 w 1015"/>
              <a:gd name="T3" fmla="*/ 2147483647 h 67"/>
              <a:gd name="T4" fmla="*/ 0 w 1015"/>
              <a:gd name="T5" fmla="*/ 2147483647 h 67"/>
              <a:gd name="T6" fmla="*/ 0 60000 65536"/>
              <a:gd name="T7" fmla="*/ 0 60000 65536"/>
              <a:gd name="T8" fmla="*/ 0 60000 65536"/>
            </a:gdLst>
            <a:ahLst/>
            <a:cxnLst>
              <a:cxn ang="T6">
                <a:pos x="T0" y="T1"/>
              </a:cxn>
              <a:cxn ang="T7">
                <a:pos x="T2" y="T3"/>
              </a:cxn>
              <a:cxn ang="T8">
                <a:pos x="T4" y="T5"/>
              </a:cxn>
            </a:cxnLst>
            <a:rect l="0" t="0" r="r" b="b"/>
            <a:pathLst>
              <a:path w="1015" h="67">
                <a:moveTo>
                  <a:pt x="1015" y="67"/>
                </a:moveTo>
                <a:cubicBezTo>
                  <a:pt x="900" y="39"/>
                  <a:pt x="786" y="12"/>
                  <a:pt x="617" y="6"/>
                </a:cubicBezTo>
                <a:cubicBezTo>
                  <a:pt x="448" y="0"/>
                  <a:pt x="224" y="16"/>
                  <a:pt x="0" y="33"/>
                </a:cubicBezTo>
              </a:path>
            </a:pathLst>
          </a:custGeom>
          <a:noFill/>
          <a:ln w="1905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0" name="Freeform 18"/>
          <p:cNvSpPr>
            <a:spLocks/>
          </p:cNvSpPr>
          <p:nvPr/>
        </p:nvSpPr>
        <p:spPr bwMode="auto">
          <a:xfrm>
            <a:off x="3722688" y="5986463"/>
            <a:ext cx="2579687" cy="142875"/>
          </a:xfrm>
          <a:custGeom>
            <a:avLst/>
            <a:gdLst>
              <a:gd name="T0" fmla="*/ 0 w 1625"/>
              <a:gd name="T1" fmla="*/ 2147483647 h 90"/>
              <a:gd name="T2" fmla="*/ 2147483647 w 1625"/>
              <a:gd name="T3" fmla="*/ 0 h 90"/>
              <a:gd name="T4" fmla="*/ 0 60000 65536"/>
              <a:gd name="T5" fmla="*/ 0 60000 65536"/>
            </a:gdLst>
            <a:ahLst/>
            <a:cxnLst>
              <a:cxn ang="T4">
                <a:pos x="T0" y="T1"/>
              </a:cxn>
              <a:cxn ang="T5">
                <a:pos x="T2" y="T3"/>
              </a:cxn>
            </a:cxnLst>
            <a:rect l="0" t="0" r="r" b="b"/>
            <a:pathLst>
              <a:path w="1625" h="90">
                <a:moveTo>
                  <a:pt x="0" y="90"/>
                </a:moveTo>
                <a:cubicBezTo>
                  <a:pt x="0" y="90"/>
                  <a:pt x="812" y="45"/>
                  <a:pt x="1625" y="0"/>
                </a:cubicBezTo>
              </a:path>
            </a:pathLst>
          </a:custGeom>
          <a:noFill/>
          <a:ln w="1905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1" name="Rectangle 19"/>
          <p:cNvSpPr>
            <a:spLocks noChangeArrowheads="1"/>
          </p:cNvSpPr>
          <p:nvPr/>
        </p:nvSpPr>
        <p:spPr bwMode="auto">
          <a:xfrm>
            <a:off x="611188" y="908050"/>
            <a:ext cx="2663825" cy="431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smtClean="0"/>
              <a:t>Examples of other interrupt sources</a:t>
            </a:r>
          </a:p>
        </p:txBody>
      </p:sp>
      <p:sp>
        <p:nvSpPr>
          <p:cNvPr id="52227" name="Rectangle 3"/>
          <p:cNvSpPr>
            <a:spLocks noGrp="1" noChangeArrowheads="1"/>
          </p:cNvSpPr>
          <p:nvPr>
            <p:ph idx="1"/>
          </p:nvPr>
        </p:nvSpPr>
        <p:spPr/>
        <p:txBody>
          <a:bodyPr/>
          <a:lstStyle/>
          <a:p>
            <a:pPr eaLnBrk="1" hangingPunct="1">
              <a:lnSpc>
                <a:spcPct val="90000"/>
              </a:lnSpc>
            </a:pPr>
            <a:r>
              <a:rPr lang="en-US" altLang="en-US" sz="2000" smtClean="0"/>
              <a:t>If you want to use Eint3(source mask=17)</a:t>
            </a:r>
          </a:p>
          <a:p>
            <a:pPr eaLnBrk="1" hangingPunct="1">
              <a:lnSpc>
                <a:spcPct val="90000"/>
              </a:lnSpc>
            </a:pPr>
            <a:r>
              <a:rPr lang="en-US" altLang="zh-TW" sz="2000" smtClean="0"/>
              <a:t>VICVectCntl1 = 0x20 | 17</a:t>
            </a:r>
          </a:p>
          <a:p>
            <a:pPr eaLnBrk="1" hangingPunct="1">
              <a:lnSpc>
                <a:spcPct val="90000"/>
              </a:lnSpc>
            </a:pPr>
            <a:r>
              <a:rPr lang="en-US" altLang="zh-TW" sz="2000" smtClean="0"/>
              <a:t>VicIntEnable=?: Answer: VICIntEnable |= 0x00020000 (why?)</a:t>
            </a:r>
          </a:p>
          <a:p>
            <a:pPr eaLnBrk="1" hangingPunct="1">
              <a:lnSpc>
                <a:spcPct val="90000"/>
              </a:lnSpc>
            </a:pPr>
            <a:endParaRPr lang="en-US" altLang="zh-TW" sz="2000" smtClean="0"/>
          </a:p>
          <a:p>
            <a:pPr eaLnBrk="1" hangingPunct="1">
              <a:lnSpc>
                <a:spcPct val="90000"/>
              </a:lnSpc>
            </a:pPr>
            <a:endParaRPr lang="en-US" altLang="en-US" sz="2000" smtClean="0"/>
          </a:p>
          <a:p>
            <a:pPr eaLnBrk="1" hangingPunct="1">
              <a:lnSpc>
                <a:spcPct val="90000"/>
              </a:lnSpc>
            </a:pPr>
            <a:r>
              <a:rPr lang="en-US" altLang="en-US" sz="2000" smtClean="0"/>
              <a:t>If you want to use Eint0(source mask=14)</a:t>
            </a:r>
          </a:p>
          <a:p>
            <a:pPr eaLnBrk="1" hangingPunct="1">
              <a:lnSpc>
                <a:spcPct val="90000"/>
              </a:lnSpc>
            </a:pPr>
            <a:r>
              <a:rPr lang="en-US" altLang="zh-TW" sz="2000" smtClean="0"/>
              <a:t>VICVectCntl1 = 0x20 | 14</a:t>
            </a:r>
          </a:p>
          <a:p>
            <a:pPr eaLnBrk="1" hangingPunct="1">
              <a:lnSpc>
                <a:spcPct val="90000"/>
              </a:lnSpc>
            </a:pPr>
            <a:r>
              <a:rPr lang="en-US" altLang="zh-TW" sz="2000" smtClean="0"/>
              <a:t>VicIntEnable=? Answer:</a:t>
            </a:r>
          </a:p>
          <a:p>
            <a:pPr eaLnBrk="1" hangingPunct="1">
              <a:lnSpc>
                <a:spcPct val="90000"/>
              </a:lnSpc>
            </a:pPr>
            <a:endParaRPr lang="en-US" altLang="zh-TW" sz="2000" smtClean="0"/>
          </a:p>
          <a:p>
            <a:pPr eaLnBrk="1" hangingPunct="1">
              <a:lnSpc>
                <a:spcPct val="90000"/>
              </a:lnSpc>
            </a:pPr>
            <a:r>
              <a:rPr lang="en-US" altLang="en-US" sz="2000" smtClean="0"/>
              <a:t>If you want to use Uart0(source mask=6)</a:t>
            </a:r>
          </a:p>
          <a:p>
            <a:pPr eaLnBrk="1" hangingPunct="1">
              <a:lnSpc>
                <a:spcPct val="90000"/>
              </a:lnSpc>
            </a:pPr>
            <a:r>
              <a:rPr lang="en-US" altLang="zh-TW" sz="2000" smtClean="0"/>
              <a:t>VICVectCntl1 = 0x20 | 6</a:t>
            </a:r>
          </a:p>
          <a:p>
            <a:pPr eaLnBrk="1" hangingPunct="1">
              <a:lnSpc>
                <a:spcPct val="90000"/>
              </a:lnSpc>
            </a:pPr>
            <a:r>
              <a:rPr lang="en-US" altLang="zh-TW" sz="2000" smtClean="0"/>
              <a:t>VicIntEnable=? Answer:</a:t>
            </a:r>
          </a:p>
          <a:p>
            <a:pPr eaLnBrk="1" hangingPunct="1">
              <a:lnSpc>
                <a:spcPct val="90000"/>
              </a:lnSpc>
              <a:buFont typeface="Wingdings" pitchFamily="2" charset="2"/>
              <a:buNone/>
            </a:pPr>
            <a:endParaRPr lang="en-US" altLang="en-US" sz="2000" smtClean="0"/>
          </a:p>
          <a:p>
            <a:pPr eaLnBrk="1" hangingPunct="1">
              <a:lnSpc>
                <a:spcPct val="90000"/>
              </a:lnSpc>
            </a:pPr>
            <a:endParaRPr lang="en-US" altLang="en-US" sz="2400" smtClean="0"/>
          </a:p>
        </p:txBody>
      </p:sp>
      <p:sp>
        <p:nvSpPr>
          <p:cNvPr id="5" name="Footer Placeholder 4"/>
          <p:cNvSpPr>
            <a:spLocks noGrp="1"/>
          </p:cNvSpPr>
          <p:nvPr>
            <p:ph type="ftr" sz="quarter" idx="11"/>
          </p:nvPr>
        </p:nvSpPr>
        <p:spPr/>
        <p:txBody>
          <a:bodyPr/>
          <a:lstStyle/>
          <a:p>
            <a:pPr>
              <a:defRPr/>
            </a:pPr>
            <a:r>
              <a:rPr lang="en-US" smtClean="0"/>
              <a:t>chapter 10: Timer and external interrupts v7a</a:t>
            </a:r>
            <a:endParaRPr lang="en-US"/>
          </a:p>
        </p:txBody>
      </p:sp>
      <p:sp>
        <p:nvSpPr>
          <p:cNvPr id="2" name="Slide Number Placeholder 1"/>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59B07FB-D2FD-42A5-AD44-3DAA942559C6}" type="slidenum">
              <a:rPr lang="en-US" altLang="en-US">
                <a:solidFill>
                  <a:srgbClr val="898989"/>
                </a:solidFill>
              </a:rPr>
              <a:pPr/>
              <a:t>49</a:t>
            </a:fld>
            <a:endParaRPr lang="en-US" altLang="en-US">
              <a:solidFill>
                <a:srgbClr val="89898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normAutofit fontScale="90000"/>
          </a:bodyPr>
          <a:lstStyle/>
          <a:p>
            <a:pPr eaLnBrk="1" hangingPunct="1"/>
            <a:r>
              <a:rPr lang="en-US" altLang="en-US" sz="2300" smtClean="0"/>
              <a:t>Blink LED </a:t>
            </a:r>
            <a:r>
              <a:rPr lang="en-US" altLang="en-US" sz="2300" u="sng" smtClean="0"/>
              <a:t>Interrupt Service Routine</a:t>
            </a:r>
            <a:r>
              <a:rPr lang="en-US" altLang="en-US" sz="2300" smtClean="0"/>
              <a:t> ISR( )</a:t>
            </a:r>
            <a:br>
              <a:rPr lang="en-US" altLang="en-US" sz="2300" smtClean="0"/>
            </a:br>
            <a:r>
              <a:rPr lang="en-US" altLang="en-US" sz="2300" smtClean="0"/>
              <a:t>the concept</a:t>
            </a:r>
            <a:r>
              <a:rPr lang="en-US" altLang="en-US" sz="3100" smtClean="0"/>
              <a:t> </a:t>
            </a:r>
            <a:br>
              <a:rPr lang="en-US" altLang="en-US" sz="3100" smtClean="0"/>
            </a:br>
            <a:endParaRPr lang="en-US" altLang="en-US" sz="3100" smtClean="0"/>
          </a:p>
        </p:txBody>
      </p:sp>
      <p:sp>
        <p:nvSpPr>
          <p:cNvPr id="7171" name="Rectangle 3"/>
          <p:cNvSpPr>
            <a:spLocks noGrp="1" noChangeArrowheads="1"/>
          </p:cNvSpPr>
          <p:nvPr>
            <p:ph idx="1"/>
          </p:nvPr>
        </p:nvSpPr>
        <p:spPr>
          <a:xfrm>
            <a:off x="468313" y="1125538"/>
            <a:ext cx="3959225" cy="4525962"/>
          </a:xfrm>
        </p:spPr>
        <p:txBody>
          <a:bodyPr/>
          <a:lstStyle/>
          <a:p>
            <a:pPr eaLnBrk="1" hangingPunct="1">
              <a:lnSpc>
                <a:spcPct val="90000"/>
              </a:lnSpc>
            </a:pPr>
            <a:r>
              <a:rPr lang="en-US" altLang="en-US" sz="2400" smtClean="0"/>
              <a:t> A timer sends out interrupt requests regularly at 10Hz, hence ISR() runs once every 1/10 seconds </a:t>
            </a:r>
          </a:p>
          <a:p>
            <a:pPr eaLnBrk="1" hangingPunct="1">
              <a:lnSpc>
                <a:spcPct val="90000"/>
              </a:lnSpc>
            </a:pPr>
            <a:r>
              <a:rPr lang="en-US" altLang="en-US" sz="2400" smtClean="0"/>
              <a:t>At each Interrupt Service Routine ISR</a:t>
            </a:r>
          </a:p>
          <a:p>
            <a:pPr lvl="1" eaLnBrk="1" hangingPunct="1">
              <a:lnSpc>
                <a:spcPct val="90000"/>
              </a:lnSpc>
              <a:buFont typeface="Wingdings" pitchFamily="2" charset="2"/>
              <a:buNone/>
            </a:pPr>
            <a:r>
              <a:rPr lang="en-US" altLang="en-US" sz="2200" smtClean="0"/>
              <a:t>__irq </a:t>
            </a:r>
            <a:r>
              <a:rPr lang="en-US" altLang="zh-TW" sz="2000" smtClean="0"/>
              <a:t>isr_Timer0</a:t>
            </a:r>
            <a:r>
              <a:rPr lang="en-US" altLang="en-US" sz="2200" smtClean="0"/>
              <a:t>()</a:t>
            </a:r>
          </a:p>
          <a:p>
            <a:pPr lvl="1" eaLnBrk="1" hangingPunct="1">
              <a:lnSpc>
                <a:spcPct val="90000"/>
              </a:lnSpc>
              <a:buFont typeface="Wingdings" pitchFamily="2" charset="2"/>
              <a:buNone/>
            </a:pPr>
            <a:r>
              <a:rPr lang="en-US" altLang="en-US" sz="2200" smtClean="0"/>
              <a:t>{</a:t>
            </a:r>
          </a:p>
          <a:p>
            <a:pPr lvl="1" eaLnBrk="1" hangingPunct="1">
              <a:lnSpc>
                <a:spcPct val="90000"/>
              </a:lnSpc>
              <a:buFont typeface="Wingdings" pitchFamily="2" charset="2"/>
              <a:buNone/>
            </a:pPr>
            <a:r>
              <a:rPr lang="en-US" altLang="en-US" sz="2200" smtClean="0"/>
              <a:t> change state of LED</a:t>
            </a:r>
          </a:p>
          <a:p>
            <a:pPr lvl="1" eaLnBrk="1" hangingPunct="1">
              <a:lnSpc>
                <a:spcPct val="90000"/>
              </a:lnSpc>
              <a:buFont typeface="Wingdings" pitchFamily="2" charset="2"/>
              <a:buNone/>
            </a:pPr>
            <a:r>
              <a:rPr lang="en-US" altLang="en-US" sz="2200" smtClean="0"/>
              <a:t>//—so the LED blinks</a:t>
            </a:r>
          </a:p>
          <a:p>
            <a:pPr lvl="1" eaLnBrk="1" hangingPunct="1">
              <a:lnSpc>
                <a:spcPct val="90000"/>
              </a:lnSpc>
              <a:buFont typeface="Wingdings" pitchFamily="2" charset="2"/>
              <a:buNone/>
            </a:pPr>
            <a:r>
              <a:rPr lang="en-US" altLang="en-US" sz="2200" smtClean="0"/>
              <a:t>} </a:t>
            </a:r>
          </a:p>
          <a:p>
            <a:pPr eaLnBrk="1" hangingPunct="1">
              <a:lnSpc>
                <a:spcPct val="90000"/>
              </a:lnSpc>
              <a:buFont typeface="Wingdings" pitchFamily="2" charset="2"/>
              <a:buNone/>
            </a:pPr>
            <a:endParaRPr lang="en-US" altLang="en-US" sz="2400" smtClean="0"/>
          </a:p>
        </p:txBody>
      </p:sp>
      <p:sp>
        <p:nvSpPr>
          <p:cNvPr id="15" name="Footer Placeholder 4"/>
          <p:cNvSpPr>
            <a:spLocks noGrp="1"/>
          </p:cNvSpPr>
          <p:nvPr>
            <p:ph type="ftr" sz="quarter" idx="11"/>
          </p:nvPr>
        </p:nvSpPr>
        <p:spPr/>
        <p:txBody>
          <a:bodyPr/>
          <a:lstStyle/>
          <a:p>
            <a:pPr>
              <a:defRPr/>
            </a:pPr>
            <a:r>
              <a:rPr lang="en-US" smtClean="0"/>
              <a:t>chapter 10: Timer and external interrupts v7a</a:t>
            </a:r>
            <a:endParaRPr lang="en-US"/>
          </a:p>
        </p:txBody>
      </p:sp>
      <p:sp>
        <p:nvSpPr>
          <p:cNvPr id="16" name="Slide Number Placeholder 5"/>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786DD53-827A-4D54-98B7-DDBAE0171F6B}" type="slidenum">
              <a:rPr lang="en-US" altLang="en-US">
                <a:solidFill>
                  <a:srgbClr val="898989"/>
                </a:solidFill>
              </a:rPr>
              <a:pPr/>
              <a:t>5</a:t>
            </a:fld>
            <a:endParaRPr lang="en-US" altLang="en-US">
              <a:solidFill>
                <a:srgbClr val="898989"/>
              </a:solidFill>
            </a:endParaRPr>
          </a:p>
        </p:txBody>
      </p:sp>
      <p:sp>
        <p:nvSpPr>
          <p:cNvPr id="7174" name="Freeform 4"/>
          <p:cNvSpPr>
            <a:spLocks/>
          </p:cNvSpPr>
          <p:nvPr/>
        </p:nvSpPr>
        <p:spPr bwMode="auto">
          <a:xfrm flipV="1">
            <a:off x="7451725" y="4005263"/>
            <a:ext cx="863600" cy="144462"/>
          </a:xfrm>
          <a:custGeom>
            <a:avLst/>
            <a:gdLst>
              <a:gd name="T0" fmla="*/ 0 w 862"/>
              <a:gd name="T1" fmla="*/ 2147483647 h 273"/>
              <a:gd name="T2" fmla="*/ 2147483647 w 862"/>
              <a:gd name="T3" fmla="*/ 2147483647 h 273"/>
              <a:gd name="T4" fmla="*/ 2147483647 w 862"/>
              <a:gd name="T5" fmla="*/ 0 h 273"/>
              <a:gd name="T6" fmla="*/ 2147483647 w 862"/>
              <a:gd name="T7" fmla="*/ 0 h 273"/>
              <a:gd name="T8" fmla="*/ 2147483647 w 862"/>
              <a:gd name="T9" fmla="*/ 2147483647 h 273"/>
              <a:gd name="T10" fmla="*/ 2147483647 w 862"/>
              <a:gd name="T11" fmla="*/ 2147483647 h 273"/>
              <a:gd name="T12" fmla="*/ 2147483647 w 862"/>
              <a:gd name="T13" fmla="*/ 0 h 273"/>
              <a:gd name="T14" fmla="*/ 2147483647 w 862"/>
              <a:gd name="T15" fmla="*/ 0 h 273"/>
              <a:gd name="T16" fmla="*/ 2147483647 w 862"/>
              <a:gd name="T17" fmla="*/ 2147483647 h 273"/>
              <a:gd name="T18" fmla="*/ 2147483647 w 862"/>
              <a:gd name="T19" fmla="*/ 2147483647 h 273"/>
              <a:gd name="T20" fmla="*/ 2147483647 w 862"/>
              <a:gd name="T21" fmla="*/ 0 h 273"/>
              <a:gd name="T22" fmla="*/ 2147483647 w 862"/>
              <a:gd name="T23" fmla="*/ 0 h 273"/>
              <a:gd name="T24" fmla="*/ 2147483647 w 862"/>
              <a:gd name="T25" fmla="*/ 2147483647 h 273"/>
              <a:gd name="T26" fmla="*/ 2147483647 w 862"/>
              <a:gd name="T27" fmla="*/ 2147483647 h 273"/>
              <a:gd name="T28" fmla="*/ 2147483647 w 862"/>
              <a:gd name="T29" fmla="*/ 0 h 273"/>
              <a:gd name="T30" fmla="*/ 2147483647 w 862"/>
              <a:gd name="T31" fmla="*/ 0 h 273"/>
              <a:gd name="T32" fmla="*/ 2147483647 w 862"/>
              <a:gd name="T33" fmla="*/ 2147483647 h 273"/>
              <a:gd name="T34" fmla="*/ 2147483647 w 862"/>
              <a:gd name="T35" fmla="*/ 2147483647 h 2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62" h="273">
                <a:moveTo>
                  <a:pt x="0" y="273"/>
                </a:moveTo>
                <a:lnTo>
                  <a:pt x="136" y="273"/>
                </a:lnTo>
                <a:lnTo>
                  <a:pt x="136" y="0"/>
                </a:lnTo>
                <a:lnTo>
                  <a:pt x="227" y="0"/>
                </a:lnTo>
                <a:lnTo>
                  <a:pt x="227" y="273"/>
                </a:lnTo>
                <a:lnTo>
                  <a:pt x="317" y="273"/>
                </a:lnTo>
                <a:lnTo>
                  <a:pt x="317" y="0"/>
                </a:lnTo>
                <a:lnTo>
                  <a:pt x="408" y="0"/>
                </a:lnTo>
                <a:lnTo>
                  <a:pt x="408" y="273"/>
                </a:lnTo>
                <a:lnTo>
                  <a:pt x="499" y="273"/>
                </a:lnTo>
                <a:lnTo>
                  <a:pt x="499" y="0"/>
                </a:lnTo>
                <a:lnTo>
                  <a:pt x="590" y="0"/>
                </a:lnTo>
                <a:lnTo>
                  <a:pt x="590" y="273"/>
                </a:lnTo>
                <a:lnTo>
                  <a:pt x="680" y="273"/>
                </a:lnTo>
                <a:lnTo>
                  <a:pt x="680" y="0"/>
                </a:lnTo>
                <a:lnTo>
                  <a:pt x="771" y="0"/>
                </a:lnTo>
                <a:lnTo>
                  <a:pt x="771" y="273"/>
                </a:lnTo>
                <a:lnTo>
                  <a:pt x="862" y="273"/>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5" name="Text Box 5"/>
          <p:cNvSpPr txBox="1">
            <a:spLocks noChangeArrowheads="1"/>
          </p:cNvSpPr>
          <p:nvPr/>
        </p:nvSpPr>
        <p:spPr bwMode="auto">
          <a:xfrm>
            <a:off x="7451725" y="4149725"/>
            <a:ext cx="10985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TW" sz="1800">
                <a:latin typeface="Arial" charset="0"/>
              </a:rPr>
              <a:t>Timer0</a:t>
            </a:r>
          </a:p>
          <a:p>
            <a:pPr eaLnBrk="1" hangingPunct="1">
              <a:spcBef>
                <a:spcPct val="0"/>
              </a:spcBef>
              <a:buFontTx/>
              <a:buNone/>
            </a:pPr>
            <a:r>
              <a:rPr lang="en-US" altLang="zh-TW" sz="1800">
                <a:latin typeface="Arial" charset="0"/>
              </a:rPr>
              <a:t>Interrupt </a:t>
            </a:r>
          </a:p>
          <a:p>
            <a:pPr eaLnBrk="1" hangingPunct="1">
              <a:spcBef>
                <a:spcPct val="0"/>
              </a:spcBef>
              <a:buFontTx/>
              <a:buNone/>
            </a:pPr>
            <a:r>
              <a:rPr lang="en-US" altLang="zh-TW" sz="1800">
                <a:latin typeface="Arial" charset="0"/>
              </a:rPr>
              <a:t>the</a:t>
            </a:r>
          </a:p>
          <a:p>
            <a:pPr eaLnBrk="1" hangingPunct="1">
              <a:spcBef>
                <a:spcPct val="0"/>
              </a:spcBef>
              <a:buFontTx/>
              <a:buNone/>
            </a:pPr>
            <a:r>
              <a:rPr lang="en-US" altLang="zh-TW" sz="1800">
                <a:latin typeface="Arial" charset="0"/>
              </a:rPr>
              <a:t>MCU</a:t>
            </a:r>
            <a:endParaRPr lang="en-US" altLang="en-US" sz="1800">
              <a:latin typeface="Arial" charset="0"/>
            </a:endParaRPr>
          </a:p>
        </p:txBody>
      </p:sp>
      <p:pic>
        <p:nvPicPr>
          <p:cNvPr id="7176" name="Picture 6" descr="MCj0432635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4005263"/>
            <a:ext cx="831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Rectangle 7"/>
          <p:cNvSpPr>
            <a:spLocks noChangeArrowheads="1"/>
          </p:cNvSpPr>
          <p:nvPr/>
        </p:nvSpPr>
        <p:spPr bwMode="auto">
          <a:xfrm>
            <a:off x="6588125" y="3789363"/>
            <a:ext cx="2232025" cy="2879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sp>
        <p:nvSpPr>
          <p:cNvPr id="7178" name="Text Box 8"/>
          <p:cNvSpPr txBox="1">
            <a:spLocks noChangeArrowheads="1"/>
          </p:cNvSpPr>
          <p:nvPr/>
        </p:nvSpPr>
        <p:spPr bwMode="auto">
          <a:xfrm>
            <a:off x="6877050" y="6165850"/>
            <a:ext cx="1136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LPC2131</a:t>
            </a:r>
          </a:p>
        </p:txBody>
      </p:sp>
      <p:sp>
        <p:nvSpPr>
          <p:cNvPr id="7179" name="Text Box 11"/>
          <p:cNvSpPr txBox="1">
            <a:spLocks noChangeArrowheads="1"/>
          </p:cNvSpPr>
          <p:nvPr/>
        </p:nvSpPr>
        <p:spPr bwMode="auto">
          <a:xfrm>
            <a:off x="4446588" y="887413"/>
            <a:ext cx="10604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Main(  )</a:t>
            </a:r>
          </a:p>
          <a:p>
            <a:pPr eaLnBrk="1" hangingPunct="1">
              <a:spcBef>
                <a:spcPct val="0"/>
              </a:spcBef>
              <a:buFontTx/>
              <a:buNone/>
            </a:pPr>
            <a:r>
              <a:rPr lang="en-US" altLang="en-US" sz="1800">
                <a:latin typeface="Arial" charset="0"/>
              </a:rPr>
              <a:t>{</a:t>
            </a:r>
          </a:p>
          <a:p>
            <a:pPr eaLnBrk="1" hangingPunct="1">
              <a:spcBef>
                <a:spcPct val="0"/>
              </a:spcBef>
              <a:buFontTx/>
              <a:buNone/>
            </a:pPr>
            <a:r>
              <a:rPr lang="en-US" altLang="en-US" sz="1800">
                <a:latin typeface="Arial" charset="0"/>
              </a:rPr>
              <a:t>Setup( );</a:t>
            </a:r>
          </a:p>
          <a:p>
            <a:pPr eaLnBrk="1" hangingPunct="1">
              <a:spcBef>
                <a:spcPct val="0"/>
              </a:spcBef>
              <a:buFontTx/>
              <a:buNone/>
            </a:pPr>
            <a:r>
              <a:rPr lang="en-US" altLang="en-US" sz="1800">
                <a:latin typeface="Arial" charset="0"/>
              </a:rPr>
              <a:t>:</a:t>
            </a:r>
          </a:p>
          <a:p>
            <a:pPr eaLnBrk="1" hangingPunct="1">
              <a:spcBef>
                <a:spcPct val="0"/>
              </a:spcBef>
              <a:buFontTx/>
              <a:buNone/>
            </a:pPr>
            <a:r>
              <a:rPr lang="en-US" altLang="en-US" sz="1800">
                <a:latin typeface="Arial" charset="0"/>
              </a:rPr>
              <a:t>:</a:t>
            </a:r>
          </a:p>
          <a:p>
            <a:pPr eaLnBrk="1" hangingPunct="1">
              <a:spcBef>
                <a:spcPct val="0"/>
              </a:spcBef>
              <a:buFontTx/>
              <a:buNone/>
            </a:pPr>
            <a:r>
              <a:rPr lang="en-US" altLang="en-US" sz="1800">
                <a:latin typeface="Arial" charset="0"/>
              </a:rPr>
              <a:t>}</a:t>
            </a:r>
          </a:p>
        </p:txBody>
      </p:sp>
      <p:sp>
        <p:nvSpPr>
          <p:cNvPr id="7180" name="Text Box 12"/>
          <p:cNvSpPr txBox="1">
            <a:spLocks noChangeArrowheads="1"/>
          </p:cNvSpPr>
          <p:nvPr/>
        </p:nvSpPr>
        <p:spPr bwMode="auto">
          <a:xfrm>
            <a:off x="5580063" y="1628775"/>
            <a:ext cx="20764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ISR( ) </a:t>
            </a:r>
            <a:r>
              <a:rPr lang="en-US" altLang="zh-TW" sz="1800">
                <a:latin typeface="Arial" charset="0"/>
              </a:rPr>
              <a:t>isr_Timer0</a:t>
            </a:r>
            <a:r>
              <a:rPr lang="en-US" altLang="en-US" sz="1800">
                <a:latin typeface="Arial" charset="0"/>
              </a:rPr>
              <a:t>()</a:t>
            </a:r>
          </a:p>
          <a:p>
            <a:pPr eaLnBrk="1" hangingPunct="1">
              <a:spcBef>
                <a:spcPct val="0"/>
              </a:spcBef>
              <a:buFontTx/>
              <a:buNone/>
            </a:pPr>
            <a:r>
              <a:rPr lang="en-US" altLang="en-US" sz="1800">
                <a:latin typeface="Arial" charset="0"/>
              </a:rPr>
              <a:t>{</a:t>
            </a:r>
          </a:p>
          <a:p>
            <a:pPr eaLnBrk="1" hangingPunct="1">
              <a:spcBef>
                <a:spcPct val="0"/>
              </a:spcBef>
              <a:buFontTx/>
              <a:buNone/>
            </a:pPr>
            <a:r>
              <a:rPr lang="en-US" altLang="en-US" sz="1800">
                <a:latin typeface="Arial" charset="0"/>
              </a:rPr>
              <a:t>:blink</a:t>
            </a:r>
          </a:p>
          <a:p>
            <a:pPr eaLnBrk="1" hangingPunct="1">
              <a:spcBef>
                <a:spcPct val="0"/>
              </a:spcBef>
              <a:buFontTx/>
              <a:buNone/>
            </a:pPr>
            <a:r>
              <a:rPr lang="en-US" altLang="en-US" sz="1800">
                <a:latin typeface="Arial" charset="0"/>
              </a:rPr>
              <a:t>LED</a:t>
            </a:r>
          </a:p>
          <a:p>
            <a:pPr eaLnBrk="1" hangingPunct="1">
              <a:spcBef>
                <a:spcPct val="0"/>
              </a:spcBef>
              <a:buFontTx/>
              <a:buNone/>
            </a:pPr>
            <a:r>
              <a:rPr lang="en-US" altLang="en-US" sz="1800">
                <a:latin typeface="Arial" charset="0"/>
              </a:rPr>
              <a:t>:</a:t>
            </a:r>
          </a:p>
          <a:p>
            <a:pPr eaLnBrk="1" hangingPunct="1">
              <a:spcBef>
                <a:spcPct val="0"/>
              </a:spcBef>
              <a:buFontTx/>
              <a:buNone/>
            </a:pPr>
            <a:r>
              <a:rPr lang="en-US" altLang="en-US" sz="1800">
                <a:latin typeface="Arial" charset="0"/>
              </a:rPr>
              <a:t>}</a:t>
            </a:r>
          </a:p>
        </p:txBody>
      </p:sp>
      <p:sp>
        <p:nvSpPr>
          <p:cNvPr id="7181" name="Line 13"/>
          <p:cNvSpPr>
            <a:spLocks noChangeShapeType="1"/>
          </p:cNvSpPr>
          <p:nvPr/>
        </p:nvSpPr>
        <p:spPr bwMode="auto">
          <a:xfrm flipV="1">
            <a:off x="4591050" y="1752600"/>
            <a:ext cx="936625"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2" name="Line 14"/>
          <p:cNvSpPr>
            <a:spLocks noChangeShapeType="1"/>
          </p:cNvSpPr>
          <p:nvPr/>
        </p:nvSpPr>
        <p:spPr bwMode="auto">
          <a:xfrm flipH="1" flipV="1">
            <a:off x="4572000" y="2133600"/>
            <a:ext cx="936625" cy="12239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3" name="Rectangle 15"/>
          <p:cNvSpPr>
            <a:spLocks noChangeArrowheads="1"/>
          </p:cNvSpPr>
          <p:nvPr/>
        </p:nvSpPr>
        <p:spPr bwMode="auto">
          <a:xfrm>
            <a:off x="5508625" y="1557338"/>
            <a:ext cx="3097213" cy="19431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sz="3400" smtClean="0"/>
              <a:t>setup external interrupt3 (EINT3)</a:t>
            </a:r>
            <a:br>
              <a:rPr lang="en-US" altLang="en-US" sz="3400" smtClean="0"/>
            </a:br>
            <a:r>
              <a:rPr lang="en-US" altLang="en-US" sz="3400" smtClean="0"/>
              <a:t>line 158</a:t>
            </a:r>
          </a:p>
        </p:txBody>
      </p:sp>
      <p:sp>
        <p:nvSpPr>
          <p:cNvPr id="53251" name="Rectangle 3"/>
          <p:cNvSpPr>
            <a:spLocks noGrp="1" noChangeArrowheads="1"/>
          </p:cNvSpPr>
          <p:nvPr>
            <p:ph idx="1"/>
          </p:nvPr>
        </p:nvSpPr>
        <p:spPr>
          <a:xfrm>
            <a:off x="533400" y="1698625"/>
            <a:ext cx="8229600" cy="4525963"/>
          </a:xfrm>
        </p:spPr>
        <p:txBody>
          <a:bodyPr/>
          <a:lstStyle/>
          <a:p>
            <a:pPr eaLnBrk="1" hangingPunct="1">
              <a:lnSpc>
                <a:spcPct val="90000"/>
              </a:lnSpc>
            </a:pPr>
            <a:r>
              <a:rPr lang="en-US" altLang="zh-TW" sz="1800" smtClean="0"/>
              <a:t>158)    VICIntEnable |= 0x00020000;	// Enable EINT3 interrupt</a:t>
            </a:r>
          </a:p>
          <a:p>
            <a:pPr eaLnBrk="1" hangingPunct="1">
              <a:lnSpc>
                <a:spcPct val="90000"/>
              </a:lnSpc>
            </a:pPr>
            <a:r>
              <a:rPr lang="en-US" altLang="zh-TW" sz="1800" smtClean="0">
                <a:solidFill>
                  <a:schemeClr val="accent1"/>
                </a:solidFill>
              </a:rPr>
              <a:t>159)    EXTINT = 0x08;			// </a:t>
            </a:r>
          </a:p>
          <a:p>
            <a:pPr eaLnBrk="1" hangingPunct="1">
              <a:lnSpc>
                <a:spcPct val="90000"/>
              </a:lnSpc>
            </a:pPr>
            <a:r>
              <a:rPr lang="en-US" altLang="zh-TW" sz="2800" smtClean="0"/>
              <a:t>Enable external interrupt 3 (EINT3)</a:t>
            </a:r>
            <a:endParaRPr lang="en-US" altLang="en-US" sz="1600" smtClean="0">
              <a:ea typeface="新細明體" charset="-120"/>
            </a:endParaRPr>
          </a:p>
        </p:txBody>
      </p:sp>
      <p:sp>
        <p:nvSpPr>
          <p:cNvPr id="9" name="Footer Placeholder 4"/>
          <p:cNvSpPr>
            <a:spLocks noGrp="1"/>
          </p:cNvSpPr>
          <p:nvPr>
            <p:ph type="ftr" sz="quarter" idx="11"/>
          </p:nvPr>
        </p:nvSpPr>
        <p:spPr/>
        <p:txBody>
          <a:bodyPr/>
          <a:lstStyle/>
          <a:p>
            <a:pPr>
              <a:defRPr/>
            </a:pPr>
            <a:r>
              <a:rPr lang="en-US" smtClean="0"/>
              <a:t>chapter 10: Timer and external interrupts v7a</a:t>
            </a:r>
            <a:endParaRPr lang="en-US"/>
          </a:p>
        </p:txBody>
      </p:sp>
      <p:pic>
        <p:nvPicPr>
          <p:cNvPr id="5325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2781300"/>
            <a:ext cx="8424863" cy="355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4" name="Oval 5"/>
          <p:cNvSpPr>
            <a:spLocks noChangeArrowheads="1"/>
          </p:cNvSpPr>
          <p:nvPr/>
        </p:nvSpPr>
        <p:spPr bwMode="auto">
          <a:xfrm>
            <a:off x="6629400" y="3886200"/>
            <a:ext cx="792163" cy="863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sp>
        <p:nvSpPr>
          <p:cNvPr id="53255" name="Line 6"/>
          <p:cNvSpPr>
            <a:spLocks noChangeShapeType="1"/>
          </p:cNvSpPr>
          <p:nvPr/>
        </p:nvSpPr>
        <p:spPr bwMode="auto">
          <a:xfrm>
            <a:off x="3924300" y="1916113"/>
            <a:ext cx="2628900" cy="2046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6" name="Text Box 7"/>
          <p:cNvSpPr txBox="1">
            <a:spLocks noChangeArrowheads="1"/>
          </p:cNvSpPr>
          <p:nvPr/>
        </p:nvSpPr>
        <p:spPr bwMode="auto">
          <a:xfrm>
            <a:off x="3687763" y="1295400"/>
            <a:ext cx="131127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latin typeface="Arial" charset="0"/>
              </a:rPr>
              <a:t>Bit17 is set</a:t>
            </a:r>
          </a:p>
        </p:txBody>
      </p:sp>
      <p:sp>
        <p:nvSpPr>
          <p:cNvPr id="2" name="Slide Number Placeholder 1"/>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C5ECD48-A9E0-4B71-BE2A-E54DC1AB303C}" type="slidenum">
              <a:rPr lang="en-US" altLang="en-US">
                <a:solidFill>
                  <a:srgbClr val="898989"/>
                </a:solidFill>
              </a:rPr>
              <a:pPr/>
              <a:t>50</a:t>
            </a:fld>
            <a:endParaRPr lang="en-US" altLang="en-US">
              <a:solidFill>
                <a:srgbClr val="898989"/>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title"/>
          </p:nvPr>
        </p:nvSpPr>
        <p:spPr/>
        <p:txBody>
          <a:bodyPr/>
          <a:lstStyle/>
          <a:p>
            <a:pPr eaLnBrk="1" hangingPunct="1"/>
            <a:r>
              <a:rPr lang="en-US" altLang="en-US" sz="3400" smtClean="0"/>
              <a:t>setup external interrupt</a:t>
            </a:r>
            <a:br>
              <a:rPr lang="en-US" altLang="en-US" sz="3400" smtClean="0"/>
            </a:br>
            <a:r>
              <a:rPr lang="en-US" altLang="en-US" sz="3400" smtClean="0"/>
              <a:t>line 159</a:t>
            </a:r>
          </a:p>
        </p:txBody>
      </p:sp>
      <p:sp>
        <p:nvSpPr>
          <p:cNvPr id="54275" name="Rectangle 4"/>
          <p:cNvSpPr>
            <a:spLocks noGrp="1" noChangeArrowheads="1"/>
          </p:cNvSpPr>
          <p:nvPr>
            <p:ph idx="1"/>
          </p:nvPr>
        </p:nvSpPr>
        <p:spPr/>
        <p:txBody>
          <a:bodyPr/>
          <a:lstStyle/>
          <a:p>
            <a:pPr eaLnBrk="1" hangingPunct="1">
              <a:lnSpc>
                <a:spcPct val="90000"/>
              </a:lnSpc>
            </a:pPr>
            <a:r>
              <a:rPr lang="en-US" altLang="zh-TW" sz="1800" smtClean="0"/>
              <a:t> </a:t>
            </a:r>
            <a:r>
              <a:rPr lang="en-US" altLang="zh-TW" sz="1800" smtClean="0">
                <a:solidFill>
                  <a:schemeClr val="accent1"/>
                </a:solidFill>
              </a:rPr>
              <a:t>155) EXTMODE=0x08;	// set EINT3 as edge trigger</a:t>
            </a:r>
          </a:p>
          <a:p>
            <a:pPr eaLnBrk="1" hangingPunct="1">
              <a:lnSpc>
                <a:spcPct val="90000"/>
              </a:lnSpc>
            </a:pPr>
            <a:r>
              <a:rPr lang="en-US" altLang="zh-TW" sz="1800" smtClean="0">
                <a:solidFill>
                  <a:schemeClr val="accent1"/>
                </a:solidFill>
              </a:rPr>
              <a:t> 156)   VICVectAddr1 = (unsigned long)isr_Eint3; // set interrupt vector in 1</a:t>
            </a:r>
          </a:p>
          <a:p>
            <a:pPr eaLnBrk="1" hangingPunct="1">
              <a:lnSpc>
                <a:spcPct val="90000"/>
              </a:lnSpc>
            </a:pPr>
            <a:r>
              <a:rPr lang="en-US" altLang="zh-TW" sz="1800" smtClean="0">
                <a:solidFill>
                  <a:schemeClr val="accent1"/>
                </a:solidFill>
              </a:rPr>
              <a:t> 157   VICVectCntl1 = 0x20 | 17;              	// use it for EINT3 Interrupt</a:t>
            </a:r>
          </a:p>
          <a:p>
            <a:pPr eaLnBrk="1" hangingPunct="1">
              <a:lnSpc>
                <a:spcPct val="90000"/>
              </a:lnSpc>
            </a:pPr>
            <a:r>
              <a:rPr lang="en-US" altLang="zh-TW" sz="1800" smtClean="0">
                <a:solidFill>
                  <a:schemeClr val="accent1"/>
                </a:solidFill>
              </a:rPr>
              <a:t>158)    VICIntEnable |= 0x00020000;	// Enable EINT3 interrupt</a:t>
            </a:r>
          </a:p>
          <a:p>
            <a:pPr eaLnBrk="1" hangingPunct="1">
              <a:lnSpc>
                <a:spcPct val="90000"/>
              </a:lnSpc>
            </a:pPr>
            <a:r>
              <a:rPr lang="en-US" altLang="zh-TW" sz="1800" smtClean="0"/>
              <a:t>159)    EXTINT = 0x08;			// </a:t>
            </a:r>
          </a:p>
          <a:p>
            <a:pPr eaLnBrk="1" hangingPunct="1">
              <a:lnSpc>
                <a:spcPct val="90000"/>
              </a:lnSpc>
            </a:pPr>
            <a:endParaRPr lang="en-US" altLang="zh-TW" sz="1800" smtClean="0"/>
          </a:p>
          <a:p>
            <a:pPr eaLnBrk="1" hangingPunct="1">
              <a:lnSpc>
                <a:spcPct val="90000"/>
              </a:lnSpc>
            </a:pPr>
            <a:endParaRPr lang="en-US" altLang="zh-TW" sz="1800" smtClean="0"/>
          </a:p>
          <a:p>
            <a:pPr eaLnBrk="1" hangingPunct="1">
              <a:lnSpc>
                <a:spcPct val="90000"/>
              </a:lnSpc>
            </a:pPr>
            <a:r>
              <a:rPr lang="en-US" altLang="zh-TW" sz="1800" smtClean="0"/>
              <a:t>External Interrupt Flag register (EXTINT - address 0xE01F C140)</a:t>
            </a:r>
            <a:endParaRPr lang="en-US" altLang="en-US" sz="1800" smtClean="0">
              <a:ea typeface="新細明體" charset="-120"/>
            </a:endParaRPr>
          </a:p>
        </p:txBody>
      </p:sp>
      <p:sp>
        <p:nvSpPr>
          <p:cNvPr id="8" name="Footer Placeholder 4"/>
          <p:cNvSpPr>
            <a:spLocks noGrp="1"/>
          </p:cNvSpPr>
          <p:nvPr>
            <p:ph type="ftr" sz="quarter" idx="11"/>
          </p:nvPr>
        </p:nvSpPr>
        <p:spPr/>
        <p:txBody>
          <a:bodyPr/>
          <a:lstStyle/>
          <a:p>
            <a:pPr>
              <a:defRPr/>
            </a:pPr>
            <a:r>
              <a:rPr lang="en-US" smtClean="0"/>
              <a:t>chapter 10: Timer and external interrupts v7a</a:t>
            </a:r>
            <a:endParaRPr lang="en-US"/>
          </a:p>
        </p:txBody>
      </p:sp>
      <p:sp>
        <p:nvSpPr>
          <p:cNvPr id="54277" name="Line 5"/>
          <p:cNvSpPr>
            <a:spLocks noChangeShapeType="1"/>
          </p:cNvSpPr>
          <p:nvPr/>
        </p:nvSpPr>
        <p:spPr bwMode="auto">
          <a:xfrm flipH="1">
            <a:off x="1116013" y="3141663"/>
            <a:ext cx="1800225" cy="1079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78" name="Text Box 6"/>
          <p:cNvSpPr txBox="1">
            <a:spLocks noChangeArrowheads="1"/>
          </p:cNvSpPr>
          <p:nvPr/>
        </p:nvSpPr>
        <p:spPr bwMode="auto">
          <a:xfrm>
            <a:off x="179388" y="3860800"/>
            <a:ext cx="425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latin typeface="Arial" charset="0"/>
              </a:rPr>
              <a:t>bit</a:t>
            </a:r>
          </a:p>
        </p:txBody>
      </p:sp>
      <p:pic>
        <p:nvPicPr>
          <p:cNvPr id="542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191000"/>
            <a:ext cx="8351838" cy="188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F395714-59F5-4B4A-892F-AE9592DE2623}" type="slidenum">
              <a:rPr lang="en-US" altLang="en-US">
                <a:solidFill>
                  <a:srgbClr val="898989"/>
                </a:solidFill>
              </a:rPr>
              <a:pPr/>
              <a:t>51</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p:txBody>
          <a:bodyPr/>
          <a:lstStyle/>
          <a:p>
            <a:pPr eaLnBrk="1" hangingPunct="1"/>
            <a:r>
              <a:rPr lang="en-US" altLang="en-US" smtClean="0"/>
              <a:t>Appendix</a:t>
            </a:r>
          </a:p>
        </p:txBody>
      </p:sp>
      <p:sp>
        <p:nvSpPr>
          <p:cNvPr id="22531" name="Rectangle 3"/>
          <p:cNvSpPr>
            <a:spLocks noGrp="1" noChangeArrowheads="1"/>
          </p:cNvSpPr>
          <p:nvPr>
            <p:ph type="subTitle" idx="1"/>
          </p:nvPr>
        </p:nvSpPr>
        <p:spPr/>
        <p:txBody>
          <a:bodyPr>
            <a:normAutofit/>
          </a:bodyPr>
          <a:lstStyle/>
          <a:p>
            <a:pPr eaLnBrk="1" hangingPunct="1"/>
            <a:endParaRPr lang="en-US" altLang="en-US" smtClean="0">
              <a:solidFill>
                <a:srgbClr val="898989"/>
              </a:solidFill>
            </a:endParaRPr>
          </a:p>
        </p:txBody>
      </p:sp>
      <p:sp>
        <p:nvSpPr>
          <p:cNvPr id="5" name="Rectangle 10"/>
          <p:cNvSpPr>
            <a:spLocks noGrp="1" noChangeArrowheads="1"/>
          </p:cNvSpPr>
          <p:nvPr>
            <p:ph type="ftr" sz="quarter" idx="11"/>
          </p:nvPr>
        </p:nvSpPr>
        <p:spPr/>
        <p:txBody>
          <a:bodyPr/>
          <a:lstStyle/>
          <a:p>
            <a:pPr>
              <a:defRPr/>
            </a:pPr>
            <a:r>
              <a:rPr lang="en-US" smtClean="0"/>
              <a:t>chapter 10: Timer and external interrupts v7a</a:t>
            </a:r>
            <a:endParaRPr lang="en-US"/>
          </a:p>
        </p:txBody>
      </p:sp>
      <p:sp>
        <p:nvSpPr>
          <p:cNvPr id="2" name="Slide Number Placeholder 1"/>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A0A88E6-51A4-4F02-A298-EE4B79A91F0F}" type="slidenum">
              <a:rPr lang="en-US" altLang="en-US">
                <a:solidFill>
                  <a:srgbClr val="898989"/>
                </a:solidFill>
              </a:rPr>
              <a:pPr/>
              <a:t>52</a:t>
            </a:fld>
            <a:endParaRPr lang="en-US" altLang="en-US">
              <a:solidFill>
                <a:srgbClr val="898989"/>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l" eaLnBrk="1" hangingPunct="1"/>
            <a:r>
              <a:rPr lang="en-US" altLang="zh-TW" sz="2500" smtClean="0"/>
              <a:t>Interrupt details : chapter5 of </a:t>
            </a:r>
            <a:r>
              <a:rPr lang="en-US" altLang="zh-TW" sz="2300" smtClean="0"/>
              <a:t>[1] from  http://www.nxp.com/acrobat_download/usermanuals/UM10120_1.pdf</a:t>
            </a:r>
            <a:r>
              <a:rPr lang="en-US" altLang="zh-TW" sz="2500" smtClean="0"/>
              <a:t> Example UART generates an interrupt request and has the highest priory</a:t>
            </a:r>
            <a:endParaRPr lang="en-US" altLang="en-US" sz="2500" smtClean="0">
              <a:ea typeface="新細明體" charset="-120"/>
            </a:endParaRPr>
          </a:p>
        </p:txBody>
      </p:sp>
      <p:sp>
        <p:nvSpPr>
          <p:cNvPr id="56323" name="Rectangle 3"/>
          <p:cNvSpPr>
            <a:spLocks noGrp="1" noChangeArrowheads="1"/>
          </p:cNvSpPr>
          <p:nvPr>
            <p:ph type="body" sz="half" idx="1"/>
          </p:nvPr>
        </p:nvSpPr>
        <p:spPr/>
        <p:txBody>
          <a:bodyPr/>
          <a:lstStyle/>
          <a:p>
            <a:pPr eaLnBrk="1" hangingPunct="1">
              <a:lnSpc>
                <a:spcPct val="90000"/>
              </a:lnSpc>
            </a:pPr>
            <a:r>
              <a:rPr lang="en-US" altLang="zh-TW" sz="2400" smtClean="0"/>
              <a:t>Interrupt service routine ISR_UART (software to handle UART) starting address is at </a:t>
            </a:r>
            <a:r>
              <a:rPr lang="en-US" altLang="en-US" sz="2400" b="1" u="sng" smtClean="0"/>
              <a:t>VICVectAddr </a:t>
            </a:r>
            <a:r>
              <a:rPr lang="en-US" altLang="en-US" sz="2400" b="1" smtClean="0"/>
              <a:t>address </a:t>
            </a:r>
            <a:r>
              <a:rPr lang="en-US" altLang="zh-TW" sz="2400" b="1" smtClean="0"/>
              <a:t>reg </a:t>
            </a:r>
            <a:r>
              <a:rPr lang="en-US" altLang="en-US" sz="2400" b="1" smtClean="0"/>
              <a:t>0xFFFF F030</a:t>
            </a:r>
            <a:endParaRPr lang="en-US" altLang="zh-TW" sz="2400" b="1" smtClean="0"/>
          </a:p>
          <a:p>
            <a:pPr eaLnBrk="1" hangingPunct="1">
              <a:lnSpc>
                <a:spcPct val="90000"/>
              </a:lnSpc>
            </a:pPr>
            <a:r>
              <a:rPr lang="en-US" altLang="zh-TW" sz="2400" smtClean="0"/>
              <a:t>At 0x18,the instruction is </a:t>
            </a:r>
            <a:r>
              <a:rPr lang="en-GB" altLang="en-US" sz="2400" b="1" smtClean="0"/>
              <a:t>LDR pc, [pc,#-0xFF0]</a:t>
            </a:r>
            <a:r>
              <a:rPr lang="en-GB" altLang="en-US" sz="2400" smtClean="0"/>
              <a:t> </a:t>
            </a:r>
            <a:r>
              <a:rPr lang="en-GB" altLang="zh-TW" sz="2400" smtClean="0"/>
              <a:t>which will redirect Arm to executed ISR_UART() when UART interrupt request is received</a:t>
            </a:r>
            <a:endParaRPr lang="en-US" altLang="en-US" sz="2400" smtClean="0"/>
          </a:p>
        </p:txBody>
      </p:sp>
      <p:graphicFrame>
        <p:nvGraphicFramePr>
          <p:cNvPr id="23568" name="Group 16"/>
          <p:cNvGraphicFramePr>
            <a:graphicFrameLocks noGrp="1"/>
          </p:cNvGraphicFramePr>
          <p:nvPr>
            <p:ph sz="half" idx="2"/>
          </p:nvPr>
        </p:nvGraphicFramePr>
        <p:xfrm>
          <a:off x="4267200" y="1447800"/>
          <a:ext cx="4648200" cy="2170113"/>
        </p:xfrm>
        <a:graphic>
          <a:graphicData uri="http://schemas.openxmlformats.org/drawingml/2006/table">
            <a:tbl>
              <a:tblPr/>
              <a:tblGrid>
                <a:gridCol w="1557338"/>
                <a:gridCol w="3090862"/>
              </a:tblGrid>
              <a:tr h="822325">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1800" b="0" i="0" u="none" strike="noStrike" cap="none" normalizeH="0" baseline="0" smtClean="0">
                          <a:ln>
                            <a:noFill/>
                          </a:ln>
                          <a:solidFill>
                            <a:schemeClr val="tx1"/>
                          </a:solidFill>
                          <a:effectLst/>
                          <a:latin typeface="Arial" charset="0"/>
                          <a:ea typeface="新細明體" charset="-120"/>
                        </a:rPr>
                        <a:t>0xffff f030</a:t>
                      </a:r>
                      <a:endParaRPr kumimoji="0" lang="en-US" altLang="en-US" sz="1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altLang="en-US" sz="1800" b="0" i="0" u="none" strike="noStrike" cap="none" normalizeH="0" baseline="0" smtClean="0">
                        <a:ln>
                          <a:noFill/>
                        </a:ln>
                        <a:solidFill>
                          <a:schemeClr val="tx1"/>
                        </a:solidFill>
                        <a:effectLst/>
                        <a:latin typeface="Arial"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en-US" sz="1600" b="1" i="0" u="sng" strike="noStrike" cap="none" normalizeH="0" baseline="0" smtClean="0">
                          <a:ln>
                            <a:noFill/>
                          </a:ln>
                          <a:solidFill>
                            <a:srgbClr val="FF5050"/>
                          </a:solidFill>
                          <a:effectLst/>
                          <a:latin typeface="Arial" charset="0"/>
                        </a:rPr>
                        <a:t>VICVectAddr </a:t>
                      </a:r>
                      <a:r>
                        <a:rPr kumimoji="0" lang="en-US" altLang="zh-TW" sz="1600" b="1" i="0" u="none" strike="noStrike" cap="none" normalizeH="0" baseline="0" smtClean="0">
                          <a:ln>
                            <a:noFill/>
                          </a:ln>
                          <a:solidFill>
                            <a:schemeClr val="tx1"/>
                          </a:solidFill>
                          <a:effectLst/>
                          <a:latin typeface="Arial" charset="0"/>
                          <a:ea typeface="新細明體" charset="-120"/>
                        </a:rPr>
                        <a:t>reg contans, starting address of ISR_UART()</a:t>
                      </a:r>
                      <a:endParaRPr kumimoji="0" lang="en-US" altLang="en-US" sz="1600" b="1"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525">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800" b="0" i="0" u="none" strike="noStrike" cap="none" normalizeH="0" baseline="0" smtClean="0">
                          <a:ln>
                            <a:noFill/>
                          </a:ln>
                          <a:solidFill>
                            <a:schemeClr val="tx1"/>
                          </a:solidFill>
                          <a:effectLst/>
                          <a:latin typeface="Arial" charset="0"/>
                          <a:ea typeface="新細明體" charset="-120"/>
                        </a:rPr>
                        <a:t>:</a:t>
                      </a:r>
                      <a:endParaRPr kumimoji="0" lang="en-US" altLang="en-US" sz="2800" b="0" i="0" u="none" strike="noStrike" cap="none" normalizeH="0" baseline="0" smtClean="0">
                        <a:ln>
                          <a:noFill/>
                        </a:ln>
                        <a:solidFill>
                          <a:schemeClr val="tx1"/>
                        </a:solidFill>
                        <a:effectLst/>
                        <a:latin typeface="Arial"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2800" b="0" i="0" u="none" strike="noStrike" cap="none" normalizeH="0" baseline="0" smtClean="0">
                          <a:ln>
                            <a:noFill/>
                          </a:ln>
                          <a:solidFill>
                            <a:schemeClr val="tx1"/>
                          </a:solidFill>
                          <a:effectLst/>
                          <a:latin typeface="Arial" charset="0"/>
                          <a:ea typeface="新細明體" charset="-120"/>
                        </a:rPr>
                        <a:t>:</a:t>
                      </a:r>
                      <a:endParaRPr kumimoji="0" lang="en-US" altLang="en-US" sz="2800" b="0"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8675">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1800" b="0" i="0" u="none" strike="noStrike" cap="none" normalizeH="0" baseline="0" smtClean="0">
                          <a:ln>
                            <a:noFill/>
                          </a:ln>
                          <a:solidFill>
                            <a:schemeClr val="tx1"/>
                          </a:solidFill>
                          <a:effectLst/>
                          <a:latin typeface="Arial" charset="0"/>
                          <a:ea typeface="新細明體" charset="-120"/>
                        </a:rPr>
                        <a:t>0x0000 0018</a:t>
                      </a:r>
                      <a:endParaRPr kumimoji="0" lang="en-US" altLang="en-US" sz="1800" b="0" i="0" u="none" strike="noStrike" cap="none" normalizeH="0" baseline="0" smtClean="0">
                        <a:ln>
                          <a:noFill/>
                        </a:ln>
                        <a:solidFill>
                          <a:schemeClr val="tx1"/>
                        </a:solidFill>
                        <a:effectLst/>
                        <a:latin typeface="Arial"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GB" altLang="en-US" sz="2000" b="1" i="0" u="none" strike="noStrike" cap="none" normalizeH="0" baseline="0" smtClean="0">
                          <a:ln>
                            <a:noFill/>
                          </a:ln>
                          <a:solidFill>
                            <a:schemeClr val="tx1"/>
                          </a:solidFill>
                          <a:effectLst/>
                          <a:latin typeface="Arial" charset="0"/>
                        </a:rPr>
                        <a:t>LDR pc, [pc,#-0xFF0]</a:t>
                      </a:r>
                      <a:endParaRPr kumimoji="0" lang="en-GB" altLang="zh-TW" sz="2000" b="1" i="0" u="none" strike="noStrike" cap="none" normalizeH="0" baseline="0" smtClean="0">
                        <a:ln>
                          <a:noFill/>
                        </a:ln>
                        <a:solidFill>
                          <a:schemeClr val="tx1"/>
                        </a:solidFill>
                        <a:effectLst/>
                        <a:latin typeface="Arial" charset="0"/>
                        <a:ea typeface="新細明體" charset="-120"/>
                      </a:endParaRP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GB" altLang="zh-TW" sz="1600" b="1" i="0" u="none" strike="noStrike" cap="none" normalizeH="0" baseline="0" smtClean="0">
                          <a:ln>
                            <a:noFill/>
                          </a:ln>
                          <a:solidFill>
                            <a:schemeClr val="tx1"/>
                          </a:solidFill>
                          <a:effectLst/>
                          <a:latin typeface="Arial" charset="0"/>
                          <a:ea typeface="新細明體" charset="-120"/>
                        </a:rPr>
                        <a:t>Machine code:0xE51F FFF0</a:t>
                      </a:r>
                      <a:endParaRPr kumimoji="0" lang="en-US" altLang="en-US" sz="1600" b="1" i="0" u="none" strike="noStrike" cap="none" normalizeH="0" baseline="0" smtClean="0">
                        <a:ln>
                          <a:noFill/>
                        </a:ln>
                        <a:solidFill>
                          <a:schemeClr val="tx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 name="Footer Placeholder 5"/>
          <p:cNvSpPr>
            <a:spLocks noGrp="1"/>
          </p:cNvSpPr>
          <p:nvPr>
            <p:ph type="ftr" sz="quarter" idx="11"/>
          </p:nvPr>
        </p:nvSpPr>
        <p:spPr/>
        <p:txBody>
          <a:bodyPr/>
          <a:lstStyle/>
          <a:p>
            <a:pPr>
              <a:defRPr/>
            </a:pPr>
            <a:r>
              <a:rPr lang="en-US" smtClean="0"/>
              <a:t>chapter 10: Timer and external interrupts v7a</a:t>
            </a:r>
            <a:endParaRPr lang="en-US"/>
          </a:p>
        </p:txBody>
      </p:sp>
      <p:sp>
        <p:nvSpPr>
          <p:cNvPr id="56339" name="Rectangle 4"/>
          <p:cNvSpPr>
            <a:spLocks noChangeArrowheads="1"/>
          </p:cNvSpPr>
          <p:nvPr/>
        </p:nvSpPr>
        <p:spPr bwMode="auto">
          <a:xfrm>
            <a:off x="7620000" y="4267200"/>
            <a:ext cx="1273175" cy="2590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225" tIns="0" rIns="22225" bIns="0"/>
          <a:lstStyle>
            <a:lvl1pPr defTabSz="762000">
              <a:spcBef>
                <a:spcPct val="20000"/>
              </a:spcBef>
              <a:buFont typeface="Arial" charset="0"/>
              <a:buChar char="•"/>
              <a:defRPr sz="3200">
                <a:solidFill>
                  <a:schemeClr val="tx1"/>
                </a:solidFill>
                <a:latin typeface="Calibri" pitchFamily="34" charset="0"/>
              </a:defRPr>
            </a:lvl1pPr>
            <a:lvl2pPr marL="742950" indent="-285750" defTabSz="762000">
              <a:spcBef>
                <a:spcPct val="20000"/>
              </a:spcBef>
              <a:buFont typeface="Arial" charset="0"/>
              <a:buChar char="–"/>
              <a:defRPr sz="2800">
                <a:solidFill>
                  <a:schemeClr val="tx1"/>
                </a:solidFill>
                <a:latin typeface="Calibri" pitchFamily="34" charset="0"/>
              </a:defRPr>
            </a:lvl2pPr>
            <a:lvl3pPr marL="1143000" indent="-228600" defTabSz="762000">
              <a:spcBef>
                <a:spcPct val="20000"/>
              </a:spcBef>
              <a:buFont typeface="Arial" charset="0"/>
              <a:buChar char="•"/>
              <a:defRPr sz="2400">
                <a:solidFill>
                  <a:schemeClr val="tx1"/>
                </a:solidFill>
                <a:latin typeface="Calibri" pitchFamily="34" charset="0"/>
              </a:defRPr>
            </a:lvl3pPr>
            <a:lvl4pPr marL="1600200" indent="-228600" defTabSz="762000">
              <a:spcBef>
                <a:spcPct val="20000"/>
              </a:spcBef>
              <a:buFont typeface="Arial" charset="0"/>
              <a:buChar char="–"/>
              <a:defRPr sz="2000">
                <a:solidFill>
                  <a:schemeClr val="tx1"/>
                </a:solidFill>
                <a:latin typeface="Calibri" pitchFamily="34" charset="0"/>
              </a:defRPr>
            </a:lvl4pPr>
            <a:lvl5pPr marL="2057400" indent="-228600" defTabSz="762000">
              <a:spcBef>
                <a:spcPct val="20000"/>
              </a:spcBef>
              <a:buFont typeface="Arial" charset="0"/>
              <a:buChar char="»"/>
              <a:defRPr sz="2000">
                <a:solidFill>
                  <a:schemeClr val="tx1"/>
                </a:solidFill>
                <a:latin typeface="Calibri" pitchFamily="34" charset="0"/>
              </a:defRPr>
            </a:lvl5pPr>
            <a:lvl6pPr marL="2514600" indent="-228600" defTabSz="7620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7620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7620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7620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buFontTx/>
              <a:buNone/>
            </a:pPr>
            <a:endParaRPr lang="en-US" altLang="en-US" sz="1600" b="1">
              <a:latin typeface="Arial" charset="0"/>
            </a:endParaRPr>
          </a:p>
          <a:p>
            <a:pPr algn="ctr">
              <a:buFontTx/>
              <a:buNone/>
            </a:pPr>
            <a:endParaRPr lang="en-US" altLang="en-US" sz="1600" b="1">
              <a:latin typeface="Arial" charset="0"/>
            </a:endParaRPr>
          </a:p>
          <a:p>
            <a:pPr algn="ctr">
              <a:buFontTx/>
              <a:buNone/>
            </a:pPr>
            <a:r>
              <a:rPr lang="en-US" altLang="zh-TW" sz="1600" b="1">
                <a:latin typeface="Arial" charset="0"/>
              </a:rPr>
              <a:t>IRQ_vector=0x18</a:t>
            </a:r>
          </a:p>
          <a:p>
            <a:pPr algn="ctr">
              <a:buFontTx/>
              <a:buNone/>
            </a:pPr>
            <a:endParaRPr lang="en-US" altLang="zh-TW" sz="1600" b="1">
              <a:latin typeface="Arial" charset="0"/>
            </a:endParaRPr>
          </a:p>
          <a:p>
            <a:pPr algn="ctr">
              <a:buFontTx/>
              <a:buNone/>
            </a:pPr>
            <a:r>
              <a:rPr lang="en-US" altLang="en-US" sz="1600" b="1">
                <a:latin typeface="Arial" charset="0"/>
              </a:rPr>
              <a:t>ARM7TDMI Processor</a:t>
            </a:r>
          </a:p>
        </p:txBody>
      </p:sp>
      <p:sp>
        <p:nvSpPr>
          <p:cNvPr id="56340" name="Line 5"/>
          <p:cNvSpPr>
            <a:spLocks noChangeShapeType="1"/>
          </p:cNvSpPr>
          <p:nvPr/>
        </p:nvSpPr>
        <p:spPr bwMode="auto">
          <a:xfrm>
            <a:off x="6858000" y="5181600"/>
            <a:ext cx="757238" cy="1588"/>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41" name="Rectangle 6"/>
          <p:cNvSpPr>
            <a:spLocks noChangeArrowheads="1"/>
          </p:cNvSpPr>
          <p:nvPr/>
        </p:nvSpPr>
        <p:spPr bwMode="auto">
          <a:xfrm>
            <a:off x="7010400" y="4648200"/>
            <a:ext cx="63182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defTabSz="762000">
              <a:spcBef>
                <a:spcPct val="20000"/>
              </a:spcBef>
              <a:buFont typeface="Arial" charset="0"/>
              <a:buChar char="•"/>
              <a:defRPr sz="3200">
                <a:solidFill>
                  <a:schemeClr val="tx1"/>
                </a:solidFill>
                <a:latin typeface="Calibri" pitchFamily="34" charset="0"/>
              </a:defRPr>
            </a:lvl1pPr>
            <a:lvl2pPr marL="742950" indent="-285750" defTabSz="762000">
              <a:spcBef>
                <a:spcPct val="20000"/>
              </a:spcBef>
              <a:buFont typeface="Arial" charset="0"/>
              <a:buChar char="–"/>
              <a:defRPr sz="2800">
                <a:solidFill>
                  <a:schemeClr val="tx1"/>
                </a:solidFill>
                <a:latin typeface="Calibri" pitchFamily="34" charset="0"/>
              </a:defRPr>
            </a:lvl2pPr>
            <a:lvl3pPr marL="1143000" indent="-228600" defTabSz="762000">
              <a:spcBef>
                <a:spcPct val="20000"/>
              </a:spcBef>
              <a:buFont typeface="Arial" charset="0"/>
              <a:buChar char="•"/>
              <a:defRPr sz="2400">
                <a:solidFill>
                  <a:schemeClr val="tx1"/>
                </a:solidFill>
                <a:latin typeface="Calibri" pitchFamily="34" charset="0"/>
              </a:defRPr>
            </a:lvl3pPr>
            <a:lvl4pPr marL="1600200" indent="-228600" defTabSz="762000">
              <a:spcBef>
                <a:spcPct val="20000"/>
              </a:spcBef>
              <a:buFont typeface="Arial" charset="0"/>
              <a:buChar char="–"/>
              <a:defRPr sz="2000">
                <a:solidFill>
                  <a:schemeClr val="tx1"/>
                </a:solidFill>
                <a:latin typeface="Calibri" pitchFamily="34" charset="0"/>
              </a:defRPr>
            </a:lvl4pPr>
            <a:lvl5pPr marL="2057400" indent="-228600" defTabSz="762000">
              <a:spcBef>
                <a:spcPct val="20000"/>
              </a:spcBef>
              <a:buFont typeface="Arial" charset="0"/>
              <a:buChar char="»"/>
              <a:defRPr sz="2000">
                <a:solidFill>
                  <a:schemeClr val="tx1"/>
                </a:solidFill>
                <a:latin typeface="Calibri" pitchFamily="34" charset="0"/>
              </a:defRPr>
            </a:lvl5pPr>
            <a:lvl6pPr marL="2514600" indent="-228600" defTabSz="7620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7620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7620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7620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buFontTx/>
              <a:buNone/>
            </a:pPr>
            <a:r>
              <a:rPr lang="en-US" altLang="en-US" sz="1600" b="1">
                <a:latin typeface="Arial" charset="0"/>
              </a:rPr>
              <a:t>IRQ</a:t>
            </a:r>
          </a:p>
        </p:txBody>
      </p:sp>
      <p:sp>
        <p:nvSpPr>
          <p:cNvPr id="56342" name="Rectangle 7"/>
          <p:cNvSpPr>
            <a:spLocks noChangeArrowheads="1"/>
          </p:cNvSpPr>
          <p:nvPr/>
        </p:nvSpPr>
        <p:spPr bwMode="auto">
          <a:xfrm>
            <a:off x="2622550" y="5840413"/>
            <a:ext cx="1295400" cy="86518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550" tIns="41275" rIns="82550" bIns="41275"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sp>
        <p:nvSpPr>
          <p:cNvPr id="56343" name="Text Box 8"/>
          <p:cNvSpPr txBox="1">
            <a:spLocks noChangeArrowheads="1"/>
          </p:cNvSpPr>
          <p:nvPr/>
        </p:nvSpPr>
        <p:spPr bwMode="auto">
          <a:xfrm>
            <a:off x="2514600" y="5867400"/>
            <a:ext cx="13477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1275" rIns="82550" bIns="41275">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65000"/>
              </a:lnSpc>
              <a:spcBef>
                <a:spcPct val="50000"/>
              </a:spcBef>
              <a:buFontTx/>
              <a:buNone/>
            </a:pPr>
            <a:r>
              <a:rPr lang="en-GB" altLang="en-US" sz="1400">
                <a:latin typeface="Arial" charset="0"/>
              </a:rPr>
              <a:t>UART</a:t>
            </a:r>
            <a:endParaRPr lang="en-GB" altLang="zh-TW" sz="1400">
              <a:latin typeface="Arial" charset="0"/>
            </a:endParaRPr>
          </a:p>
          <a:p>
            <a:pPr algn="ctr" eaLnBrk="1" hangingPunct="1">
              <a:lnSpc>
                <a:spcPct val="65000"/>
              </a:lnSpc>
              <a:spcBef>
                <a:spcPct val="50000"/>
              </a:spcBef>
              <a:buFontTx/>
              <a:buNone/>
            </a:pPr>
            <a:r>
              <a:rPr lang="en-GB" altLang="zh-TW" sz="1400">
                <a:latin typeface="Arial" charset="0"/>
              </a:rPr>
              <a:t>Serial interface</a:t>
            </a:r>
            <a:endParaRPr lang="en-GB" altLang="en-US" sz="1400">
              <a:latin typeface="Arial" charset="0"/>
            </a:endParaRPr>
          </a:p>
        </p:txBody>
      </p:sp>
      <p:sp>
        <p:nvSpPr>
          <p:cNvPr id="56344" name="Line 9"/>
          <p:cNvSpPr>
            <a:spLocks noChangeShapeType="1"/>
          </p:cNvSpPr>
          <p:nvPr/>
        </p:nvSpPr>
        <p:spPr bwMode="auto">
          <a:xfrm flipV="1">
            <a:off x="3917950" y="6096000"/>
            <a:ext cx="2101850" cy="4921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550" tIns="41275" rIns="82550" bIns="41275" anchor="ctr">
            <a:spAutoFit/>
          </a:bodyPr>
          <a:lstStyle/>
          <a:p>
            <a:endParaRPr lang="en-US"/>
          </a:p>
        </p:txBody>
      </p:sp>
      <p:sp>
        <p:nvSpPr>
          <p:cNvPr id="56345" name="Text Box 10"/>
          <p:cNvSpPr txBox="1">
            <a:spLocks noChangeArrowheads="1"/>
          </p:cNvSpPr>
          <p:nvPr/>
        </p:nvSpPr>
        <p:spPr bwMode="auto">
          <a:xfrm>
            <a:off x="3886200" y="5867400"/>
            <a:ext cx="1631950"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1275" rIns="82550" bIns="41275">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65000"/>
              </a:lnSpc>
              <a:spcBef>
                <a:spcPct val="50000"/>
              </a:spcBef>
              <a:buFontTx/>
              <a:buNone/>
            </a:pPr>
            <a:r>
              <a:rPr lang="en-GB" altLang="en-US" sz="1200" b="1">
                <a:latin typeface="Arial" charset="0"/>
              </a:rPr>
              <a:t>End of transmission</a:t>
            </a:r>
          </a:p>
        </p:txBody>
      </p:sp>
      <p:sp>
        <p:nvSpPr>
          <p:cNvPr id="56346" name="Rectangle 11"/>
          <p:cNvSpPr>
            <a:spLocks noChangeArrowheads="1"/>
          </p:cNvSpPr>
          <p:nvPr/>
        </p:nvSpPr>
        <p:spPr bwMode="auto">
          <a:xfrm>
            <a:off x="5486400" y="4191000"/>
            <a:ext cx="1600200" cy="2057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sp>
        <p:nvSpPr>
          <p:cNvPr id="56347" name="Text Box 12"/>
          <p:cNvSpPr txBox="1">
            <a:spLocks noChangeArrowheads="1"/>
          </p:cNvSpPr>
          <p:nvPr/>
        </p:nvSpPr>
        <p:spPr bwMode="auto">
          <a:xfrm>
            <a:off x="6400800" y="4267200"/>
            <a:ext cx="5222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TW" sz="1600" b="1">
                <a:latin typeface="Arial" charset="0"/>
              </a:rPr>
              <a:t>VIC</a:t>
            </a:r>
          </a:p>
          <a:p>
            <a:pPr eaLnBrk="1" hangingPunct="1">
              <a:spcBef>
                <a:spcPct val="0"/>
              </a:spcBef>
              <a:buFontTx/>
              <a:buNone/>
            </a:pPr>
            <a:endParaRPr lang="en-US" altLang="zh-TW" sz="1200">
              <a:latin typeface="Arial" charset="0"/>
            </a:endParaRPr>
          </a:p>
        </p:txBody>
      </p:sp>
      <p:sp>
        <p:nvSpPr>
          <p:cNvPr id="56348" name="Text Box 13"/>
          <p:cNvSpPr txBox="1">
            <a:spLocks noChangeArrowheads="1"/>
          </p:cNvSpPr>
          <p:nvPr/>
        </p:nvSpPr>
        <p:spPr bwMode="auto">
          <a:xfrm>
            <a:off x="5486400" y="6216650"/>
            <a:ext cx="1352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TW" sz="1800">
                <a:latin typeface="Arial" charset="0"/>
              </a:rPr>
              <a:t>Logic_or </a:t>
            </a:r>
          </a:p>
          <a:p>
            <a:pPr eaLnBrk="1" hangingPunct="1">
              <a:spcBef>
                <a:spcPct val="0"/>
              </a:spcBef>
              <a:buFontTx/>
              <a:buNone/>
            </a:pPr>
            <a:r>
              <a:rPr lang="en-US" altLang="zh-TW" sz="1800">
                <a:latin typeface="Arial" charset="0"/>
              </a:rPr>
              <a:t>all requests</a:t>
            </a:r>
            <a:endParaRPr lang="en-US" altLang="en-US" sz="1800">
              <a:latin typeface="Arial" charset="0"/>
            </a:endParaRPr>
          </a:p>
        </p:txBody>
      </p:sp>
      <p:sp>
        <p:nvSpPr>
          <p:cNvPr id="56349" name="Freeform 14"/>
          <p:cNvSpPr>
            <a:spLocks/>
          </p:cNvSpPr>
          <p:nvPr/>
        </p:nvSpPr>
        <p:spPr bwMode="auto">
          <a:xfrm>
            <a:off x="5867400" y="4292600"/>
            <a:ext cx="1079500" cy="1955800"/>
          </a:xfrm>
          <a:custGeom>
            <a:avLst/>
            <a:gdLst>
              <a:gd name="T0" fmla="*/ 2147483647 w 680"/>
              <a:gd name="T1" fmla="*/ 2147483647 h 1136"/>
              <a:gd name="T2" fmla="*/ 2147483647 w 680"/>
              <a:gd name="T3" fmla="*/ 2147483647 h 1136"/>
              <a:gd name="T4" fmla="*/ 2147483647 w 680"/>
              <a:gd name="T5" fmla="*/ 2147483647 h 1136"/>
              <a:gd name="T6" fmla="*/ 2147483647 w 680"/>
              <a:gd name="T7" fmla="*/ 2147483647 h 1136"/>
              <a:gd name="T8" fmla="*/ 2147483647 w 680"/>
              <a:gd name="T9" fmla="*/ 2147483647 h 1136"/>
              <a:gd name="T10" fmla="*/ 0 w 680"/>
              <a:gd name="T11" fmla="*/ 2147483647 h 1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0" h="1136">
                <a:moveTo>
                  <a:pt x="96" y="32"/>
                </a:moveTo>
                <a:cubicBezTo>
                  <a:pt x="92" y="16"/>
                  <a:pt x="88" y="0"/>
                  <a:pt x="144" y="32"/>
                </a:cubicBezTo>
                <a:cubicBezTo>
                  <a:pt x="200" y="64"/>
                  <a:pt x="344" y="136"/>
                  <a:pt x="432" y="224"/>
                </a:cubicBezTo>
                <a:cubicBezTo>
                  <a:pt x="520" y="312"/>
                  <a:pt x="664" y="464"/>
                  <a:pt x="672" y="560"/>
                </a:cubicBezTo>
                <a:cubicBezTo>
                  <a:pt x="680" y="656"/>
                  <a:pt x="592" y="704"/>
                  <a:pt x="480" y="800"/>
                </a:cubicBezTo>
                <a:cubicBezTo>
                  <a:pt x="368" y="896"/>
                  <a:pt x="184" y="1016"/>
                  <a:pt x="0" y="113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50" name="Line 15"/>
          <p:cNvSpPr>
            <a:spLocks noChangeShapeType="1"/>
          </p:cNvSpPr>
          <p:nvPr/>
        </p:nvSpPr>
        <p:spPr bwMode="auto">
          <a:xfrm>
            <a:off x="6019800" y="4343400"/>
            <a:ext cx="0" cy="182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51" name="Freeform 30"/>
          <p:cNvSpPr>
            <a:spLocks/>
          </p:cNvSpPr>
          <p:nvPr/>
        </p:nvSpPr>
        <p:spPr bwMode="auto">
          <a:xfrm>
            <a:off x="4749800" y="1600200"/>
            <a:ext cx="1270000" cy="3200400"/>
          </a:xfrm>
          <a:custGeom>
            <a:avLst/>
            <a:gdLst>
              <a:gd name="T0" fmla="*/ 2147483647 w 800"/>
              <a:gd name="T1" fmla="*/ 2147483647 h 2016"/>
              <a:gd name="T2" fmla="*/ 2147483647 w 800"/>
              <a:gd name="T3" fmla="*/ 2147483647 h 2016"/>
              <a:gd name="T4" fmla="*/ 2147483647 w 800"/>
              <a:gd name="T5" fmla="*/ 2147483647 h 2016"/>
              <a:gd name="T6" fmla="*/ 2147483647 w 800"/>
              <a:gd name="T7" fmla="*/ 2147483647 h 20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0" h="2016">
                <a:moveTo>
                  <a:pt x="464" y="2016"/>
                </a:moveTo>
                <a:cubicBezTo>
                  <a:pt x="264" y="1972"/>
                  <a:pt x="64" y="1928"/>
                  <a:pt x="32" y="1632"/>
                </a:cubicBezTo>
                <a:cubicBezTo>
                  <a:pt x="0" y="1336"/>
                  <a:pt x="144" y="480"/>
                  <a:pt x="272" y="240"/>
                </a:cubicBezTo>
                <a:cubicBezTo>
                  <a:pt x="400" y="0"/>
                  <a:pt x="600" y="96"/>
                  <a:pt x="800" y="192"/>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52" name="Text Box 31"/>
          <p:cNvSpPr txBox="1">
            <a:spLocks noChangeArrowheads="1"/>
          </p:cNvSpPr>
          <p:nvPr/>
        </p:nvSpPr>
        <p:spPr bwMode="auto">
          <a:xfrm>
            <a:off x="4784725" y="3770313"/>
            <a:ext cx="4527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TW" sz="1800">
                <a:latin typeface="Arial" charset="0"/>
              </a:rPr>
              <a:t>VIC places the address there automatically</a:t>
            </a:r>
            <a:endParaRPr lang="en-US" altLang="en-US" sz="1800">
              <a:latin typeface="Arial" charset="0"/>
            </a:endParaRPr>
          </a:p>
        </p:txBody>
      </p:sp>
      <p:sp>
        <p:nvSpPr>
          <p:cNvPr id="56353" name="Text Box 32"/>
          <p:cNvSpPr txBox="1">
            <a:spLocks noChangeArrowheads="1"/>
          </p:cNvSpPr>
          <p:nvPr/>
        </p:nvSpPr>
        <p:spPr bwMode="auto">
          <a:xfrm>
            <a:off x="5940425" y="4724400"/>
            <a:ext cx="984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TW" sz="1800">
                <a:latin typeface="Arial" charset="0"/>
              </a:rPr>
              <a:t>Or</a:t>
            </a:r>
          </a:p>
          <a:p>
            <a:pPr eaLnBrk="1" hangingPunct="1">
              <a:spcBef>
                <a:spcPct val="0"/>
              </a:spcBef>
              <a:buFontTx/>
              <a:buNone/>
            </a:pPr>
            <a:r>
              <a:rPr lang="en-US" altLang="zh-TW" sz="1800">
                <a:latin typeface="Arial" charset="0"/>
              </a:rPr>
              <a:t>function</a:t>
            </a:r>
            <a:endParaRPr lang="en-US" altLang="en-US" sz="1800">
              <a:latin typeface="Arial" charset="0"/>
            </a:endParaRPr>
          </a:p>
        </p:txBody>
      </p:sp>
      <p:sp>
        <p:nvSpPr>
          <p:cNvPr id="2" name="Slide Number Placeholder 1"/>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BD65D49-099A-4125-9DDD-3BB863FBBE1B}" type="slidenum">
              <a:rPr lang="en-US" altLang="en-US">
                <a:solidFill>
                  <a:srgbClr val="898989"/>
                </a:solidFill>
              </a:rPr>
              <a:pPr/>
              <a:t>53</a:t>
            </a:fld>
            <a:endParaRPr lang="en-US" altLang="en-US">
              <a:solidFill>
                <a:srgbClr val="898989"/>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274638"/>
            <a:ext cx="8229600" cy="698500"/>
          </a:xfrm>
        </p:spPr>
        <p:txBody>
          <a:bodyPr/>
          <a:lstStyle/>
          <a:p>
            <a:pPr eaLnBrk="1" hangingPunct="1"/>
            <a:r>
              <a:rPr lang="en-US" altLang="zh-TW" smtClean="0"/>
              <a:t>IRQ execution vector</a:t>
            </a:r>
            <a:endParaRPr lang="en-GB" altLang="en-US" smtClean="0">
              <a:ea typeface="新細明體" charset="-120"/>
            </a:endParaRPr>
          </a:p>
        </p:txBody>
      </p:sp>
      <p:sp>
        <p:nvSpPr>
          <p:cNvPr id="57347" name="Rectangle 3"/>
          <p:cNvSpPr>
            <a:spLocks noGrp="1" noChangeArrowheads="1"/>
          </p:cNvSpPr>
          <p:nvPr>
            <p:ph type="body" sz="half" idx="1"/>
          </p:nvPr>
        </p:nvSpPr>
        <p:spPr>
          <a:xfrm>
            <a:off x="457200" y="1219200"/>
            <a:ext cx="7924800" cy="4525963"/>
          </a:xfrm>
        </p:spPr>
        <p:txBody>
          <a:bodyPr/>
          <a:lstStyle/>
          <a:p>
            <a:pPr eaLnBrk="1" hangingPunct="1"/>
            <a:r>
              <a:rPr lang="en-US" altLang="en-US" sz="2000" smtClean="0"/>
              <a:t>After initialization, any IRQ on </a:t>
            </a:r>
            <a:r>
              <a:rPr lang="en-GB" altLang="en-US" sz="2000" smtClean="0"/>
              <a:t>UART0, SPI0, UART1 or I2C</a:t>
            </a:r>
            <a:r>
              <a:rPr lang="en-US" altLang="en-US" sz="2000" smtClean="0"/>
              <a:t> will cause jump to IRQ vector (0x18)</a:t>
            </a:r>
          </a:p>
          <a:p>
            <a:pPr lvl="1" eaLnBrk="1" hangingPunct="1"/>
            <a:r>
              <a:rPr lang="en-GB" altLang="en-US" sz="2100" smtClean="0"/>
              <a:t>Could put </a:t>
            </a:r>
            <a:r>
              <a:rPr lang="en-GB" altLang="en-US" sz="2100" b="1" smtClean="0"/>
              <a:t>LDR pc, [pc,#-0xFF0]</a:t>
            </a:r>
            <a:r>
              <a:rPr lang="en-GB" altLang="en-US" sz="2100" smtClean="0"/>
              <a:t> instruction there</a:t>
            </a:r>
          </a:p>
          <a:p>
            <a:pPr lvl="1" eaLnBrk="1" hangingPunct="1"/>
            <a:r>
              <a:rPr lang="en-GB" altLang="en-US" sz="2100" smtClean="0"/>
              <a:t>This instruction loads PC with the address that is present in VICVectAddr (</a:t>
            </a:r>
            <a:r>
              <a:rPr lang="en-GB" altLang="en-US" sz="2100" b="1" smtClean="0"/>
              <a:t>0xFFFFF030)</a:t>
            </a:r>
            <a:r>
              <a:rPr lang="en-GB" altLang="en-US" sz="2100" smtClean="0"/>
              <a:t> register!</a:t>
            </a:r>
            <a:r>
              <a:rPr lang="en-GB" altLang="zh-TW" sz="2100" smtClean="0"/>
              <a:t> (meaning </a:t>
            </a:r>
            <a:r>
              <a:rPr lang="en-US" altLang="zh-TW" sz="1500" smtClean="0"/>
              <a:t>goto the address in</a:t>
            </a:r>
            <a:r>
              <a:rPr lang="en-US" altLang="zh-TW" sz="2100" smtClean="0"/>
              <a:t> </a:t>
            </a:r>
            <a:r>
              <a:rPr lang="en-US" altLang="en-US" sz="1400" b="1" u="sng" smtClean="0"/>
              <a:t>VICVectAddr</a:t>
            </a:r>
            <a:r>
              <a:rPr lang="en-US" altLang="zh-TW" sz="1400" b="1" u="sng" smtClean="0"/>
              <a:t>=</a:t>
            </a:r>
            <a:r>
              <a:rPr lang="en-US" altLang="zh-TW" sz="1500" smtClean="0"/>
              <a:t>0xFFFF F030</a:t>
            </a:r>
            <a:r>
              <a:rPr lang="en-GB" altLang="zh-TW" sz="2100" smtClean="0"/>
              <a:t>)</a:t>
            </a:r>
            <a:endParaRPr lang="en-GB" altLang="en-US" sz="2100" smtClean="0"/>
          </a:p>
          <a:p>
            <a:pPr eaLnBrk="1" hangingPunct="1"/>
            <a:r>
              <a:rPr lang="en-GB" altLang="en-US" sz="2000" smtClean="0"/>
              <a:t>LDR pc, [</a:t>
            </a:r>
            <a:r>
              <a:rPr lang="en-GB" altLang="zh-TW" sz="2000" smtClean="0"/>
              <a:t>addr</a:t>
            </a:r>
            <a:r>
              <a:rPr lang="en-GB" altLang="en-US" sz="2000" smtClean="0"/>
              <a:t>]</a:t>
            </a:r>
            <a:r>
              <a:rPr lang="en-GB" altLang="zh-TW" sz="2000" smtClean="0"/>
              <a:t> </a:t>
            </a:r>
            <a:r>
              <a:rPr lang="en-GB" altLang="zh-TW" sz="2000" smtClean="0">
                <a:sym typeface="Wingdings" pitchFamily="2" charset="2"/>
              </a:rPr>
              <a:t> goes to PC+8+addr</a:t>
            </a:r>
            <a:r>
              <a:rPr lang="en-GB" altLang="zh-TW" sz="2000" smtClean="0"/>
              <a:t> </a:t>
            </a:r>
          </a:p>
          <a:p>
            <a:pPr lvl="1" eaLnBrk="1" hangingPunct="1"/>
            <a:r>
              <a:rPr lang="en-GB" altLang="zh-TW" sz="2100" smtClean="0"/>
              <a:t>Since -0x0000 0ff0=</a:t>
            </a:r>
            <a:r>
              <a:rPr lang="en-GB" altLang="en-US" sz="2100" smtClean="0"/>
              <a:t>0xFFFFF00F+1=0xFFFFF010</a:t>
            </a:r>
            <a:r>
              <a:rPr lang="en-GB" altLang="zh-TW" sz="2100" smtClean="0"/>
              <a:t> </a:t>
            </a:r>
          </a:p>
          <a:p>
            <a:pPr lvl="1" eaLnBrk="1" hangingPunct="1"/>
            <a:r>
              <a:rPr lang="en-GB" altLang="zh-TW" sz="2100" smtClean="0"/>
              <a:t>PC</a:t>
            </a:r>
            <a:r>
              <a:rPr lang="en-GB" altLang="en-US" sz="2100" smtClean="0"/>
              <a:t>=0x18+8</a:t>
            </a:r>
            <a:r>
              <a:rPr lang="en-GB" altLang="zh-TW" sz="2100" smtClean="0"/>
              <a:t>+-0x0ff0</a:t>
            </a:r>
            <a:r>
              <a:rPr lang="en-GB" altLang="en-US" sz="2100" smtClean="0"/>
              <a:t>=0x20 </a:t>
            </a:r>
            <a:r>
              <a:rPr lang="en-GB" altLang="zh-TW" sz="2100" smtClean="0"/>
              <a:t>+</a:t>
            </a:r>
            <a:r>
              <a:rPr lang="en-GB" altLang="en-US" sz="2100" smtClean="0"/>
              <a:t>0xFFFFF010= </a:t>
            </a:r>
            <a:r>
              <a:rPr lang="en-GB" altLang="en-US" sz="2100" b="1" smtClean="0"/>
              <a:t>0xFFFFF030</a:t>
            </a:r>
            <a:r>
              <a:rPr lang="en-GB" altLang="en-US" sz="2100" smtClean="0"/>
              <a:t> </a:t>
            </a:r>
            <a:endParaRPr lang="en-GB" altLang="zh-TW" sz="2100" smtClean="0"/>
          </a:p>
          <a:p>
            <a:pPr lvl="1" eaLnBrk="1" hangingPunct="1"/>
            <a:r>
              <a:rPr lang="en-GB" altLang="zh-TW" sz="2100" smtClean="0"/>
              <a:t>so </a:t>
            </a:r>
            <a:r>
              <a:rPr lang="en-GB" altLang="en-US" sz="2100" b="1" smtClean="0"/>
              <a:t>LDR pc, [pc,#-0xFF0]</a:t>
            </a:r>
            <a:r>
              <a:rPr lang="en-GB" altLang="zh-TW" sz="2100" b="1" smtClean="0"/>
              <a:t> will branch to </a:t>
            </a:r>
            <a:r>
              <a:rPr lang="en-GB" altLang="en-US" sz="2100" b="1" smtClean="0"/>
              <a:t>0xFFFFF030</a:t>
            </a:r>
            <a:r>
              <a:rPr lang="en-GB" altLang="zh-TW" sz="2300" b="1" smtClean="0"/>
              <a:t> </a:t>
            </a:r>
            <a:endParaRPr lang="en-US" altLang="zh-TW" sz="2300" smtClean="0"/>
          </a:p>
          <a:p>
            <a:pPr eaLnBrk="1" hangingPunct="1"/>
            <a:r>
              <a:rPr lang="en-US" altLang="en-US" sz="2400" smtClean="0"/>
              <a:t>This instruction handles all 32 interrupt sources</a:t>
            </a:r>
            <a:endParaRPr lang="en-GB" altLang="en-US" sz="2400" smtClean="0"/>
          </a:p>
        </p:txBody>
      </p:sp>
      <p:graphicFrame>
        <p:nvGraphicFramePr>
          <p:cNvPr id="24580" name="Group 4"/>
          <p:cNvGraphicFramePr>
            <a:graphicFrameLocks noGrp="1"/>
          </p:cNvGraphicFramePr>
          <p:nvPr>
            <p:ph sz="half" idx="2"/>
          </p:nvPr>
        </p:nvGraphicFramePr>
        <p:xfrm>
          <a:off x="1219200" y="5410200"/>
          <a:ext cx="6781800" cy="738188"/>
        </p:xfrm>
        <a:graphic>
          <a:graphicData uri="http://schemas.openxmlformats.org/drawingml/2006/table">
            <a:tbl>
              <a:tblPr/>
              <a:tblGrid>
                <a:gridCol w="2271713"/>
                <a:gridCol w="4510087"/>
              </a:tblGrid>
              <a:tr h="738188">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TW" sz="1800" b="0" i="0" u="none" strike="noStrike" cap="none" normalizeH="0" baseline="0" smtClean="0">
                          <a:ln>
                            <a:noFill/>
                          </a:ln>
                          <a:solidFill>
                            <a:schemeClr val="tx1"/>
                          </a:solidFill>
                          <a:effectLst/>
                          <a:latin typeface="Arial" charset="0"/>
                          <a:ea typeface="新細明體" charset="-120"/>
                        </a:rPr>
                        <a:t>0x0000 0018</a:t>
                      </a:r>
                      <a:endParaRPr kumimoji="0" lang="en-US" altLang="en-U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GB" altLang="en-US" sz="2000" b="1" i="0" u="none" strike="noStrike" cap="none" normalizeH="0" baseline="0" smtClean="0">
                          <a:ln>
                            <a:noFill/>
                          </a:ln>
                          <a:solidFill>
                            <a:schemeClr val="tx1"/>
                          </a:solidFill>
                          <a:effectLst/>
                          <a:latin typeface="Arial" charset="0"/>
                        </a:rPr>
                        <a:t>LDR pc, [pc,#-0xFF0]</a:t>
                      </a:r>
                      <a:endParaRPr kumimoji="0" lang="en-GB" altLang="zh-TW" sz="2000" b="1" i="0" u="none" strike="noStrike" cap="none" normalizeH="0" baseline="0" smtClean="0">
                        <a:ln>
                          <a:noFill/>
                        </a:ln>
                        <a:solidFill>
                          <a:schemeClr val="tx1"/>
                        </a:solidFill>
                        <a:effectLst/>
                        <a:latin typeface="Arial" charset="0"/>
                        <a:ea typeface="新細明體" charset="-120"/>
                      </a:endParaRP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GB" altLang="zh-TW" sz="1600" b="1" i="0" u="none" strike="noStrike" cap="none" normalizeH="0" baseline="0" smtClean="0">
                          <a:ln>
                            <a:noFill/>
                          </a:ln>
                          <a:solidFill>
                            <a:schemeClr val="tx1"/>
                          </a:solidFill>
                          <a:effectLst/>
                          <a:latin typeface="Arial" charset="0"/>
                          <a:ea typeface="新細明體" charset="-120"/>
                        </a:rPr>
                        <a:t>Machine code:0xE51F FFF0</a:t>
                      </a:r>
                      <a:endParaRPr kumimoji="0" lang="en-US" altLang="en-US"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 name="Footer Placeholder 5"/>
          <p:cNvSpPr>
            <a:spLocks noGrp="1"/>
          </p:cNvSpPr>
          <p:nvPr>
            <p:ph type="ftr" sz="quarter" idx="11"/>
          </p:nvPr>
        </p:nvSpPr>
        <p:spPr/>
        <p:txBody>
          <a:bodyPr/>
          <a:lstStyle/>
          <a:p>
            <a:pPr>
              <a:defRPr/>
            </a:pPr>
            <a:r>
              <a:rPr lang="en-US" smtClean="0"/>
              <a:t>chapter 10: Timer and external interrupts v7a</a:t>
            </a:r>
            <a:endParaRPr lang="en-US"/>
          </a:p>
        </p:txBody>
      </p:sp>
      <p:sp>
        <p:nvSpPr>
          <p:cNvPr id="57357" name="Text Box 12"/>
          <p:cNvSpPr txBox="1">
            <a:spLocks noChangeArrowheads="1"/>
          </p:cNvSpPr>
          <p:nvPr/>
        </p:nvSpPr>
        <p:spPr bwMode="auto">
          <a:xfrm>
            <a:off x="7812088" y="3500438"/>
            <a:ext cx="1362075" cy="9255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TW" sz="1800">
                <a:latin typeface="Arial" charset="0"/>
              </a:rPr>
              <a:t>“-” is 2’s </a:t>
            </a:r>
          </a:p>
          <a:p>
            <a:pPr eaLnBrk="1" hangingPunct="1">
              <a:spcBef>
                <a:spcPct val="0"/>
              </a:spcBef>
              <a:buFontTx/>
              <a:buNone/>
            </a:pPr>
            <a:r>
              <a:rPr lang="en-US" altLang="zh-TW" sz="1800">
                <a:latin typeface="Arial" charset="0"/>
              </a:rPr>
              <a:t>compliment</a:t>
            </a:r>
          </a:p>
          <a:p>
            <a:pPr eaLnBrk="1" hangingPunct="1">
              <a:spcBef>
                <a:spcPct val="0"/>
              </a:spcBef>
              <a:buFontTx/>
              <a:buNone/>
            </a:pPr>
            <a:endParaRPr lang="en-US" altLang="en-US" sz="1800">
              <a:latin typeface="Arial" charset="0"/>
            </a:endParaRPr>
          </a:p>
        </p:txBody>
      </p:sp>
      <p:sp>
        <p:nvSpPr>
          <p:cNvPr id="2" name="Slide Number Placeholder 1"/>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7C2E2AA-D278-454D-B279-CE00C487B9BB}" type="slidenum">
              <a:rPr lang="en-US" altLang="en-US">
                <a:solidFill>
                  <a:srgbClr val="898989"/>
                </a:solidFill>
              </a:rPr>
              <a:pPr/>
              <a:t>54</a:t>
            </a:fld>
            <a:endParaRPr lang="en-US" altLang="en-US">
              <a:solidFill>
                <a:srgbClr val="898989"/>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n-US" sz="2000" smtClean="0"/>
              <a:t>Answer for</a:t>
            </a:r>
            <a:br>
              <a:rPr lang="en-US" altLang="en-US" sz="2000" smtClean="0"/>
            </a:br>
            <a:r>
              <a:rPr lang="en-US" altLang="en-US" sz="2000" smtClean="0"/>
              <a:t>Examples of other interrupt sources</a:t>
            </a:r>
            <a:br>
              <a:rPr lang="en-US" altLang="en-US" sz="2000" smtClean="0"/>
            </a:br>
            <a:r>
              <a:rPr lang="en-US" altLang="en-US" sz="2000" smtClean="0"/>
              <a:t>see Interrupt enable register (VICIntEnbale table -- address 0xffff f010</a:t>
            </a:r>
          </a:p>
        </p:txBody>
      </p:sp>
      <p:sp>
        <p:nvSpPr>
          <p:cNvPr id="58371" name="Rectangle 3"/>
          <p:cNvSpPr>
            <a:spLocks noGrp="1" noChangeArrowheads="1"/>
          </p:cNvSpPr>
          <p:nvPr>
            <p:ph idx="1"/>
          </p:nvPr>
        </p:nvSpPr>
        <p:spPr/>
        <p:txBody>
          <a:bodyPr/>
          <a:lstStyle/>
          <a:p>
            <a:pPr eaLnBrk="1" hangingPunct="1">
              <a:lnSpc>
                <a:spcPct val="80000"/>
              </a:lnSpc>
            </a:pPr>
            <a:r>
              <a:rPr lang="en-US" altLang="en-US" sz="2000" smtClean="0"/>
              <a:t>If you want to use Eint3(source mask=17)</a:t>
            </a:r>
          </a:p>
          <a:p>
            <a:pPr eaLnBrk="1" hangingPunct="1">
              <a:lnSpc>
                <a:spcPct val="80000"/>
              </a:lnSpc>
            </a:pPr>
            <a:r>
              <a:rPr lang="en-US" altLang="zh-TW" sz="2000" smtClean="0"/>
              <a:t>VICVectCntl1 = 0x20 | 17</a:t>
            </a:r>
          </a:p>
          <a:p>
            <a:pPr eaLnBrk="1" hangingPunct="1">
              <a:lnSpc>
                <a:spcPct val="80000"/>
              </a:lnSpc>
            </a:pPr>
            <a:r>
              <a:rPr lang="en-US" altLang="zh-TW" sz="2000" smtClean="0"/>
              <a:t>VicIntEnable=?: Answer: VICIntEnable |= 0x00020000 (why?) became bit17 is 1, other bits are 0</a:t>
            </a:r>
          </a:p>
          <a:p>
            <a:pPr eaLnBrk="1" hangingPunct="1">
              <a:lnSpc>
                <a:spcPct val="80000"/>
              </a:lnSpc>
            </a:pPr>
            <a:endParaRPr lang="en-US" altLang="en-US" sz="2000" smtClean="0"/>
          </a:p>
          <a:p>
            <a:pPr eaLnBrk="1" hangingPunct="1">
              <a:lnSpc>
                <a:spcPct val="80000"/>
              </a:lnSpc>
            </a:pPr>
            <a:r>
              <a:rPr lang="en-US" altLang="en-US" sz="2000" smtClean="0"/>
              <a:t>If you want to use Eint0(source mask=14)</a:t>
            </a:r>
          </a:p>
          <a:p>
            <a:pPr eaLnBrk="1" hangingPunct="1">
              <a:lnSpc>
                <a:spcPct val="80000"/>
              </a:lnSpc>
            </a:pPr>
            <a:r>
              <a:rPr lang="en-US" altLang="zh-TW" sz="2000" smtClean="0"/>
              <a:t>VICVectCntl1 = 0x20 | 14</a:t>
            </a:r>
          </a:p>
          <a:p>
            <a:pPr eaLnBrk="1" hangingPunct="1">
              <a:lnSpc>
                <a:spcPct val="80000"/>
              </a:lnSpc>
            </a:pPr>
            <a:r>
              <a:rPr lang="en-US" altLang="zh-TW" sz="2000" smtClean="0"/>
              <a:t>VicIntEnable=? Answer:VICIntEnable |= 0x00040000 (why?) because bit14 is 1, other bits are 0</a:t>
            </a:r>
          </a:p>
          <a:p>
            <a:pPr eaLnBrk="1" hangingPunct="1">
              <a:lnSpc>
                <a:spcPct val="80000"/>
              </a:lnSpc>
            </a:pPr>
            <a:endParaRPr lang="en-US" altLang="zh-TW" sz="2000" smtClean="0"/>
          </a:p>
          <a:p>
            <a:pPr eaLnBrk="1" hangingPunct="1">
              <a:lnSpc>
                <a:spcPct val="80000"/>
              </a:lnSpc>
            </a:pPr>
            <a:r>
              <a:rPr lang="en-US" altLang="en-US" sz="2000" smtClean="0"/>
              <a:t>If you want to use Uart0(source mask=6)</a:t>
            </a:r>
          </a:p>
          <a:p>
            <a:pPr eaLnBrk="1" hangingPunct="1">
              <a:lnSpc>
                <a:spcPct val="80000"/>
              </a:lnSpc>
            </a:pPr>
            <a:r>
              <a:rPr lang="en-US" altLang="zh-TW" sz="2000" smtClean="0"/>
              <a:t>VICVectCntl1 = 0x20 | 6</a:t>
            </a:r>
          </a:p>
          <a:p>
            <a:pPr eaLnBrk="1" hangingPunct="1">
              <a:lnSpc>
                <a:spcPct val="80000"/>
              </a:lnSpc>
            </a:pPr>
            <a:r>
              <a:rPr lang="en-US" altLang="zh-TW" sz="2000" smtClean="0"/>
              <a:t>VicIntEnable=? Answer: Answer:VICIntEnable |= 0x40 (why?) because bit6 is 1, other bits are </a:t>
            </a:r>
          </a:p>
          <a:p>
            <a:pPr eaLnBrk="1" hangingPunct="1">
              <a:lnSpc>
                <a:spcPct val="80000"/>
              </a:lnSpc>
              <a:buFont typeface="Wingdings" pitchFamily="2" charset="2"/>
              <a:buNone/>
            </a:pPr>
            <a:endParaRPr lang="en-US" altLang="en-US" sz="2000" smtClean="0"/>
          </a:p>
          <a:p>
            <a:pPr eaLnBrk="1" hangingPunct="1">
              <a:lnSpc>
                <a:spcPct val="80000"/>
              </a:lnSpc>
            </a:pPr>
            <a:endParaRPr lang="en-US" altLang="en-US" sz="2400" smtClean="0"/>
          </a:p>
        </p:txBody>
      </p:sp>
      <p:sp>
        <p:nvSpPr>
          <p:cNvPr id="5" name="Footer Placeholder 4"/>
          <p:cNvSpPr>
            <a:spLocks noGrp="1"/>
          </p:cNvSpPr>
          <p:nvPr>
            <p:ph type="ftr" sz="quarter" idx="11"/>
          </p:nvPr>
        </p:nvSpPr>
        <p:spPr/>
        <p:txBody>
          <a:bodyPr/>
          <a:lstStyle/>
          <a:p>
            <a:pPr>
              <a:defRPr/>
            </a:pPr>
            <a:r>
              <a:rPr lang="en-US" smtClean="0"/>
              <a:t>chapter 10: Timer and external interrupts v7a</a:t>
            </a:r>
            <a:endParaRPr lang="en-US"/>
          </a:p>
        </p:txBody>
      </p:sp>
      <p:sp>
        <p:nvSpPr>
          <p:cNvPr id="2" name="Slide Number Placeholder 1"/>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4B42D2B-589E-4585-9ED1-02E8C7BEB6C1}" type="slidenum">
              <a:rPr lang="en-US" altLang="en-US">
                <a:solidFill>
                  <a:srgbClr val="898989"/>
                </a:solidFill>
              </a:rPr>
              <a:pPr/>
              <a:t>55</a:t>
            </a:fld>
            <a:endParaRPr lang="en-US" altLang="en-US">
              <a:solidFill>
                <a:srgbClr val="89898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8313" y="0"/>
            <a:ext cx="8229600" cy="1143000"/>
          </a:xfrm>
        </p:spPr>
        <p:txBody>
          <a:bodyPr/>
          <a:lstStyle/>
          <a:p>
            <a:pPr eaLnBrk="1" hangingPunct="1"/>
            <a:r>
              <a:rPr lang="en-US" altLang="en-US" sz="2500" smtClean="0"/>
              <a:t>Blink LED </a:t>
            </a:r>
            <a:r>
              <a:rPr lang="en-US" altLang="en-US" sz="2500" u="sng" smtClean="0"/>
              <a:t>Interrupt Service Routine</a:t>
            </a:r>
            <a:r>
              <a:rPr lang="en-US" altLang="en-US" sz="2500" smtClean="0"/>
              <a:t> ISR</a:t>
            </a:r>
            <a:br>
              <a:rPr lang="en-US" altLang="en-US" sz="2500" smtClean="0"/>
            </a:br>
            <a:r>
              <a:rPr lang="en-US" altLang="en-US" sz="2500" smtClean="0"/>
              <a:t>with program details</a:t>
            </a:r>
          </a:p>
        </p:txBody>
      </p:sp>
      <p:sp>
        <p:nvSpPr>
          <p:cNvPr id="8195" name="Rectangle 3"/>
          <p:cNvSpPr>
            <a:spLocks noGrp="1" noChangeArrowheads="1"/>
          </p:cNvSpPr>
          <p:nvPr>
            <p:ph idx="1"/>
          </p:nvPr>
        </p:nvSpPr>
        <p:spPr/>
        <p:txBody>
          <a:bodyPr/>
          <a:lstStyle/>
          <a:p>
            <a:pPr eaLnBrk="1" hangingPunct="1"/>
            <a:r>
              <a:rPr lang="en-US" altLang="zh-TW" smtClean="0"/>
              <a:t> </a:t>
            </a:r>
            <a:endParaRPr lang="en-US" altLang="en-US" smtClean="0"/>
          </a:p>
        </p:txBody>
      </p:sp>
      <p:sp>
        <p:nvSpPr>
          <p:cNvPr id="17" name="Footer Placeholder 4"/>
          <p:cNvSpPr>
            <a:spLocks noGrp="1"/>
          </p:cNvSpPr>
          <p:nvPr>
            <p:ph type="ftr" sz="quarter" idx="11"/>
          </p:nvPr>
        </p:nvSpPr>
        <p:spPr/>
        <p:txBody>
          <a:bodyPr/>
          <a:lstStyle/>
          <a:p>
            <a:pPr>
              <a:defRPr/>
            </a:pPr>
            <a:r>
              <a:rPr lang="en-US" smtClean="0"/>
              <a:t>chapter 10: Timer and external interrupts v7a</a:t>
            </a:r>
            <a:endParaRPr lang="en-US"/>
          </a:p>
        </p:txBody>
      </p:sp>
      <p:sp>
        <p:nvSpPr>
          <p:cNvPr id="18" name="Slide Number Placeholder 5"/>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B293881-3DB2-479C-A0F5-57879A1D7BEE}" type="slidenum">
              <a:rPr lang="en-US" altLang="en-US">
                <a:solidFill>
                  <a:srgbClr val="898989"/>
                </a:solidFill>
              </a:rPr>
              <a:pPr/>
              <a:t>6</a:t>
            </a:fld>
            <a:endParaRPr lang="en-US" altLang="en-US">
              <a:solidFill>
                <a:srgbClr val="898989"/>
              </a:solidFill>
            </a:endParaRPr>
          </a:p>
        </p:txBody>
      </p:sp>
      <p:sp>
        <p:nvSpPr>
          <p:cNvPr id="8198" name="Rectangle 4"/>
          <p:cNvSpPr>
            <a:spLocks noChangeArrowheads="1"/>
          </p:cNvSpPr>
          <p:nvPr/>
        </p:nvSpPr>
        <p:spPr bwMode="auto">
          <a:xfrm>
            <a:off x="1116013" y="1268413"/>
            <a:ext cx="2735262" cy="46799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sp>
        <p:nvSpPr>
          <p:cNvPr id="8199" name="Text Box 5"/>
          <p:cNvSpPr txBox="1">
            <a:spLocks noChangeArrowheads="1"/>
          </p:cNvSpPr>
          <p:nvPr/>
        </p:nvSpPr>
        <p:spPr bwMode="auto">
          <a:xfrm>
            <a:off x="1116013" y="1412875"/>
            <a:ext cx="2457450" cy="421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TW" sz="1800">
                <a:latin typeface="Arial" charset="0"/>
              </a:rPr>
              <a:t>Main()</a:t>
            </a:r>
          </a:p>
          <a:p>
            <a:pPr eaLnBrk="1" hangingPunct="1">
              <a:spcBef>
                <a:spcPct val="0"/>
              </a:spcBef>
              <a:buFontTx/>
              <a:buNone/>
            </a:pPr>
            <a:r>
              <a:rPr lang="en-US" altLang="zh-TW" sz="1800">
                <a:latin typeface="Arial" charset="0"/>
              </a:rPr>
              <a:t>{ Init_IO_pins(); </a:t>
            </a:r>
          </a:p>
          <a:p>
            <a:pPr eaLnBrk="1" hangingPunct="1">
              <a:spcBef>
                <a:spcPct val="0"/>
              </a:spcBef>
              <a:buFontTx/>
              <a:buNone/>
            </a:pPr>
            <a:r>
              <a:rPr lang="en-US" altLang="zh-TW" sz="1800">
                <a:latin typeface="Arial" charset="0"/>
              </a:rPr>
              <a:t>  init_serial_port();</a:t>
            </a:r>
            <a:endParaRPr lang="en-US" altLang="zh-TW" sz="1200">
              <a:latin typeface="Arial" charset="0"/>
            </a:endParaRPr>
          </a:p>
          <a:p>
            <a:pPr eaLnBrk="1" hangingPunct="1">
              <a:spcBef>
                <a:spcPct val="0"/>
              </a:spcBef>
              <a:buFontTx/>
              <a:buNone/>
            </a:pPr>
            <a:r>
              <a:rPr lang="en-US" altLang="en-US" sz="1800">
                <a:latin typeface="Arial" charset="0"/>
              </a:rPr>
              <a:t>  void init_timer_Eint</a:t>
            </a:r>
            <a:r>
              <a:rPr lang="en-US" altLang="zh-TW" sz="1800">
                <a:latin typeface="Arial" charset="0"/>
              </a:rPr>
              <a:t>();</a:t>
            </a:r>
          </a:p>
          <a:p>
            <a:pPr eaLnBrk="1" hangingPunct="1">
              <a:spcBef>
                <a:spcPct val="0"/>
              </a:spcBef>
              <a:buFontTx/>
              <a:buNone/>
            </a:pPr>
            <a:r>
              <a:rPr lang="en-US" altLang="zh-TW" sz="1800">
                <a:latin typeface="Arial" charset="0"/>
              </a:rPr>
              <a:t>  Do something</a:t>
            </a:r>
          </a:p>
          <a:p>
            <a:pPr eaLnBrk="1" hangingPunct="1">
              <a:spcBef>
                <a:spcPct val="0"/>
              </a:spcBef>
              <a:buFontTx/>
              <a:buNone/>
            </a:pPr>
            <a:r>
              <a:rPr lang="en-US" altLang="zh-TW" sz="1800">
                <a:latin typeface="Arial" charset="0"/>
              </a:rPr>
              <a:t>  while(1)</a:t>
            </a:r>
          </a:p>
          <a:p>
            <a:pPr eaLnBrk="1" hangingPunct="1">
              <a:spcBef>
                <a:spcPct val="0"/>
              </a:spcBef>
              <a:buFontTx/>
              <a:buNone/>
            </a:pPr>
            <a:r>
              <a:rPr lang="en-US" altLang="zh-TW" sz="1800">
                <a:latin typeface="Arial" charset="0"/>
              </a:rPr>
              <a:t>  {</a:t>
            </a:r>
          </a:p>
          <a:p>
            <a:pPr eaLnBrk="1" hangingPunct="1">
              <a:spcBef>
                <a:spcPct val="0"/>
              </a:spcBef>
              <a:buFontTx/>
              <a:buNone/>
            </a:pPr>
            <a:r>
              <a:rPr lang="en-US" altLang="zh-TW" sz="1800">
                <a:latin typeface="Arial" charset="0"/>
              </a:rPr>
              <a:t>    :</a:t>
            </a:r>
          </a:p>
          <a:p>
            <a:pPr eaLnBrk="1" hangingPunct="1">
              <a:spcBef>
                <a:spcPct val="0"/>
              </a:spcBef>
              <a:buFontTx/>
              <a:buNone/>
            </a:pPr>
            <a:r>
              <a:rPr lang="en-US" altLang="zh-TW" sz="1800">
                <a:latin typeface="Arial" charset="0"/>
              </a:rPr>
              <a:t>    :</a:t>
            </a:r>
          </a:p>
          <a:p>
            <a:pPr eaLnBrk="1" hangingPunct="1">
              <a:spcBef>
                <a:spcPct val="0"/>
              </a:spcBef>
              <a:buFontTx/>
              <a:buNone/>
            </a:pPr>
            <a:r>
              <a:rPr lang="en-US" altLang="zh-TW" sz="1800">
                <a:latin typeface="Arial" charset="0"/>
              </a:rPr>
              <a:t>    :</a:t>
            </a:r>
          </a:p>
          <a:p>
            <a:pPr eaLnBrk="1" hangingPunct="1">
              <a:spcBef>
                <a:spcPct val="0"/>
              </a:spcBef>
              <a:buFontTx/>
              <a:buNone/>
            </a:pPr>
            <a:r>
              <a:rPr lang="en-US" altLang="zh-TW" sz="1800">
                <a:latin typeface="Arial" charset="0"/>
              </a:rPr>
              <a:t>    :</a:t>
            </a:r>
          </a:p>
          <a:p>
            <a:pPr eaLnBrk="1" hangingPunct="1">
              <a:spcBef>
                <a:spcPct val="0"/>
              </a:spcBef>
              <a:buFontTx/>
              <a:buNone/>
            </a:pPr>
            <a:r>
              <a:rPr lang="en-US" altLang="zh-TW" sz="1800">
                <a:latin typeface="Arial" charset="0"/>
              </a:rPr>
              <a:t>    :</a:t>
            </a:r>
          </a:p>
          <a:p>
            <a:pPr eaLnBrk="1" hangingPunct="1">
              <a:spcBef>
                <a:spcPct val="0"/>
              </a:spcBef>
              <a:buFontTx/>
              <a:buNone/>
            </a:pPr>
            <a:r>
              <a:rPr lang="en-US" altLang="zh-TW" sz="1800">
                <a:latin typeface="Arial" charset="0"/>
              </a:rPr>
              <a:t>    :</a:t>
            </a:r>
          </a:p>
          <a:p>
            <a:pPr eaLnBrk="1" hangingPunct="1">
              <a:spcBef>
                <a:spcPct val="0"/>
              </a:spcBef>
              <a:buFontTx/>
              <a:buNone/>
            </a:pPr>
            <a:r>
              <a:rPr lang="en-US" altLang="zh-TW" sz="1800">
                <a:latin typeface="Arial" charset="0"/>
              </a:rPr>
              <a:t>  }</a:t>
            </a:r>
          </a:p>
          <a:p>
            <a:pPr eaLnBrk="1" hangingPunct="1">
              <a:spcBef>
                <a:spcPct val="0"/>
              </a:spcBef>
              <a:buFontTx/>
              <a:buNone/>
            </a:pPr>
            <a:r>
              <a:rPr lang="en-US" altLang="zh-TW" sz="1800">
                <a:latin typeface="Arial" charset="0"/>
              </a:rPr>
              <a:t>}</a:t>
            </a:r>
            <a:endParaRPr lang="en-US" altLang="en-US" sz="1800">
              <a:latin typeface="Arial" charset="0"/>
            </a:endParaRPr>
          </a:p>
        </p:txBody>
      </p:sp>
      <p:sp>
        <p:nvSpPr>
          <p:cNvPr id="8200" name="Text Box 6"/>
          <p:cNvSpPr txBox="1">
            <a:spLocks noChangeArrowheads="1"/>
          </p:cNvSpPr>
          <p:nvPr/>
        </p:nvSpPr>
        <p:spPr bwMode="auto">
          <a:xfrm>
            <a:off x="5127625" y="1720850"/>
            <a:ext cx="1997075" cy="14747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TW" sz="1800">
                <a:latin typeface="Arial" charset="0"/>
              </a:rPr>
              <a:t>//Timer0 interrupt</a:t>
            </a:r>
          </a:p>
          <a:p>
            <a:pPr eaLnBrk="1" hangingPunct="1">
              <a:spcBef>
                <a:spcPct val="0"/>
              </a:spcBef>
              <a:buFontTx/>
              <a:buNone/>
            </a:pPr>
            <a:r>
              <a:rPr lang="en-US" altLang="en-US" sz="1800">
                <a:latin typeface="Arial" charset="0"/>
              </a:rPr>
              <a:t>__irq </a:t>
            </a:r>
            <a:r>
              <a:rPr lang="en-US" altLang="zh-TW" sz="1800">
                <a:latin typeface="Arial" charset="0"/>
              </a:rPr>
              <a:t>isr_Timer0</a:t>
            </a:r>
            <a:r>
              <a:rPr lang="en-US" altLang="en-US" sz="1800">
                <a:latin typeface="Arial" charset="0"/>
              </a:rPr>
              <a:t>()</a:t>
            </a:r>
            <a:endParaRPr lang="en-US" altLang="zh-TW" sz="1800">
              <a:latin typeface="Arial" charset="0"/>
            </a:endParaRPr>
          </a:p>
          <a:p>
            <a:pPr eaLnBrk="1" hangingPunct="1">
              <a:spcBef>
                <a:spcPct val="0"/>
              </a:spcBef>
              <a:buFontTx/>
              <a:buNone/>
            </a:pPr>
            <a:r>
              <a:rPr lang="en-US" altLang="zh-TW" sz="1800">
                <a:latin typeface="Arial" charset="0"/>
              </a:rPr>
              <a:t>{</a:t>
            </a:r>
          </a:p>
          <a:p>
            <a:pPr eaLnBrk="1" hangingPunct="1">
              <a:spcBef>
                <a:spcPct val="0"/>
              </a:spcBef>
              <a:buFontTx/>
              <a:buNone/>
            </a:pPr>
            <a:r>
              <a:rPr lang="en-US" altLang="zh-TW" sz="1800">
                <a:latin typeface="Arial" charset="0"/>
              </a:rPr>
              <a:t>:</a:t>
            </a:r>
          </a:p>
          <a:p>
            <a:pPr eaLnBrk="1" hangingPunct="1">
              <a:spcBef>
                <a:spcPct val="0"/>
              </a:spcBef>
              <a:buFontTx/>
              <a:buNone/>
            </a:pPr>
            <a:r>
              <a:rPr lang="en-US" altLang="zh-TW" sz="1800">
                <a:latin typeface="Arial" charset="0"/>
              </a:rPr>
              <a:t>}</a:t>
            </a:r>
            <a:endParaRPr lang="en-US" altLang="en-US" sz="1800">
              <a:latin typeface="Arial" charset="0"/>
              <a:ea typeface="新細明體" charset="-120"/>
            </a:endParaRPr>
          </a:p>
        </p:txBody>
      </p:sp>
      <p:sp>
        <p:nvSpPr>
          <p:cNvPr id="8201" name="Line 8"/>
          <p:cNvSpPr>
            <a:spLocks noChangeShapeType="1"/>
          </p:cNvSpPr>
          <p:nvPr/>
        </p:nvSpPr>
        <p:spPr bwMode="auto">
          <a:xfrm flipV="1">
            <a:off x="1403350" y="2276475"/>
            <a:ext cx="3673475" cy="12239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2" name="Line 9"/>
          <p:cNvSpPr>
            <a:spLocks noChangeShapeType="1"/>
          </p:cNvSpPr>
          <p:nvPr/>
        </p:nvSpPr>
        <p:spPr bwMode="auto">
          <a:xfrm flipH="1">
            <a:off x="1403350" y="3141663"/>
            <a:ext cx="360045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3" name="Freeform 12"/>
          <p:cNvSpPr>
            <a:spLocks/>
          </p:cNvSpPr>
          <p:nvPr/>
        </p:nvSpPr>
        <p:spPr bwMode="auto">
          <a:xfrm flipV="1">
            <a:off x="2555875" y="3644900"/>
            <a:ext cx="863600" cy="144463"/>
          </a:xfrm>
          <a:custGeom>
            <a:avLst/>
            <a:gdLst>
              <a:gd name="T0" fmla="*/ 0 w 862"/>
              <a:gd name="T1" fmla="*/ 2147483647 h 273"/>
              <a:gd name="T2" fmla="*/ 2147483647 w 862"/>
              <a:gd name="T3" fmla="*/ 2147483647 h 273"/>
              <a:gd name="T4" fmla="*/ 2147483647 w 862"/>
              <a:gd name="T5" fmla="*/ 0 h 273"/>
              <a:gd name="T6" fmla="*/ 2147483647 w 862"/>
              <a:gd name="T7" fmla="*/ 0 h 273"/>
              <a:gd name="T8" fmla="*/ 2147483647 w 862"/>
              <a:gd name="T9" fmla="*/ 2147483647 h 273"/>
              <a:gd name="T10" fmla="*/ 2147483647 w 862"/>
              <a:gd name="T11" fmla="*/ 2147483647 h 273"/>
              <a:gd name="T12" fmla="*/ 2147483647 w 862"/>
              <a:gd name="T13" fmla="*/ 0 h 273"/>
              <a:gd name="T14" fmla="*/ 2147483647 w 862"/>
              <a:gd name="T15" fmla="*/ 0 h 273"/>
              <a:gd name="T16" fmla="*/ 2147483647 w 862"/>
              <a:gd name="T17" fmla="*/ 2147483647 h 273"/>
              <a:gd name="T18" fmla="*/ 2147483647 w 862"/>
              <a:gd name="T19" fmla="*/ 2147483647 h 273"/>
              <a:gd name="T20" fmla="*/ 2147483647 w 862"/>
              <a:gd name="T21" fmla="*/ 0 h 273"/>
              <a:gd name="T22" fmla="*/ 2147483647 w 862"/>
              <a:gd name="T23" fmla="*/ 0 h 273"/>
              <a:gd name="T24" fmla="*/ 2147483647 w 862"/>
              <a:gd name="T25" fmla="*/ 2147483647 h 273"/>
              <a:gd name="T26" fmla="*/ 2147483647 w 862"/>
              <a:gd name="T27" fmla="*/ 2147483647 h 273"/>
              <a:gd name="T28" fmla="*/ 2147483647 w 862"/>
              <a:gd name="T29" fmla="*/ 0 h 273"/>
              <a:gd name="T30" fmla="*/ 2147483647 w 862"/>
              <a:gd name="T31" fmla="*/ 0 h 273"/>
              <a:gd name="T32" fmla="*/ 2147483647 w 862"/>
              <a:gd name="T33" fmla="*/ 2147483647 h 273"/>
              <a:gd name="T34" fmla="*/ 2147483647 w 862"/>
              <a:gd name="T35" fmla="*/ 2147483647 h 2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62" h="273">
                <a:moveTo>
                  <a:pt x="0" y="273"/>
                </a:moveTo>
                <a:lnTo>
                  <a:pt x="136" y="273"/>
                </a:lnTo>
                <a:lnTo>
                  <a:pt x="136" y="0"/>
                </a:lnTo>
                <a:lnTo>
                  <a:pt x="227" y="0"/>
                </a:lnTo>
                <a:lnTo>
                  <a:pt x="227" y="273"/>
                </a:lnTo>
                <a:lnTo>
                  <a:pt x="317" y="273"/>
                </a:lnTo>
                <a:lnTo>
                  <a:pt x="317" y="0"/>
                </a:lnTo>
                <a:lnTo>
                  <a:pt x="408" y="0"/>
                </a:lnTo>
                <a:lnTo>
                  <a:pt x="408" y="273"/>
                </a:lnTo>
                <a:lnTo>
                  <a:pt x="499" y="273"/>
                </a:lnTo>
                <a:lnTo>
                  <a:pt x="499" y="0"/>
                </a:lnTo>
                <a:lnTo>
                  <a:pt x="590" y="0"/>
                </a:lnTo>
                <a:lnTo>
                  <a:pt x="590" y="273"/>
                </a:lnTo>
                <a:lnTo>
                  <a:pt x="680" y="273"/>
                </a:lnTo>
                <a:lnTo>
                  <a:pt x="680" y="0"/>
                </a:lnTo>
                <a:lnTo>
                  <a:pt x="771" y="0"/>
                </a:lnTo>
                <a:lnTo>
                  <a:pt x="771" y="273"/>
                </a:lnTo>
                <a:lnTo>
                  <a:pt x="862" y="273"/>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4" name="Text Box 13"/>
          <p:cNvSpPr txBox="1">
            <a:spLocks noChangeArrowheads="1"/>
          </p:cNvSpPr>
          <p:nvPr/>
        </p:nvSpPr>
        <p:spPr bwMode="auto">
          <a:xfrm>
            <a:off x="5148263" y="1341438"/>
            <a:ext cx="1390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TW" sz="1800">
                <a:latin typeface="Arial" charset="0"/>
              </a:rPr>
              <a:t>Timer0 set  </a:t>
            </a:r>
            <a:endParaRPr lang="en-US" altLang="en-US" sz="1800">
              <a:latin typeface="Arial" charset="0"/>
            </a:endParaRPr>
          </a:p>
        </p:txBody>
      </p:sp>
      <p:sp>
        <p:nvSpPr>
          <p:cNvPr id="8205" name="Text Box 18"/>
          <p:cNvSpPr txBox="1">
            <a:spLocks noChangeArrowheads="1"/>
          </p:cNvSpPr>
          <p:nvPr/>
        </p:nvSpPr>
        <p:spPr bwMode="auto">
          <a:xfrm>
            <a:off x="2700338" y="3810000"/>
            <a:ext cx="81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TW" sz="1800">
                <a:latin typeface="Arial" charset="0"/>
              </a:rPr>
              <a:t>timer0</a:t>
            </a:r>
            <a:endParaRPr lang="en-US" altLang="en-US" sz="1800">
              <a:latin typeface="Arial" charset="0"/>
            </a:endParaRPr>
          </a:p>
        </p:txBody>
      </p:sp>
      <p:sp>
        <p:nvSpPr>
          <p:cNvPr id="8206" name="Line 19"/>
          <p:cNvSpPr>
            <a:spLocks noChangeShapeType="1"/>
          </p:cNvSpPr>
          <p:nvPr/>
        </p:nvSpPr>
        <p:spPr bwMode="auto">
          <a:xfrm>
            <a:off x="3851275" y="3573463"/>
            <a:ext cx="5040313" cy="0"/>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207" name="Picture 21" descr="MCj043263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3284538"/>
            <a:ext cx="831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8" name="Text Box 22"/>
          <p:cNvSpPr txBox="1">
            <a:spLocks noChangeArrowheads="1"/>
          </p:cNvSpPr>
          <p:nvPr/>
        </p:nvSpPr>
        <p:spPr bwMode="auto">
          <a:xfrm>
            <a:off x="5775325" y="2439988"/>
            <a:ext cx="145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Blink red-led</a:t>
            </a:r>
          </a:p>
        </p:txBody>
      </p:sp>
      <p:pic>
        <p:nvPicPr>
          <p:cNvPr id="8209"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4302125"/>
            <a:ext cx="1655763"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633412"/>
          </a:xfrm>
        </p:spPr>
        <p:txBody>
          <a:bodyPr/>
          <a:lstStyle/>
          <a:p>
            <a:pPr eaLnBrk="1" hangingPunct="1"/>
            <a:r>
              <a:rPr lang="en-US" altLang="en-US" smtClean="0"/>
              <a:t>Explanation</a:t>
            </a:r>
          </a:p>
        </p:txBody>
      </p:sp>
      <p:sp>
        <p:nvSpPr>
          <p:cNvPr id="9219" name="Rectangle 3"/>
          <p:cNvSpPr>
            <a:spLocks noGrp="1" noChangeArrowheads="1"/>
          </p:cNvSpPr>
          <p:nvPr>
            <p:ph idx="1"/>
          </p:nvPr>
        </p:nvSpPr>
        <p:spPr>
          <a:xfrm>
            <a:off x="468313" y="1052513"/>
            <a:ext cx="8229600" cy="4525962"/>
          </a:xfrm>
        </p:spPr>
        <p:txBody>
          <a:bodyPr/>
          <a:lstStyle/>
          <a:p>
            <a:pPr eaLnBrk="1" hangingPunct="1">
              <a:lnSpc>
                <a:spcPct val="80000"/>
              </a:lnSpc>
            </a:pPr>
            <a:r>
              <a:rPr lang="en-US" altLang="en-US" sz="2000" smtClean="0"/>
              <a:t>The software has two parts</a:t>
            </a:r>
          </a:p>
          <a:p>
            <a:pPr lvl="1" eaLnBrk="1" hangingPunct="1">
              <a:lnSpc>
                <a:spcPct val="80000"/>
              </a:lnSpc>
            </a:pPr>
            <a:r>
              <a:rPr lang="en-US" altLang="en-US" sz="1800" smtClean="0"/>
              <a:t>The main() program initializes the timer and interrupt</a:t>
            </a:r>
          </a:p>
          <a:p>
            <a:pPr lvl="1" eaLnBrk="1" hangingPunct="1">
              <a:lnSpc>
                <a:spcPct val="80000"/>
              </a:lnSpc>
            </a:pPr>
            <a:r>
              <a:rPr lang="en-US" altLang="en-US" sz="1800" smtClean="0"/>
              <a:t>The interrupt service routine __irq() blinks the LED at 10HZ</a:t>
            </a:r>
          </a:p>
          <a:p>
            <a:pPr eaLnBrk="1" hangingPunct="1">
              <a:lnSpc>
                <a:spcPct val="80000"/>
              </a:lnSpc>
            </a:pPr>
            <a:r>
              <a:rPr lang="en-US" altLang="en-US" sz="2000" smtClean="0"/>
              <a:t>After initialization the code in main() can do something else, like some calculations or idling by running an endless loop , such as “while(1){ }”.</a:t>
            </a:r>
          </a:p>
          <a:p>
            <a:pPr eaLnBrk="1" hangingPunct="1">
              <a:lnSpc>
                <a:spcPct val="80000"/>
              </a:lnSpc>
            </a:pPr>
            <a:r>
              <a:rPr lang="en-US" altLang="en-US" sz="2000" smtClean="0"/>
              <a:t>The main() program is being interrupted at a regular basis, 10 Hz, </a:t>
            </a:r>
          </a:p>
          <a:p>
            <a:pPr eaLnBrk="1" hangingPunct="1">
              <a:lnSpc>
                <a:spcPct val="80000"/>
              </a:lnSpc>
            </a:pPr>
            <a:r>
              <a:rPr lang="en-US" altLang="en-US" sz="2000" smtClean="0"/>
              <a:t>The __irq() toggles the state of the LED, turning it on or off at 10/2HZ</a:t>
            </a:r>
          </a:p>
          <a:p>
            <a:pPr eaLnBrk="1" hangingPunct="1">
              <a:lnSpc>
                <a:spcPct val="80000"/>
              </a:lnSpc>
            </a:pPr>
            <a:endParaRPr lang="en-US" altLang="en-US" sz="2000" smtClean="0"/>
          </a:p>
          <a:p>
            <a:pPr eaLnBrk="1" hangingPunct="1">
              <a:lnSpc>
                <a:spcPct val="80000"/>
              </a:lnSpc>
            </a:pPr>
            <a:r>
              <a:rPr lang="en-US" altLang="en-US" sz="2000" smtClean="0"/>
              <a:t>void __irq isr_Timer0()</a:t>
            </a:r>
          </a:p>
          <a:p>
            <a:pPr eaLnBrk="1" hangingPunct="1">
              <a:lnSpc>
                <a:spcPct val="80000"/>
              </a:lnSpc>
            </a:pPr>
            <a:r>
              <a:rPr lang="en-US" altLang="en-US" sz="2000" smtClean="0"/>
              <a:t>{</a:t>
            </a:r>
          </a:p>
          <a:p>
            <a:pPr eaLnBrk="1" hangingPunct="1">
              <a:lnSpc>
                <a:spcPct val="80000"/>
              </a:lnSpc>
            </a:pPr>
            <a:r>
              <a:rPr lang="en-US" altLang="en-US" sz="2000" smtClean="0"/>
              <a:t>  	timeval++;</a:t>
            </a:r>
          </a:p>
          <a:p>
            <a:pPr eaLnBrk="1" hangingPunct="1">
              <a:lnSpc>
                <a:spcPct val="80000"/>
              </a:lnSpc>
            </a:pPr>
            <a:endParaRPr lang="en-US" altLang="en-US" sz="2000" smtClean="0"/>
          </a:p>
          <a:p>
            <a:pPr eaLnBrk="1" hangingPunct="1">
              <a:lnSpc>
                <a:spcPct val="80000"/>
              </a:lnSpc>
            </a:pPr>
            <a:r>
              <a:rPr lang="en-US" altLang="en-US" sz="2000" smtClean="0"/>
              <a:t>	//Blink the Red LED</a:t>
            </a:r>
          </a:p>
          <a:p>
            <a:pPr eaLnBrk="1" hangingPunct="1">
              <a:lnSpc>
                <a:spcPct val="80000"/>
              </a:lnSpc>
            </a:pPr>
            <a:r>
              <a:rPr lang="en-US" altLang="en-US" sz="2000" smtClean="0"/>
              <a:t>	if((timeval%2)==0) IO0CLR|=D1_red_led;</a:t>
            </a:r>
          </a:p>
          <a:p>
            <a:pPr eaLnBrk="1" hangingPunct="1">
              <a:lnSpc>
                <a:spcPct val="80000"/>
              </a:lnSpc>
            </a:pPr>
            <a:r>
              <a:rPr lang="en-US" altLang="en-US" sz="2000" smtClean="0"/>
              <a:t>	else IO0SET|=D1_red_led;</a:t>
            </a:r>
          </a:p>
          <a:p>
            <a:pPr eaLnBrk="1" hangingPunct="1">
              <a:lnSpc>
                <a:spcPct val="80000"/>
              </a:lnSpc>
            </a:pPr>
            <a:endParaRPr lang="en-US" altLang="en-US" sz="2000" smtClean="0"/>
          </a:p>
          <a:p>
            <a:pPr eaLnBrk="1" hangingPunct="1">
              <a:lnSpc>
                <a:spcPct val="80000"/>
              </a:lnSpc>
            </a:pPr>
            <a:r>
              <a:rPr lang="en-US" altLang="en-US" sz="2000" smtClean="0"/>
              <a:t>    T0IR = 1;                              	// Clear interrupt flag</a:t>
            </a:r>
          </a:p>
          <a:p>
            <a:pPr eaLnBrk="1" hangingPunct="1">
              <a:lnSpc>
                <a:spcPct val="80000"/>
              </a:lnSpc>
            </a:pPr>
            <a:r>
              <a:rPr lang="en-US" altLang="en-US" sz="2000" smtClean="0"/>
              <a:t>    VICVectAddr = 0;                       	// Acknowledge Interrupt</a:t>
            </a:r>
          </a:p>
          <a:p>
            <a:pPr eaLnBrk="1" hangingPunct="1">
              <a:lnSpc>
                <a:spcPct val="80000"/>
              </a:lnSpc>
            </a:pPr>
            <a:r>
              <a:rPr lang="en-US" altLang="en-US" sz="2000" smtClean="0"/>
              <a:t>}</a:t>
            </a:r>
            <a:endParaRPr lang="en-US" altLang="en-US" sz="1600" smtClean="0"/>
          </a:p>
          <a:p>
            <a:pPr eaLnBrk="1" hangingPunct="1">
              <a:lnSpc>
                <a:spcPct val="80000"/>
              </a:lnSpc>
            </a:pPr>
            <a:endParaRPr lang="en-US" altLang="en-US" sz="1600" smtClean="0"/>
          </a:p>
          <a:p>
            <a:pPr eaLnBrk="1" hangingPunct="1">
              <a:lnSpc>
                <a:spcPct val="80000"/>
              </a:lnSpc>
            </a:pPr>
            <a:endParaRPr lang="en-US" altLang="en-US" sz="1600" smtClean="0"/>
          </a:p>
          <a:p>
            <a:pPr eaLnBrk="1" hangingPunct="1">
              <a:lnSpc>
                <a:spcPct val="80000"/>
              </a:lnSpc>
            </a:pPr>
            <a:endParaRPr lang="en-US" altLang="en-US" sz="1600" smtClean="0"/>
          </a:p>
          <a:p>
            <a:pPr eaLnBrk="1" hangingPunct="1">
              <a:lnSpc>
                <a:spcPct val="80000"/>
              </a:lnSpc>
            </a:pPr>
            <a:endParaRPr lang="en-US" altLang="en-US" sz="1600" smtClean="0"/>
          </a:p>
        </p:txBody>
      </p:sp>
      <p:sp>
        <p:nvSpPr>
          <p:cNvPr id="5" name="Footer Placeholder 4"/>
          <p:cNvSpPr>
            <a:spLocks noGrp="1"/>
          </p:cNvSpPr>
          <p:nvPr>
            <p:ph type="ftr" sz="quarter" idx="11"/>
          </p:nvPr>
        </p:nvSpPr>
        <p:spPr/>
        <p:txBody>
          <a:bodyPr/>
          <a:lstStyle/>
          <a:p>
            <a:pPr>
              <a:defRPr/>
            </a:pPr>
            <a:r>
              <a:rPr lang="en-US" smtClean="0"/>
              <a:t>chapter 10: Timer and external interrupts v7a</a:t>
            </a:r>
            <a:endParaRPr lang="en-US"/>
          </a:p>
        </p:txBody>
      </p:sp>
      <p:sp>
        <p:nvSpPr>
          <p:cNvPr id="6" name="Slide Number Placeholder 5"/>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CBFA5E1-D0F2-4536-A66B-ABF73075C043}" type="slidenum">
              <a:rPr lang="en-US" altLang="en-US">
                <a:solidFill>
                  <a:srgbClr val="898989"/>
                </a:solidFill>
              </a:rPr>
              <a:pPr/>
              <a:t>7</a:t>
            </a:fld>
            <a:endParaRPr lang="en-US" altLang="en-US">
              <a:solidFill>
                <a:srgbClr val="89898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3400" smtClean="0"/>
              <a:t>Why do we use timer interrupt?</a:t>
            </a:r>
            <a:br>
              <a:rPr lang="en-US" altLang="en-US" sz="3400" smtClean="0"/>
            </a:br>
            <a:r>
              <a:rPr lang="en-US" altLang="en-US" sz="3400" smtClean="0"/>
              <a:t>Example of blinking an LED</a:t>
            </a:r>
          </a:p>
        </p:txBody>
      </p:sp>
      <p:sp>
        <p:nvSpPr>
          <p:cNvPr id="10243" name="Rectangle 3"/>
          <p:cNvSpPr>
            <a:spLocks noGrp="1" noChangeArrowheads="1"/>
          </p:cNvSpPr>
          <p:nvPr>
            <p:ph sz="half" idx="1"/>
          </p:nvPr>
        </p:nvSpPr>
        <p:spPr/>
        <p:txBody>
          <a:bodyPr/>
          <a:lstStyle/>
          <a:p>
            <a:pPr eaLnBrk="1" hangingPunct="1">
              <a:lnSpc>
                <a:spcPct val="80000"/>
              </a:lnSpc>
            </a:pPr>
            <a:r>
              <a:rPr lang="en-US" altLang="en-US" sz="2000" smtClean="0"/>
              <a:t>//Software delay loop method</a:t>
            </a:r>
          </a:p>
          <a:p>
            <a:pPr eaLnBrk="1" hangingPunct="1">
              <a:lnSpc>
                <a:spcPct val="80000"/>
              </a:lnSpc>
            </a:pPr>
            <a:r>
              <a:rPr lang="en-US" altLang="en-US" sz="2000" smtClean="0"/>
              <a:t>Main()</a:t>
            </a:r>
          </a:p>
          <a:p>
            <a:pPr eaLnBrk="1" hangingPunct="1">
              <a:lnSpc>
                <a:spcPct val="80000"/>
              </a:lnSpc>
            </a:pPr>
            <a:r>
              <a:rPr lang="en-US" altLang="en-US" sz="2000" smtClean="0"/>
              <a:t>{</a:t>
            </a:r>
          </a:p>
          <a:p>
            <a:pPr eaLnBrk="1" hangingPunct="1">
              <a:lnSpc>
                <a:spcPct val="80000"/>
              </a:lnSpc>
            </a:pPr>
            <a:r>
              <a:rPr lang="en-US" altLang="en-US" sz="2000" smtClean="0"/>
              <a:t>    For (;;)</a:t>
            </a:r>
          </a:p>
          <a:p>
            <a:pPr eaLnBrk="1" hangingPunct="1">
              <a:lnSpc>
                <a:spcPct val="80000"/>
              </a:lnSpc>
            </a:pPr>
            <a:r>
              <a:rPr lang="en-US" altLang="en-US" sz="2000" smtClean="0"/>
              <a:t>    {  </a:t>
            </a:r>
            <a:r>
              <a:rPr lang="en-US" altLang="en-US" sz="2000" smtClean="0">
                <a:solidFill>
                  <a:srgbClr val="FF5050"/>
                </a:solidFill>
              </a:rPr>
              <a:t>On_LED</a:t>
            </a:r>
            <a:r>
              <a:rPr lang="en-US" altLang="en-US" sz="2000" smtClean="0"/>
              <a:t>; </a:t>
            </a:r>
          </a:p>
          <a:p>
            <a:pPr eaLnBrk="1" hangingPunct="1">
              <a:lnSpc>
                <a:spcPct val="80000"/>
              </a:lnSpc>
            </a:pPr>
            <a:r>
              <a:rPr lang="en-US" altLang="en-US" sz="2000" smtClean="0"/>
              <a:t>       delay_100ms_loop();</a:t>
            </a:r>
          </a:p>
          <a:p>
            <a:pPr eaLnBrk="1" hangingPunct="1">
              <a:lnSpc>
                <a:spcPct val="80000"/>
              </a:lnSpc>
            </a:pPr>
            <a:r>
              <a:rPr lang="en-US" altLang="en-US" sz="2000" smtClean="0"/>
              <a:t>       </a:t>
            </a:r>
            <a:r>
              <a:rPr lang="en-US" altLang="en-US" sz="2000" smtClean="0">
                <a:solidFill>
                  <a:schemeClr val="hlink"/>
                </a:solidFill>
              </a:rPr>
              <a:t>Off_LED</a:t>
            </a:r>
            <a:r>
              <a:rPr lang="en-US" altLang="en-US" sz="2000" smtClean="0"/>
              <a:t>; </a:t>
            </a:r>
          </a:p>
          <a:p>
            <a:pPr eaLnBrk="1" hangingPunct="1">
              <a:lnSpc>
                <a:spcPct val="80000"/>
              </a:lnSpc>
            </a:pPr>
            <a:r>
              <a:rPr lang="en-US" altLang="en-US" sz="2000" smtClean="0"/>
              <a:t>       delay_100ms_loop(); }</a:t>
            </a:r>
          </a:p>
          <a:p>
            <a:pPr eaLnBrk="1" hangingPunct="1">
              <a:lnSpc>
                <a:spcPct val="80000"/>
              </a:lnSpc>
            </a:pPr>
            <a:r>
              <a:rPr lang="en-US" altLang="en-US" sz="2000" smtClean="0"/>
              <a:t>}</a:t>
            </a:r>
          </a:p>
        </p:txBody>
      </p:sp>
      <p:sp>
        <p:nvSpPr>
          <p:cNvPr id="10244" name="Rectangle 5"/>
          <p:cNvSpPr>
            <a:spLocks noGrp="1" noChangeArrowheads="1"/>
          </p:cNvSpPr>
          <p:nvPr>
            <p:ph sz="half" idx="2"/>
          </p:nvPr>
        </p:nvSpPr>
        <p:spPr/>
        <p:txBody>
          <a:bodyPr/>
          <a:lstStyle/>
          <a:p>
            <a:pPr eaLnBrk="1" hangingPunct="1">
              <a:lnSpc>
                <a:spcPct val="90000"/>
              </a:lnSpc>
            </a:pPr>
            <a:r>
              <a:rPr lang="en-US" altLang="en-US" sz="1800" smtClean="0"/>
              <a:t>Problems</a:t>
            </a:r>
          </a:p>
          <a:p>
            <a:pPr lvl="1" eaLnBrk="1" hangingPunct="1">
              <a:lnSpc>
                <a:spcPct val="90000"/>
              </a:lnSpc>
            </a:pPr>
            <a:r>
              <a:rPr lang="en-US" altLang="en-US" sz="1600" smtClean="0"/>
              <a:t>Delay not accurate, because different interrupts (UART, TIMER..etc) may occur in between statements</a:t>
            </a:r>
          </a:p>
          <a:p>
            <a:pPr lvl="1" eaLnBrk="1" hangingPunct="1">
              <a:lnSpc>
                <a:spcPct val="90000"/>
              </a:lnSpc>
            </a:pPr>
            <a:r>
              <a:rPr lang="en-US" altLang="en-US" sz="1600" smtClean="0"/>
              <a:t>Exact delay is difficult to calculate, because</a:t>
            </a:r>
          </a:p>
          <a:p>
            <a:pPr lvl="2" eaLnBrk="1" hangingPunct="1">
              <a:lnSpc>
                <a:spcPct val="90000"/>
              </a:lnSpc>
            </a:pPr>
            <a:r>
              <a:rPr lang="en-US" altLang="en-US" sz="1500" smtClean="0"/>
              <a:t>delay_100ms_loop()</a:t>
            </a:r>
            <a:endParaRPr lang="en-US" altLang="en-US" sz="1700" smtClean="0"/>
          </a:p>
          <a:p>
            <a:pPr lvl="2" eaLnBrk="1" hangingPunct="1">
              <a:lnSpc>
                <a:spcPct val="90000"/>
              </a:lnSpc>
            </a:pPr>
            <a:r>
              <a:rPr lang="en-US" altLang="en-US" sz="1500" smtClean="0"/>
              <a:t>{ for (i=0; i&lt;x; i++)</a:t>
            </a:r>
          </a:p>
          <a:p>
            <a:pPr lvl="2" eaLnBrk="1" hangingPunct="1">
              <a:lnSpc>
                <a:spcPct val="90000"/>
              </a:lnSpc>
            </a:pPr>
            <a:r>
              <a:rPr lang="en-US" altLang="en-US" sz="1500" smtClean="0"/>
              <a:t>   for (j=0; j&lt; 1000; j++)</a:t>
            </a:r>
          </a:p>
          <a:p>
            <a:pPr lvl="2" eaLnBrk="1" hangingPunct="1">
              <a:lnSpc>
                <a:spcPct val="90000"/>
              </a:lnSpc>
            </a:pPr>
            <a:r>
              <a:rPr lang="en-US" altLang="en-US" sz="1500" smtClean="0"/>
              <a:t>     {some instructions   depends on how you write them;}</a:t>
            </a:r>
          </a:p>
          <a:p>
            <a:pPr lvl="2" eaLnBrk="1" hangingPunct="1">
              <a:lnSpc>
                <a:spcPct val="90000"/>
              </a:lnSpc>
            </a:pPr>
            <a:r>
              <a:rPr lang="en-US" altLang="en-US" sz="1500" smtClean="0"/>
              <a:t>   //difficult to estimate x  to make delay 100ms</a:t>
            </a:r>
          </a:p>
          <a:p>
            <a:pPr lvl="2" eaLnBrk="1" hangingPunct="1">
              <a:lnSpc>
                <a:spcPct val="90000"/>
              </a:lnSpc>
            </a:pPr>
            <a:r>
              <a:rPr lang="en-US" altLang="en-US" sz="1500" smtClean="0"/>
              <a:t> }</a:t>
            </a:r>
          </a:p>
          <a:p>
            <a:pPr lvl="1" eaLnBrk="1" hangingPunct="1">
              <a:lnSpc>
                <a:spcPct val="90000"/>
              </a:lnSpc>
            </a:pPr>
            <a:r>
              <a:rPr lang="en-US" altLang="en-US" sz="1600" smtClean="0"/>
              <a:t>Solution: use timer interrupt</a:t>
            </a:r>
          </a:p>
          <a:p>
            <a:pPr lvl="1" eaLnBrk="1" hangingPunct="1">
              <a:lnSpc>
                <a:spcPct val="90000"/>
              </a:lnSpc>
            </a:pPr>
            <a:endParaRPr lang="en-US" altLang="en-US" sz="1600" smtClean="0"/>
          </a:p>
          <a:p>
            <a:pPr eaLnBrk="1" hangingPunct="1">
              <a:lnSpc>
                <a:spcPct val="90000"/>
              </a:lnSpc>
            </a:pPr>
            <a:endParaRPr lang="en-US" altLang="en-US" sz="1800" smtClean="0"/>
          </a:p>
        </p:txBody>
      </p:sp>
      <p:sp>
        <p:nvSpPr>
          <p:cNvPr id="7" name="Footer Placeholder 5"/>
          <p:cNvSpPr>
            <a:spLocks noGrp="1"/>
          </p:cNvSpPr>
          <p:nvPr>
            <p:ph type="ftr" sz="quarter" idx="11"/>
          </p:nvPr>
        </p:nvSpPr>
        <p:spPr/>
        <p:txBody>
          <a:bodyPr/>
          <a:lstStyle/>
          <a:p>
            <a:pPr>
              <a:defRPr/>
            </a:pPr>
            <a:r>
              <a:rPr lang="en-US" smtClean="0"/>
              <a:t>chapter 10: Timer and external interrupts v7a</a:t>
            </a:r>
            <a:endParaRPr lang="en-US"/>
          </a:p>
        </p:txBody>
      </p:sp>
      <p:sp>
        <p:nvSpPr>
          <p:cNvPr id="8" name="Slide Number Placeholder 6"/>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BB40B69-CF8D-48BA-9BD8-2786E21D4A1B}" type="slidenum">
              <a:rPr lang="en-US" altLang="en-US">
                <a:solidFill>
                  <a:srgbClr val="898989"/>
                </a:solidFill>
              </a:rPr>
              <a:pPr/>
              <a:t>8</a:t>
            </a:fld>
            <a:endParaRPr lang="en-US" altLang="en-US">
              <a:solidFill>
                <a:srgbClr val="898989"/>
              </a:solidFill>
            </a:endParaRPr>
          </a:p>
        </p:txBody>
      </p:sp>
      <p:pic>
        <p:nvPicPr>
          <p:cNvPr id="10247" name="Picture 4" descr="MCj03968460000[1]">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388" y="549275"/>
            <a:ext cx="1447800"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8313" y="115888"/>
            <a:ext cx="8229600" cy="1143000"/>
          </a:xfrm>
        </p:spPr>
        <p:txBody>
          <a:bodyPr/>
          <a:lstStyle/>
          <a:p>
            <a:pPr eaLnBrk="1" hangingPunct="1"/>
            <a:r>
              <a:rPr lang="en-US" altLang="en-US" sz="3600" smtClean="0"/>
              <a:t>What is timer interrupt?</a:t>
            </a:r>
            <a:r>
              <a:rPr lang="en-US" altLang="en-US" sz="2600" smtClean="0"/>
              <a:t/>
            </a:r>
            <a:br>
              <a:rPr lang="en-US" altLang="en-US" sz="2600" smtClean="0"/>
            </a:br>
            <a:r>
              <a:rPr lang="en-US" altLang="en-US" sz="2600" smtClean="0"/>
              <a:t> </a:t>
            </a:r>
            <a:r>
              <a:rPr lang="en-US" altLang="en-US" sz="3400" smtClean="0">
                <a:solidFill>
                  <a:srgbClr val="FF5050"/>
                </a:solidFill>
              </a:rPr>
              <a:t>_isr( )=</a:t>
            </a:r>
            <a:r>
              <a:rPr lang="en-US" altLang="en-US" sz="3400" smtClean="0"/>
              <a:t>Interrupt Service Routine</a:t>
            </a:r>
          </a:p>
        </p:txBody>
      </p:sp>
      <p:sp>
        <p:nvSpPr>
          <p:cNvPr id="11267" name="Rectangle 3"/>
          <p:cNvSpPr>
            <a:spLocks noGrp="1" noChangeArrowheads="1"/>
          </p:cNvSpPr>
          <p:nvPr>
            <p:ph idx="1"/>
          </p:nvPr>
        </p:nvSpPr>
        <p:spPr/>
        <p:txBody>
          <a:bodyPr/>
          <a:lstStyle/>
          <a:p>
            <a:pPr eaLnBrk="1" hangingPunct="1"/>
            <a:endParaRPr lang="en-US" altLang="en-US" sz="2000" smtClean="0"/>
          </a:p>
          <a:p>
            <a:pPr eaLnBrk="1" hangingPunct="1"/>
            <a:endParaRPr lang="en-US" altLang="en-US" sz="2000" smtClean="0"/>
          </a:p>
          <a:p>
            <a:pPr eaLnBrk="1" hangingPunct="1"/>
            <a:endParaRPr lang="en-US" altLang="en-US" sz="2000" smtClean="0"/>
          </a:p>
          <a:p>
            <a:pPr eaLnBrk="1" hangingPunct="1"/>
            <a:endParaRPr lang="en-US" altLang="en-US" sz="2000" smtClean="0"/>
          </a:p>
          <a:p>
            <a:pPr eaLnBrk="1" hangingPunct="1"/>
            <a:endParaRPr lang="en-US" altLang="en-US" sz="2000" smtClean="0"/>
          </a:p>
          <a:p>
            <a:pPr eaLnBrk="1" hangingPunct="1"/>
            <a:r>
              <a:rPr lang="en-US" altLang="en-US" sz="2000" smtClean="0"/>
              <a:t>Main ()</a:t>
            </a:r>
          </a:p>
          <a:p>
            <a:pPr eaLnBrk="1" hangingPunct="1"/>
            <a:r>
              <a:rPr lang="en-US" altLang="en-US" sz="2000" smtClean="0"/>
              <a:t>{</a:t>
            </a:r>
          </a:p>
          <a:p>
            <a:pPr eaLnBrk="1" hangingPunct="1"/>
            <a:r>
              <a:rPr lang="en-US" altLang="en-US" sz="2000" smtClean="0"/>
              <a:t>:</a:t>
            </a:r>
          </a:p>
          <a:p>
            <a:pPr eaLnBrk="1" hangingPunct="1"/>
            <a:endParaRPr lang="en-US" altLang="en-US" sz="2000" smtClean="0"/>
          </a:p>
          <a:p>
            <a:pPr eaLnBrk="1" hangingPunct="1"/>
            <a:r>
              <a:rPr lang="en-US" altLang="en-US" sz="2000" smtClean="0"/>
              <a:t>Doing something</a:t>
            </a:r>
          </a:p>
          <a:p>
            <a:pPr eaLnBrk="1" hangingPunct="1"/>
            <a:r>
              <a:rPr lang="en-US" altLang="en-US" sz="2000" smtClean="0"/>
              <a:t>:</a:t>
            </a:r>
          </a:p>
          <a:p>
            <a:pPr eaLnBrk="1" hangingPunct="1"/>
            <a:r>
              <a:rPr lang="en-US" altLang="en-US" sz="2000" smtClean="0"/>
              <a:t>}</a:t>
            </a:r>
          </a:p>
        </p:txBody>
      </p:sp>
      <p:sp>
        <p:nvSpPr>
          <p:cNvPr id="32" name="Footer Placeholder 4"/>
          <p:cNvSpPr>
            <a:spLocks noGrp="1"/>
          </p:cNvSpPr>
          <p:nvPr>
            <p:ph type="ftr" sz="quarter" idx="11"/>
          </p:nvPr>
        </p:nvSpPr>
        <p:spPr/>
        <p:txBody>
          <a:bodyPr/>
          <a:lstStyle/>
          <a:p>
            <a:pPr>
              <a:defRPr/>
            </a:pPr>
            <a:r>
              <a:rPr lang="en-US" smtClean="0"/>
              <a:t>chapter 10: Timer and external interrupts v7a</a:t>
            </a:r>
            <a:endParaRPr lang="en-US"/>
          </a:p>
        </p:txBody>
      </p:sp>
      <p:sp>
        <p:nvSpPr>
          <p:cNvPr id="33" name="Slide Number Placeholder 5"/>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9D1C60D-A247-47B1-9A4F-D728A6AE6463}" type="slidenum">
              <a:rPr lang="en-US" altLang="en-US">
                <a:solidFill>
                  <a:srgbClr val="898989"/>
                </a:solidFill>
              </a:rPr>
              <a:pPr/>
              <a:t>9</a:t>
            </a:fld>
            <a:endParaRPr lang="en-US" altLang="en-US">
              <a:solidFill>
                <a:srgbClr val="898989"/>
              </a:solidFill>
            </a:endParaRPr>
          </a:p>
        </p:txBody>
      </p:sp>
      <p:sp>
        <p:nvSpPr>
          <p:cNvPr id="11270" name="Text Box 4"/>
          <p:cNvSpPr txBox="1">
            <a:spLocks noChangeArrowheads="1"/>
          </p:cNvSpPr>
          <p:nvPr/>
        </p:nvSpPr>
        <p:spPr bwMode="auto">
          <a:xfrm>
            <a:off x="5308600" y="-1333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sp>
        <p:nvSpPr>
          <p:cNvPr id="11271" name="Text Box 5"/>
          <p:cNvSpPr txBox="1">
            <a:spLocks noChangeArrowheads="1"/>
          </p:cNvSpPr>
          <p:nvPr/>
        </p:nvSpPr>
        <p:spPr bwMode="auto">
          <a:xfrm>
            <a:off x="5435600" y="3716338"/>
            <a:ext cx="3305175" cy="2847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u="sng">
                <a:latin typeface="Arial" charset="0"/>
              </a:rPr>
              <a:t>At each rising edge </a:t>
            </a:r>
          </a:p>
          <a:p>
            <a:pPr>
              <a:spcBef>
                <a:spcPct val="0"/>
              </a:spcBef>
              <a:buFontTx/>
              <a:buNone/>
            </a:pPr>
            <a:r>
              <a:rPr lang="en-US" altLang="en-US" sz="1800" u="sng">
                <a:latin typeface="Arial" charset="0"/>
              </a:rPr>
              <a:t>of TIMER_OUTPUT pulse, </a:t>
            </a:r>
          </a:p>
          <a:p>
            <a:pPr>
              <a:spcBef>
                <a:spcPct val="0"/>
              </a:spcBef>
              <a:buFontTx/>
              <a:buNone/>
            </a:pPr>
            <a:r>
              <a:rPr lang="en-US" altLang="en-US" sz="1800" u="sng">
                <a:latin typeface="Arial" charset="0"/>
              </a:rPr>
              <a:t>ISR( ) executes once.</a:t>
            </a:r>
          </a:p>
          <a:p>
            <a:pPr>
              <a:spcBef>
                <a:spcPct val="0"/>
              </a:spcBef>
              <a:buFontTx/>
              <a:buNone/>
            </a:pPr>
            <a:r>
              <a:rPr lang="en-US" altLang="en-US" sz="1800" u="sng">
                <a:latin typeface="Arial" charset="0"/>
              </a:rPr>
              <a:t>So _ISR( ) executes 10 times </a:t>
            </a:r>
          </a:p>
          <a:p>
            <a:pPr>
              <a:spcBef>
                <a:spcPct val="0"/>
              </a:spcBef>
              <a:buFontTx/>
              <a:buNone/>
            </a:pPr>
            <a:r>
              <a:rPr lang="en-US" altLang="en-US" sz="1800" u="sng">
                <a:latin typeface="Arial" charset="0"/>
              </a:rPr>
              <a:t>per second </a:t>
            </a:r>
          </a:p>
          <a:p>
            <a:pPr>
              <a:spcBef>
                <a:spcPct val="0"/>
              </a:spcBef>
              <a:buFontTx/>
              <a:buNone/>
            </a:pPr>
            <a:r>
              <a:rPr lang="en-US" altLang="en-US" sz="1800">
                <a:solidFill>
                  <a:srgbClr val="FF5050"/>
                </a:solidFill>
                <a:latin typeface="Arial" charset="0"/>
              </a:rPr>
              <a:t>_isr( )</a:t>
            </a:r>
            <a:r>
              <a:rPr lang="en-US" altLang="en-US" sz="1800">
                <a:latin typeface="Arial" charset="0"/>
              </a:rPr>
              <a:t>//Interrupt service routine</a:t>
            </a:r>
          </a:p>
          <a:p>
            <a:pPr>
              <a:spcBef>
                <a:spcPct val="0"/>
              </a:spcBef>
              <a:buFontTx/>
              <a:buNone/>
            </a:pPr>
            <a:r>
              <a:rPr lang="en-US" altLang="en-US" sz="1800">
                <a:latin typeface="Arial" charset="0"/>
              </a:rPr>
              <a:t>{</a:t>
            </a:r>
          </a:p>
          <a:p>
            <a:pPr>
              <a:spcBef>
                <a:spcPct val="0"/>
              </a:spcBef>
              <a:buFontTx/>
              <a:buNone/>
            </a:pPr>
            <a:r>
              <a:rPr lang="en-US" altLang="en-US" sz="1800">
                <a:latin typeface="Arial" charset="0"/>
              </a:rPr>
              <a:t>..  some tasks…</a:t>
            </a:r>
          </a:p>
          <a:p>
            <a:pPr>
              <a:spcBef>
                <a:spcPct val="0"/>
              </a:spcBef>
              <a:buFontTx/>
              <a:buNone/>
            </a:pPr>
            <a:r>
              <a:rPr lang="en-US" altLang="en-US" sz="1800">
                <a:latin typeface="Arial" charset="0"/>
              </a:rPr>
              <a:t>}//when finished, </a:t>
            </a:r>
          </a:p>
          <a:p>
            <a:pPr>
              <a:spcBef>
                <a:spcPct val="0"/>
              </a:spcBef>
              <a:buFontTx/>
              <a:buNone/>
            </a:pPr>
            <a:r>
              <a:rPr lang="en-US" altLang="en-US" sz="1800">
                <a:latin typeface="Arial" charset="0"/>
              </a:rPr>
              <a:t>//goes back to main</a:t>
            </a:r>
          </a:p>
        </p:txBody>
      </p:sp>
      <p:sp>
        <p:nvSpPr>
          <p:cNvPr id="11272" name="Line 6"/>
          <p:cNvSpPr>
            <a:spLocks noChangeShapeType="1"/>
          </p:cNvSpPr>
          <p:nvPr/>
        </p:nvSpPr>
        <p:spPr bwMode="auto">
          <a:xfrm flipV="1">
            <a:off x="3203575" y="3860800"/>
            <a:ext cx="2232025" cy="10810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3" name="Line 7"/>
          <p:cNvSpPr>
            <a:spLocks noChangeShapeType="1"/>
          </p:cNvSpPr>
          <p:nvPr/>
        </p:nvSpPr>
        <p:spPr bwMode="auto">
          <a:xfrm flipH="1" flipV="1">
            <a:off x="3203575" y="5084763"/>
            <a:ext cx="2160588" cy="1081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4" name="Text Box 15"/>
          <p:cNvSpPr txBox="1">
            <a:spLocks noChangeArrowheads="1"/>
          </p:cNvSpPr>
          <p:nvPr/>
        </p:nvSpPr>
        <p:spPr bwMode="auto">
          <a:xfrm>
            <a:off x="250825" y="2066925"/>
            <a:ext cx="1225550" cy="7493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TW" sz="1400">
                <a:latin typeface="Arial" charset="0"/>
              </a:rPr>
              <a:t>PCLK=</a:t>
            </a:r>
          </a:p>
          <a:p>
            <a:pPr eaLnBrk="1" hangingPunct="1">
              <a:spcBef>
                <a:spcPct val="0"/>
              </a:spcBef>
              <a:buFontTx/>
              <a:buNone/>
            </a:pPr>
            <a:r>
              <a:rPr lang="en-US" altLang="en-US" sz="1400" b="1" u="sng">
                <a:latin typeface="Arial" charset="0"/>
              </a:rPr>
              <a:t>13.824</a:t>
            </a:r>
            <a:r>
              <a:rPr lang="en-US" altLang="zh-TW" sz="1400" b="1" u="sng">
                <a:latin typeface="Arial" charset="0"/>
              </a:rPr>
              <a:t>MHz</a:t>
            </a:r>
            <a:endParaRPr lang="en-US" altLang="zh-TW" sz="1400">
              <a:latin typeface="Arial" charset="0"/>
            </a:endParaRPr>
          </a:p>
          <a:p>
            <a:pPr eaLnBrk="1" hangingPunct="1">
              <a:spcBef>
                <a:spcPct val="0"/>
              </a:spcBef>
              <a:buFontTx/>
              <a:buNone/>
            </a:pPr>
            <a:endParaRPr lang="en-US" altLang="en-US" sz="1400">
              <a:latin typeface="Arial" charset="0"/>
            </a:endParaRPr>
          </a:p>
        </p:txBody>
      </p:sp>
      <p:sp>
        <p:nvSpPr>
          <p:cNvPr id="11275" name="Line 16"/>
          <p:cNvSpPr>
            <a:spLocks noChangeShapeType="1"/>
          </p:cNvSpPr>
          <p:nvPr/>
        </p:nvSpPr>
        <p:spPr bwMode="auto">
          <a:xfrm>
            <a:off x="1182688" y="1989138"/>
            <a:ext cx="365125" cy="317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6" name="Freeform 17"/>
          <p:cNvSpPr>
            <a:spLocks/>
          </p:cNvSpPr>
          <p:nvPr/>
        </p:nvSpPr>
        <p:spPr bwMode="auto">
          <a:xfrm>
            <a:off x="250825" y="1711325"/>
            <a:ext cx="238125" cy="300038"/>
          </a:xfrm>
          <a:custGeom>
            <a:avLst/>
            <a:gdLst>
              <a:gd name="T0" fmla="*/ 0 w 919"/>
              <a:gd name="T1" fmla="*/ 2147483647 h 363"/>
              <a:gd name="T2" fmla="*/ 2147483647 w 919"/>
              <a:gd name="T3" fmla="*/ 2147483647 h 363"/>
              <a:gd name="T4" fmla="*/ 2147483647 w 919"/>
              <a:gd name="T5" fmla="*/ 0 h 363"/>
              <a:gd name="T6" fmla="*/ 2147483647 w 919"/>
              <a:gd name="T7" fmla="*/ 0 h 363"/>
              <a:gd name="T8" fmla="*/ 2147483647 w 919"/>
              <a:gd name="T9" fmla="*/ 2147483647 h 363"/>
              <a:gd name="T10" fmla="*/ 2147483647 w 919"/>
              <a:gd name="T11" fmla="*/ 2147483647 h 363"/>
              <a:gd name="T12" fmla="*/ 2147483647 w 919"/>
              <a:gd name="T13" fmla="*/ 0 h 363"/>
              <a:gd name="T14" fmla="*/ 2147483647 w 919"/>
              <a:gd name="T15" fmla="*/ 0 h 363"/>
              <a:gd name="T16" fmla="*/ 2147483647 w 919"/>
              <a:gd name="T17" fmla="*/ 2147483647 h 363"/>
              <a:gd name="T18" fmla="*/ 2147483647 w 919"/>
              <a:gd name="T19" fmla="*/ 2147483647 h 3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9" h="363">
                <a:moveTo>
                  <a:pt x="0" y="363"/>
                </a:moveTo>
                <a:lnTo>
                  <a:pt x="323" y="363"/>
                </a:lnTo>
                <a:lnTo>
                  <a:pt x="323" y="0"/>
                </a:lnTo>
                <a:lnTo>
                  <a:pt x="474" y="0"/>
                </a:lnTo>
                <a:lnTo>
                  <a:pt x="474" y="356"/>
                </a:lnTo>
                <a:lnTo>
                  <a:pt x="679" y="356"/>
                </a:lnTo>
                <a:lnTo>
                  <a:pt x="679" y="0"/>
                </a:lnTo>
                <a:lnTo>
                  <a:pt x="810" y="0"/>
                </a:lnTo>
                <a:lnTo>
                  <a:pt x="810" y="356"/>
                </a:lnTo>
                <a:lnTo>
                  <a:pt x="919" y="363"/>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7" name="Rectangle 18"/>
          <p:cNvSpPr>
            <a:spLocks noChangeArrowheads="1"/>
          </p:cNvSpPr>
          <p:nvPr/>
        </p:nvSpPr>
        <p:spPr bwMode="auto">
          <a:xfrm>
            <a:off x="2647950" y="1268413"/>
            <a:ext cx="1492250" cy="576262"/>
          </a:xfrm>
          <a:prstGeom prst="rect">
            <a:avLst/>
          </a:prstGeom>
          <a:solidFill>
            <a:srgbClr val="FFCC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zh-TW" sz="1400">
                <a:latin typeface="Arial" charset="0"/>
              </a:rPr>
              <a:t>Match reg0 (MR0)</a:t>
            </a:r>
            <a:endParaRPr lang="en-US" altLang="zh-TW" sz="1000">
              <a:latin typeface="Arial" charset="0"/>
            </a:endParaRPr>
          </a:p>
          <a:p>
            <a:pPr algn="ctr" eaLnBrk="1" hangingPunct="1">
              <a:spcBef>
                <a:spcPct val="0"/>
              </a:spcBef>
              <a:buFontTx/>
              <a:buNone/>
            </a:pPr>
            <a:r>
              <a:rPr lang="en-US" altLang="en-US" sz="1400">
                <a:latin typeface="Arial" charset="0"/>
              </a:rPr>
              <a:t>T0MR0 =1382400</a:t>
            </a:r>
            <a:r>
              <a:rPr lang="en-US" altLang="en-US" sz="1800">
                <a:latin typeface="Arial" charset="0"/>
              </a:rPr>
              <a:t> </a:t>
            </a:r>
          </a:p>
        </p:txBody>
      </p:sp>
      <p:sp>
        <p:nvSpPr>
          <p:cNvPr id="11278" name="Oval 19"/>
          <p:cNvSpPr>
            <a:spLocks noChangeArrowheads="1"/>
          </p:cNvSpPr>
          <p:nvPr/>
        </p:nvSpPr>
        <p:spPr bwMode="auto">
          <a:xfrm>
            <a:off x="2924175" y="1901825"/>
            <a:ext cx="606425" cy="423863"/>
          </a:xfrm>
          <a:prstGeom prst="ellipse">
            <a:avLst/>
          </a:prstGeom>
          <a:solidFill>
            <a:schemeClr val="accent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zh-TW" sz="1800">
                <a:latin typeface="Arial" charset="0"/>
              </a:rPr>
              <a:t>=</a:t>
            </a:r>
            <a:endParaRPr lang="en-US" altLang="en-US" sz="1800">
              <a:latin typeface="Arial" charset="0"/>
            </a:endParaRPr>
          </a:p>
        </p:txBody>
      </p:sp>
      <p:sp>
        <p:nvSpPr>
          <p:cNvPr id="11279" name="Line 20"/>
          <p:cNvSpPr>
            <a:spLocks noChangeShapeType="1"/>
          </p:cNvSpPr>
          <p:nvPr/>
        </p:nvSpPr>
        <p:spPr bwMode="auto">
          <a:xfrm flipV="1">
            <a:off x="2557463" y="2089150"/>
            <a:ext cx="365125" cy="635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0" name="Line 21"/>
          <p:cNvSpPr>
            <a:spLocks noChangeShapeType="1"/>
          </p:cNvSpPr>
          <p:nvPr/>
        </p:nvSpPr>
        <p:spPr bwMode="auto">
          <a:xfrm>
            <a:off x="3243263" y="1789113"/>
            <a:ext cx="0" cy="14922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1" name="Line 22"/>
          <p:cNvSpPr>
            <a:spLocks noChangeShapeType="1"/>
          </p:cNvSpPr>
          <p:nvPr/>
        </p:nvSpPr>
        <p:spPr bwMode="auto">
          <a:xfrm>
            <a:off x="3519488" y="2089150"/>
            <a:ext cx="455612" cy="158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2" name="Rectangle 23"/>
          <p:cNvSpPr>
            <a:spLocks noChangeArrowheads="1"/>
          </p:cNvSpPr>
          <p:nvPr/>
        </p:nvSpPr>
        <p:spPr bwMode="auto">
          <a:xfrm>
            <a:off x="1547813" y="1562100"/>
            <a:ext cx="1049337" cy="858838"/>
          </a:xfrm>
          <a:prstGeom prst="rect">
            <a:avLst/>
          </a:prstGeom>
          <a:solidFill>
            <a:schemeClr val="bg2"/>
          </a:solidFill>
          <a:ln w="19050">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zh-TW" sz="1200">
                <a:latin typeface="Arial" charset="0"/>
              </a:rPr>
              <a:t>Timer </a:t>
            </a:r>
          </a:p>
          <a:p>
            <a:pPr algn="ctr" eaLnBrk="1" hangingPunct="1">
              <a:spcBef>
                <a:spcPct val="0"/>
              </a:spcBef>
              <a:buFontTx/>
              <a:buNone/>
            </a:pPr>
            <a:r>
              <a:rPr lang="en-US" altLang="zh-TW" sz="1200">
                <a:latin typeface="Arial" charset="0"/>
              </a:rPr>
              <a:t>CounterTC</a:t>
            </a:r>
            <a:endParaRPr lang="en-US" altLang="en-US" sz="1200">
              <a:latin typeface="Arial" charset="0"/>
            </a:endParaRPr>
          </a:p>
        </p:txBody>
      </p:sp>
      <p:sp>
        <p:nvSpPr>
          <p:cNvPr id="11283" name="Freeform 25"/>
          <p:cNvSpPr>
            <a:spLocks/>
          </p:cNvSpPr>
          <p:nvPr/>
        </p:nvSpPr>
        <p:spPr bwMode="auto">
          <a:xfrm>
            <a:off x="2052638" y="2089150"/>
            <a:ext cx="1736725" cy="600075"/>
          </a:xfrm>
          <a:custGeom>
            <a:avLst/>
            <a:gdLst>
              <a:gd name="T0" fmla="*/ 2147483647 w 1723"/>
              <a:gd name="T1" fmla="*/ 0 h 726"/>
              <a:gd name="T2" fmla="*/ 2147483647 w 1723"/>
              <a:gd name="T3" fmla="*/ 2147483647 h 726"/>
              <a:gd name="T4" fmla="*/ 0 w 1723"/>
              <a:gd name="T5" fmla="*/ 2147483647 h 726"/>
              <a:gd name="T6" fmla="*/ 0 w 1723"/>
              <a:gd name="T7" fmla="*/ 2147483647 h 7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3" h="726">
                <a:moveTo>
                  <a:pt x="1723" y="0"/>
                </a:moveTo>
                <a:lnTo>
                  <a:pt x="1723" y="726"/>
                </a:lnTo>
                <a:lnTo>
                  <a:pt x="0" y="726"/>
                </a:lnTo>
                <a:lnTo>
                  <a:pt x="0" y="54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4" name="Text Box 26"/>
          <p:cNvSpPr txBox="1">
            <a:spLocks noChangeArrowheads="1"/>
          </p:cNvSpPr>
          <p:nvPr/>
        </p:nvSpPr>
        <p:spPr bwMode="auto">
          <a:xfrm>
            <a:off x="1692275" y="2312988"/>
            <a:ext cx="647700"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a:latin typeface="Arial" charset="0"/>
              </a:rPr>
              <a:t>reset</a:t>
            </a:r>
          </a:p>
        </p:txBody>
      </p:sp>
      <p:sp>
        <p:nvSpPr>
          <p:cNvPr id="11285" name="Text Box 28"/>
          <p:cNvSpPr txBox="1">
            <a:spLocks noChangeArrowheads="1"/>
          </p:cNvSpPr>
          <p:nvPr/>
        </p:nvSpPr>
        <p:spPr bwMode="auto">
          <a:xfrm>
            <a:off x="4575175" y="2182813"/>
            <a:ext cx="2128838" cy="9620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a:latin typeface="Arial" charset="0"/>
              </a:rPr>
              <a:t>TIMER_OUTPUT</a:t>
            </a:r>
          </a:p>
          <a:p>
            <a:pPr>
              <a:spcBef>
                <a:spcPct val="0"/>
              </a:spcBef>
              <a:buFontTx/>
              <a:buNone/>
            </a:pPr>
            <a:r>
              <a:rPr lang="en-US" altLang="en-US" sz="1400">
                <a:latin typeface="Arial" charset="0"/>
              </a:rPr>
              <a:t>An output pulse </a:t>
            </a:r>
          </a:p>
          <a:p>
            <a:pPr>
              <a:spcBef>
                <a:spcPct val="0"/>
              </a:spcBef>
              <a:buFontTx/>
              <a:buNone/>
            </a:pPr>
            <a:r>
              <a:rPr lang="en-US" altLang="en-US" sz="1400">
                <a:latin typeface="Arial" charset="0"/>
              </a:rPr>
              <a:t>will be generated </a:t>
            </a:r>
          </a:p>
          <a:p>
            <a:pPr>
              <a:spcBef>
                <a:spcPct val="0"/>
              </a:spcBef>
              <a:buFontTx/>
              <a:buNone/>
            </a:pPr>
            <a:r>
              <a:rPr lang="en-US" altLang="en-US" sz="1400">
                <a:latin typeface="Arial" charset="0"/>
              </a:rPr>
              <a:t>when TC=T0MR0 match</a:t>
            </a:r>
          </a:p>
        </p:txBody>
      </p:sp>
      <p:sp>
        <p:nvSpPr>
          <p:cNvPr id="11286" name="Line 30"/>
          <p:cNvSpPr>
            <a:spLocks noChangeShapeType="1"/>
          </p:cNvSpPr>
          <p:nvPr/>
        </p:nvSpPr>
        <p:spPr bwMode="auto">
          <a:xfrm flipV="1">
            <a:off x="485775" y="1825625"/>
            <a:ext cx="255588" cy="635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1287" name="Rectangle 34"/>
          <p:cNvSpPr>
            <a:spLocks noChangeArrowheads="1"/>
          </p:cNvSpPr>
          <p:nvPr/>
        </p:nvSpPr>
        <p:spPr bwMode="auto">
          <a:xfrm>
            <a:off x="0" y="1196975"/>
            <a:ext cx="8316913" cy="2232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sp>
        <p:nvSpPr>
          <p:cNvPr id="11288" name="Text Box 36"/>
          <p:cNvSpPr txBox="1">
            <a:spLocks noChangeArrowheads="1"/>
          </p:cNvSpPr>
          <p:nvPr/>
        </p:nvSpPr>
        <p:spPr bwMode="auto">
          <a:xfrm>
            <a:off x="7308850" y="1412875"/>
            <a:ext cx="136525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latin typeface="Arial" charset="0"/>
              </a:rPr>
              <a:t>Connected </a:t>
            </a:r>
          </a:p>
          <a:p>
            <a:pPr>
              <a:spcBef>
                <a:spcPct val="0"/>
              </a:spcBef>
              <a:buFontTx/>
              <a:buNone/>
            </a:pPr>
            <a:r>
              <a:rPr lang="en-US" altLang="en-US" sz="1800">
                <a:latin typeface="Arial" charset="0"/>
              </a:rPr>
              <a:t>Inside </a:t>
            </a:r>
          </a:p>
          <a:p>
            <a:pPr>
              <a:spcBef>
                <a:spcPct val="0"/>
              </a:spcBef>
              <a:buFontTx/>
              <a:buNone/>
            </a:pPr>
            <a:r>
              <a:rPr lang="en-US" altLang="en-US" sz="1800">
                <a:latin typeface="Arial" charset="0"/>
              </a:rPr>
              <a:t>ARM7-</a:t>
            </a:r>
          </a:p>
          <a:p>
            <a:pPr>
              <a:spcBef>
                <a:spcPct val="0"/>
              </a:spcBef>
              <a:buFontTx/>
              <a:buNone/>
            </a:pPr>
            <a:r>
              <a:rPr lang="en-US" altLang="en-US" sz="1800">
                <a:latin typeface="Arial" charset="0"/>
              </a:rPr>
              <a:t>LPC213x</a:t>
            </a:r>
          </a:p>
        </p:txBody>
      </p:sp>
      <p:sp>
        <p:nvSpPr>
          <p:cNvPr id="11289" name="Freeform 37"/>
          <p:cNvSpPr>
            <a:spLocks/>
          </p:cNvSpPr>
          <p:nvPr/>
        </p:nvSpPr>
        <p:spPr bwMode="auto">
          <a:xfrm>
            <a:off x="5076825" y="1341438"/>
            <a:ext cx="2232025" cy="2519362"/>
          </a:xfrm>
          <a:custGeom>
            <a:avLst/>
            <a:gdLst>
              <a:gd name="T0" fmla="*/ 2147483647 w 1209"/>
              <a:gd name="T1" fmla="*/ 0 h 1225"/>
              <a:gd name="T2" fmla="*/ 2147483647 w 1209"/>
              <a:gd name="T3" fmla="*/ 2147483647 h 1225"/>
              <a:gd name="T4" fmla="*/ 2147483647 w 1209"/>
              <a:gd name="T5" fmla="*/ 2147483647 h 1225"/>
              <a:gd name="T6" fmla="*/ 2147483647 w 1209"/>
              <a:gd name="T7" fmla="*/ 2147483647 h 1225"/>
              <a:gd name="T8" fmla="*/ 2147483647 w 1209"/>
              <a:gd name="T9" fmla="*/ 2147483647 h 1225"/>
              <a:gd name="T10" fmla="*/ 2147483647 w 1209"/>
              <a:gd name="T11" fmla="*/ 2147483647 h 12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09" h="1225">
                <a:moveTo>
                  <a:pt x="574" y="0"/>
                </a:moveTo>
                <a:cubicBezTo>
                  <a:pt x="800" y="42"/>
                  <a:pt x="1027" y="84"/>
                  <a:pt x="1118" y="182"/>
                </a:cubicBezTo>
                <a:cubicBezTo>
                  <a:pt x="1209" y="280"/>
                  <a:pt x="1156" y="461"/>
                  <a:pt x="1118" y="590"/>
                </a:cubicBezTo>
                <a:cubicBezTo>
                  <a:pt x="1080" y="719"/>
                  <a:pt x="1058" y="877"/>
                  <a:pt x="892" y="953"/>
                </a:cubicBezTo>
                <a:cubicBezTo>
                  <a:pt x="726" y="1029"/>
                  <a:pt x="242" y="999"/>
                  <a:pt x="121" y="1044"/>
                </a:cubicBezTo>
                <a:cubicBezTo>
                  <a:pt x="0" y="1089"/>
                  <a:pt x="83" y="1157"/>
                  <a:pt x="166" y="1225"/>
                </a:cubicBezTo>
              </a:path>
            </a:pathLst>
          </a:custGeom>
          <a:noFill/>
          <a:ln w="38100" cap="flat" cmpd="sng">
            <a:solidFill>
              <a:schemeClr val="tx1"/>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0" name="Text Box 38"/>
          <p:cNvSpPr txBox="1">
            <a:spLocks noChangeArrowheads="1"/>
          </p:cNvSpPr>
          <p:nvPr/>
        </p:nvSpPr>
        <p:spPr bwMode="auto">
          <a:xfrm>
            <a:off x="5795963" y="1844675"/>
            <a:ext cx="717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latin typeface="Arial" charset="0"/>
              </a:rPr>
              <a:t>10Hz</a:t>
            </a:r>
          </a:p>
        </p:txBody>
      </p:sp>
      <p:sp>
        <p:nvSpPr>
          <p:cNvPr id="11291" name="Line 39"/>
          <p:cNvSpPr>
            <a:spLocks noChangeShapeType="1"/>
          </p:cNvSpPr>
          <p:nvPr/>
        </p:nvSpPr>
        <p:spPr bwMode="auto">
          <a:xfrm flipV="1">
            <a:off x="4284663" y="1628775"/>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2" name="Line 40"/>
          <p:cNvSpPr>
            <a:spLocks noChangeShapeType="1"/>
          </p:cNvSpPr>
          <p:nvPr/>
        </p:nvSpPr>
        <p:spPr bwMode="auto">
          <a:xfrm flipV="1">
            <a:off x="5508625" y="1628775"/>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3" name="Freeform 42"/>
          <p:cNvSpPr>
            <a:spLocks/>
          </p:cNvSpPr>
          <p:nvPr/>
        </p:nvSpPr>
        <p:spPr bwMode="auto">
          <a:xfrm>
            <a:off x="4067175" y="1773238"/>
            <a:ext cx="1800225" cy="360362"/>
          </a:xfrm>
          <a:custGeom>
            <a:avLst/>
            <a:gdLst>
              <a:gd name="T0" fmla="*/ 0 w 1134"/>
              <a:gd name="T1" fmla="*/ 2147483647 h 227"/>
              <a:gd name="T2" fmla="*/ 2147483647 w 1134"/>
              <a:gd name="T3" fmla="*/ 2147483647 h 227"/>
              <a:gd name="T4" fmla="*/ 2147483647 w 1134"/>
              <a:gd name="T5" fmla="*/ 0 h 227"/>
              <a:gd name="T6" fmla="*/ 2147483647 w 1134"/>
              <a:gd name="T7" fmla="*/ 0 h 227"/>
              <a:gd name="T8" fmla="*/ 2147483647 w 1134"/>
              <a:gd name="T9" fmla="*/ 2147483647 h 227"/>
              <a:gd name="T10" fmla="*/ 2147483647 w 1134"/>
              <a:gd name="T11" fmla="*/ 2147483647 h 227"/>
              <a:gd name="T12" fmla="*/ 2147483647 w 1134"/>
              <a:gd name="T13" fmla="*/ 0 h 227"/>
              <a:gd name="T14" fmla="*/ 2147483647 w 1134"/>
              <a:gd name="T15" fmla="*/ 0 h 227"/>
              <a:gd name="T16" fmla="*/ 2147483647 w 1134"/>
              <a:gd name="T17" fmla="*/ 2147483647 h 227"/>
              <a:gd name="T18" fmla="*/ 2147483647 w 1134"/>
              <a:gd name="T19" fmla="*/ 2147483647 h 2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34" h="227">
                <a:moveTo>
                  <a:pt x="0" y="227"/>
                </a:moveTo>
                <a:lnTo>
                  <a:pt x="137" y="227"/>
                </a:lnTo>
                <a:lnTo>
                  <a:pt x="137" y="0"/>
                </a:lnTo>
                <a:lnTo>
                  <a:pt x="182" y="0"/>
                </a:lnTo>
                <a:lnTo>
                  <a:pt x="182" y="227"/>
                </a:lnTo>
                <a:lnTo>
                  <a:pt x="908" y="227"/>
                </a:lnTo>
                <a:lnTo>
                  <a:pt x="908" y="0"/>
                </a:lnTo>
                <a:lnTo>
                  <a:pt x="953" y="0"/>
                </a:lnTo>
                <a:lnTo>
                  <a:pt x="953" y="227"/>
                </a:lnTo>
                <a:lnTo>
                  <a:pt x="1134" y="227"/>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4" name="Text Box 43"/>
          <p:cNvSpPr txBox="1">
            <a:spLocks noChangeArrowheads="1"/>
          </p:cNvSpPr>
          <p:nvPr/>
        </p:nvSpPr>
        <p:spPr bwMode="auto">
          <a:xfrm>
            <a:off x="4356100" y="1125538"/>
            <a:ext cx="177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latin typeface="Arial" charset="0"/>
              </a:rPr>
              <a:t>Interrupt occurs</a:t>
            </a:r>
          </a:p>
        </p:txBody>
      </p:sp>
      <p:sp>
        <p:nvSpPr>
          <p:cNvPr id="11295" name="Line 44"/>
          <p:cNvSpPr>
            <a:spLocks noChangeShapeType="1"/>
          </p:cNvSpPr>
          <p:nvPr/>
        </p:nvSpPr>
        <p:spPr bwMode="auto">
          <a:xfrm flipV="1">
            <a:off x="4356100" y="1412875"/>
            <a:ext cx="360363"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6" name="Line 46"/>
          <p:cNvSpPr>
            <a:spLocks noChangeShapeType="1"/>
          </p:cNvSpPr>
          <p:nvPr/>
        </p:nvSpPr>
        <p:spPr bwMode="auto">
          <a:xfrm flipV="1">
            <a:off x="5508625" y="1412875"/>
            <a:ext cx="0"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1297" name="Picture 21" descr="MCj0432635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2925" y="2868613"/>
            <a:ext cx="831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7331</TotalTime>
  <Words>3514</Words>
  <Application>Microsoft Office PowerPoint</Application>
  <PresentationFormat>On-screen Show (4:3)</PresentationFormat>
  <Paragraphs>949</Paragraphs>
  <Slides>55</Slides>
  <Notes>4</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 Chapter 10 Timer and external hardware interrupts</vt:lpstr>
      <vt:lpstr>PowerPoint Presentation</vt:lpstr>
      <vt:lpstr>Our testing board</vt:lpstr>
      <vt:lpstr>The timer driven interrupt</vt:lpstr>
      <vt:lpstr>Blink LED Interrupt Service Routine ISR( ) the concept  </vt:lpstr>
      <vt:lpstr>Blink LED Interrupt Service Routine ISR with program details</vt:lpstr>
      <vt:lpstr>Explanation</vt:lpstr>
      <vt:lpstr>Why do we use timer interrupt? Example of blinking an LED</vt:lpstr>
      <vt:lpstr>What is timer interrupt?  _isr( )=Interrupt Service Routine</vt:lpstr>
      <vt:lpstr>Overview of timer_int_demo13a.c  </vt:lpstr>
      <vt:lpstr>PowerPoint Presentation</vt:lpstr>
      <vt:lpstr>Part 1 : Header include header&lt;lpc21xx.h&gt; declare constants and variables</vt:lpstr>
      <vt:lpstr>Part 5: Main ( )</vt:lpstr>
      <vt:lpstr>  What is the meaning of the statement PINSEL1 |= 0x00000300; ? Answer: //setup  p0.20 as EINT3 external interrupt  </vt:lpstr>
      <vt:lpstr>PowerPoint Presentation</vt:lpstr>
      <vt:lpstr> </vt:lpstr>
      <vt:lpstr>Learn to use timer and interrupt</vt:lpstr>
      <vt:lpstr>What is a timer?</vt:lpstr>
      <vt:lpstr>The timer is a 32-bit binary counter  So what is a binary counter?</vt:lpstr>
      <vt:lpstr>Example: 4-bit Asyn. Clock Counter Plot count, and check delay FF=D-type flip flop</vt:lpstr>
      <vt:lpstr>How to use the timer?</vt:lpstr>
      <vt:lpstr>Where is  the timer? </vt:lpstr>
      <vt:lpstr>The ARM_LPC213x has an PCLK=13.842MHz for peripheral devices </vt:lpstr>
      <vt:lpstr> </vt:lpstr>
      <vt:lpstr>Examples for setting T0MCR --You change T0MR0=(13824000/desired freq) to change interrupt frequency</vt:lpstr>
      <vt:lpstr>Exercise 10.2: Example and concept of a timer/counter  </vt:lpstr>
      <vt:lpstr>Part 2: Timer Interrupt service routine </vt:lpstr>
      <vt:lpstr>Part 3: void __irq isr_Eint3()</vt:lpstr>
      <vt:lpstr>A little summary</vt:lpstr>
      <vt:lpstr>The CPU runs instructions of main() and ISR() sequentially. --M1,M2..etc are statements in main()  --I1,I2,I3,are ISR statements inside an ISR(), they will run once in every 100ms</vt:lpstr>
      <vt:lpstr>SOFTWARE  HARDWARE Time delay         vs timer interrupt method </vt:lpstr>
      <vt:lpstr>Explanation</vt:lpstr>
      <vt:lpstr>Application: Scheduler of an  Operating system  </vt:lpstr>
      <vt:lpstr>Explanation</vt:lpstr>
      <vt:lpstr>Limitation of interrupt  Usually stack is used in the interrupt service routines isr() Maximum Interrupt rate allowed: Stack will overflow if interrupt rate is too high.</vt:lpstr>
      <vt:lpstr>Summary</vt:lpstr>
      <vt:lpstr>Experiment</vt:lpstr>
      <vt:lpstr>Appendix (ESTR2100 students should study this)</vt:lpstr>
      <vt:lpstr>Initialize timer and interrupt </vt:lpstr>
      <vt:lpstr>Setup T0MCR interrupt in Init_timer_Eint()</vt:lpstr>
      <vt:lpstr>Setup T0TCR Count Control Register in Init_timer_Eint()  </vt:lpstr>
      <vt:lpstr>setup the Vector Control registers in in Init_timer_Eint()  </vt:lpstr>
      <vt:lpstr>Setup VICVectCntl0 in Init_Timer_Eint() VICVectCntl0(bit 0:4)=(0x020 | 4), because 0x20=&gt;bit 5=1 , is the IRQslot_en ‘4’ is the source mask for timer0 (see next slide) </vt:lpstr>
      <vt:lpstr>Source mask for Timer 0 </vt:lpstr>
      <vt:lpstr>Setup VICIntEnable in Init_Timer_EINT() VICIntEnable = 0x00000010; enable timer 0                  </vt:lpstr>
      <vt:lpstr>Timer0 hex_mask =4</vt:lpstr>
      <vt:lpstr>Appendix 2 The ARM_LPC213x has an PCLK=13.842MHz for peripheral devices </vt:lpstr>
      <vt:lpstr>Appendix3:  How about you need another frequency, say 1KHz interrupt rate? Example of a 1KHz=freq_out interrupt generator</vt:lpstr>
      <vt:lpstr>Examples of other interrupt sources</vt:lpstr>
      <vt:lpstr>setup external interrupt3 (EINT3) line 158</vt:lpstr>
      <vt:lpstr>setup external interrupt line 159</vt:lpstr>
      <vt:lpstr>Appendix</vt:lpstr>
      <vt:lpstr>Interrupt details : chapter5 of [1] from  http://www.nxp.com/acrobat_download/usermanuals/UM10120_1.pdf Example UART generates an interrupt request and has the highest priory</vt:lpstr>
      <vt:lpstr>IRQ execution vector</vt:lpstr>
      <vt:lpstr>Answer for Examples of other interrupt sources see Interrupt enable register (VICIntEnbale table -- address 0xffff f010</vt:lpstr>
    </vt:vector>
  </TitlesOfParts>
  <Company>CUHK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CEG2400 chapter 8</dc:title>
  <dc:creator>khwong</dc:creator>
  <cp:lastModifiedBy>khwong</cp:lastModifiedBy>
  <cp:revision>276</cp:revision>
  <dcterms:created xsi:type="dcterms:W3CDTF">2008-02-09T08:07:34Z</dcterms:created>
  <dcterms:modified xsi:type="dcterms:W3CDTF">2017-10-16T07:12:44Z</dcterms:modified>
</cp:coreProperties>
</file>