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3" r:id="rId1"/>
  </p:sldMasterIdLst>
  <p:notesMasterIdLst>
    <p:notesMasterId r:id="rId34"/>
  </p:notesMasterIdLst>
  <p:handoutMasterIdLst>
    <p:handoutMasterId r:id="rId35"/>
  </p:handoutMasterIdLst>
  <p:sldIdLst>
    <p:sldId id="256" r:id="rId2"/>
    <p:sldId id="298" r:id="rId3"/>
    <p:sldId id="323" r:id="rId4"/>
    <p:sldId id="318" r:id="rId5"/>
    <p:sldId id="319" r:id="rId6"/>
    <p:sldId id="320" r:id="rId7"/>
    <p:sldId id="322" r:id="rId8"/>
    <p:sldId id="324" r:id="rId9"/>
    <p:sldId id="326" r:id="rId10"/>
    <p:sldId id="325" r:id="rId11"/>
    <p:sldId id="336" r:id="rId12"/>
    <p:sldId id="339" r:id="rId13"/>
    <p:sldId id="300" r:id="rId14"/>
    <p:sldId id="301" r:id="rId15"/>
    <p:sldId id="346" r:id="rId16"/>
    <p:sldId id="315" r:id="rId17"/>
    <p:sldId id="310" r:id="rId18"/>
    <p:sldId id="342" r:id="rId19"/>
    <p:sldId id="303" r:id="rId20"/>
    <p:sldId id="305" r:id="rId21"/>
    <p:sldId id="349" r:id="rId22"/>
    <p:sldId id="348" r:id="rId23"/>
    <p:sldId id="341" r:id="rId24"/>
    <p:sldId id="307" r:id="rId25"/>
    <p:sldId id="306" r:id="rId26"/>
    <p:sldId id="343" r:id="rId27"/>
    <p:sldId id="350" r:id="rId28"/>
    <p:sldId id="353" r:id="rId29"/>
    <p:sldId id="309" r:id="rId30"/>
    <p:sldId id="338" r:id="rId31"/>
    <p:sldId id="347" r:id="rId32"/>
    <p:sldId id="354" r:id="rId33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99"/>
    <a:srgbClr val="CC0000"/>
    <a:srgbClr val="009900"/>
    <a:srgbClr val="DDDDDD"/>
    <a:srgbClr val="C0C0C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62" d="100"/>
          <a:sy n="62" d="100"/>
        </p:scale>
        <p:origin x="-133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1422" y="990"/>
      </p:cViewPr>
      <p:guideLst>
        <p:guide orient="horz" pos="3224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311" tIns="47657" rIns="95311" bIns="47657" numCol="1" anchor="t" anchorCtr="0" compatLnSpc="1">
            <a:prstTxWarp prst="textNoShape">
              <a:avLst/>
            </a:prstTxWarp>
          </a:bodyPr>
          <a:lstStyle>
            <a:lvl1pPr defTabSz="954088" eaLnBrk="1" hangingPunct="1">
              <a:defRPr sz="1100"/>
            </a:lvl1pPr>
          </a:lstStyle>
          <a:p>
            <a:endParaRPr lang="en-US" altLang="zh-TW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311" tIns="47657" rIns="95311" bIns="47657" numCol="1" anchor="t" anchorCtr="0" compatLnSpc="1">
            <a:prstTxWarp prst="textNoShape">
              <a:avLst/>
            </a:prstTxWarp>
          </a:bodyPr>
          <a:lstStyle>
            <a:lvl1pPr algn="r" defTabSz="954088" eaLnBrk="1" hangingPunct="1">
              <a:defRPr sz="1100">
                <a:ea typeface="新細明體" pitchFamily="18" charset="-120"/>
              </a:defRPr>
            </a:lvl1pPr>
          </a:lstStyle>
          <a:p>
            <a:fld id="{59FAA6C5-1676-4ECF-A3C4-98B325BA6B0C}" type="datetime5">
              <a:rPr lang="en-US" altLang="en-US"/>
              <a:pPr/>
              <a:t>21-Nov-17</a:t>
            </a:fld>
            <a:endParaRPr lang="en-US" altLang="zh-TW">
              <a:ea typeface="+mn-ea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311" tIns="47657" rIns="95311" bIns="47657" numCol="1" anchor="b" anchorCtr="0" compatLnSpc="1">
            <a:prstTxWarp prst="textNoShape">
              <a:avLst/>
            </a:prstTxWarp>
          </a:bodyPr>
          <a:lstStyle>
            <a:lvl1pPr defTabSz="954088" eaLnBrk="1" hangingPunct="1">
              <a:defRPr sz="1100"/>
            </a:lvl1pPr>
          </a:lstStyle>
          <a:p>
            <a:endParaRPr lang="en-US" altLang="zh-TW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311" tIns="47657" rIns="95311" bIns="47657" numCol="1" anchor="b" anchorCtr="0" compatLnSpc="1">
            <a:prstTxWarp prst="textNoShape">
              <a:avLst/>
            </a:prstTxWarp>
          </a:bodyPr>
          <a:lstStyle>
            <a:lvl1pPr algn="r" defTabSz="954088" eaLnBrk="1" hangingPunct="1">
              <a:defRPr sz="1100"/>
            </a:lvl1pPr>
          </a:lstStyle>
          <a:p>
            <a:fld id="{A5768510-F4C1-48A9-9518-D8E6F48B738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2241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82" tIns="46840" rIns="93682" bIns="46840" numCol="1" anchor="t" anchorCtr="0" compatLnSpc="1">
            <a:prstTxWarp prst="textNoShape">
              <a:avLst/>
            </a:prstTxWarp>
          </a:bodyPr>
          <a:lstStyle>
            <a:lvl1pPr defTabSz="936625" eaLnBrk="1" hangingPunct="1">
              <a:defRPr sz="1100"/>
            </a:lvl1pPr>
          </a:lstStyle>
          <a:p>
            <a:endParaRPr lang="en-US" altLang="zh-HK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78163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82" tIns="46840" rIns="93682" bIns="46840" numCol="1" anchor="t" anchorCtr="0" compatLnSpc="1">
            <a:prstTxWarp prst="textNoShape">
              <a:avLst/>
            </a:prstTxWarp>
          </a:bodyPr>
          <a:lstStyle>
            <a:lvl1pPr algn="r" defTabSz="936625" eaLnBrk="1" hangingPunct="1">
              <a:defRPr sz="1100"/>
            </a:lvl1pPr>
          </a:lstStyle>
          <a:p>
            <a:fld id="{251E4E7D-6A25-4140-AB0D-BCBB47DADFAD}" type="datetime5">
              <a:rPr lang="en-US" altLang="zh-HK"/>
              <a:pPr/>
              <a:t>21-Nov-17</a:t>
            </a:fld>
            <a:endParaRPr lang="en-US" altLang="zh-HK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7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82" tIns="46840" rIns="93682" bIns="46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7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82" tIns="46840" rIns="93682" bIns="46840" numCol="1" anchor="b" anchorCtr="0" compatLnSpc="1">
            <a:prstTxWarp prst="textNoShape">
              <a:avLst/>
            </a:prstTxWarp>
          </a:bodyPr>
          <a:lstStyle>
            <a:lvl1pPr defTabSz="936625" eaLnBrk="1" hangingPunct="1">
              <a:defRPr sz="1100"/>
            </a:lvl1pPr>
          </a:lstStyle>
          <a:p>
            <a:endParaRPr lang="en-US" altLang="zh-HK"/>
          </a:p>
        </p:txBody>
      </p:sp>
      <p:sp>
        <p:nvSpPr>
          <p:cNvPr id="147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1850"/>
            <a:ext cx="3078163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82" tIns="46840" rIns="93682" bIns="46840" numCol="1" anchor="b" anchorCtr="0" compatLnSpc="1">
            <a:prstTxWarp prst="textNoShape">
              <a:avLst/>
            </a:prstTxWarp>
          </a:bodyPr>
          <a:lstStyle>
            <a:lvl1pPr algn="r" defTabSz="936625" eaLnBrk="1" hangingPunct="1">
              <a:defRPr sz="1100"/>
            </a:lvl1pPr>
          </a:lstStyle>
          <a:p>
            <a:fld id="{6B48DA19-FB6A-4FF3-9375-68D4E90C3EBF}" type="slidenum">
              <a:rPr lang="en-US" altLang="zh-HK"/>
              <a:pPr/>
              <a:t>‹#›</a:t>
            </a:fld>
            <a:endParaRPr lang="en-US" altLang="zh-HK"/>
          </a:p>
        </p:txBody>
      </p:sp>
    </p:spTree>
    <p:extLst>
      <p:ext uri="{BB962C8B-B14F-4D97-AF65-F5344CB8AC3E}">
        <p14:creationId xmlns:p14="http://schemas.microsoft.com/office/powerpoint/2010/main" val="408431835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0BC349-FF77-4A0A-9480-CFCB87B20665}" type="datetime5">
              <a:rPr lang="en-US" altLang="zh-HK" smtClean="0"/>
              <a:t>21-Nov-17</a:t>
            </a:fld>
            <a:endParaRPr lang="en-US" altLang="zh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C17454-A427-4B94-8D99-97D5EE6F7BC7}" type="slidenum">
              <a:rPr lang="en-US" altLang="zh-HK"/>
              <a:pPr/>
              <a:t>‹#›</a:t>
            </a:fld>
            <a:endParaRPr lang="en-US" altLang="zh-HK"/>
          </a:p>
        </p:txBody>
      </p:sp>
    </p:spTree>
    <p:extLst>
      <p:ext uri="{BB962C8B-B14F-4D97-AF65-F5344CB8AC3E}">
        <p14:creationId xmlns:p14="http://schemas.microsoft.com/office/powerpoint/2010/main" val="647951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F7CDB3-48B2-4547-B243-15FA527388A5}" type="datetime5">
              <a:rPr lang="en-US" altLang="zh-HK" smtClean="0"/>
              <a:t>21-Nov-17</a:t>
            </a:fld>
            <a:endParaRPr lang="en-US" altLang="zh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1E2144-FE98-41DA-892D-1FE1585B31B8}" type="slidenum">
              <a:rPr lang="en-US" altLang="zh-HK"/>
              <a:pPr/>
              <a:t>‹#›</a:t>
            </a:fld>
            <a:endParaRPr lang="en-US" altLang="zh-HK"/>
          </a:p>
        </p:txBody>
      </p:sp>
    </p:spTree>
    <p:extLst>
      <p:ext uri="{BB962C8B-B14F-4D97-AF65-F5344CB8AC3E}">
        <p14:creationId xmlns:p14="http://schemas.microsoft.com/office/powerpoint/2010/main" val="85028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29E7F6-092B-4138-9EB3-BE66C4C0EA9B}" type="datetime5">
              <a:rPr lang="en-US" altLang="zh-HK" smtClean="0"/>
              <a:t>21-Nov-17</a:t>
            </a:fld>
            <a:endParaRPr lang="en-US" altLang="zh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8B143-91E3-4D1E-83F5-7EECDCCD05F0}" type="slidenum">
              <a:rPr lang="en-US" altLang="zh-HK"/>
              <a:pPr/>
              <a:t>‹#›</a:t>
            </a:fld>
            <a:endParaRPr lang="en-US" altLang="zh-HK"/>
          </a:p>
        </p:txBody>
      </p:sp>
    </p:spTree>
    <p:extLst>
      <p:ext uri="{BB962C8B-B14F-4D97-AF65-F5344CB8AC3E}">
        <p14:creationId xmlns:p14="http://schemas.microsoft.com/office/powerpoint/2010/main" val="351210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CFC33FE-A68A-4FA4-A5B3-E9DE6F79BD81}" type="datetime5">
              <a:rPr lang="en-US" altLang="zh-HK" smtClean="0"/>
              <a:t>21-Nov-17</a:t>
            </a:fld>
            <a:endParaRPr lang="en-US" altLang="zh-H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A0E7A17-0EDA-451D-9F83-269F2FD89267}" type="slidenum">
              <a:rPr lang="en-US" altLang="zh-HK"/>
              <a:pPr/>
              <a:t>‹#›</a:t>
            </a:fld>
            <a:endParaRPr lang="en-US" altLang="zh-HK"/>
          </a:p>
        </p:txBody>
      </p:sp>
    </p:spTree>
    <p:extLst>
      <p:ext uri="{BB962C8B-B14F-4D97-AF65-F5344CB8AC3E}">
        <p14:creationId xmlns:p14="http://schemas.microsoft.com/office/powerpoint/2010/main" val="246262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13308B-D1F6-4D3D-B160-A760C54E9010}" type="datetime5">
              <a:rPr lang="en-US" altLang="zh-HK" smtClean="0"/>
              <a:t>21-Nov-17</a:t>
            </a:fld>
            <a:endParaRPr lang="en-US" altLang="zh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A0A71-891A-4D31-955C-E1B184B0B7C3}" type="slidenum">
              <a:rPr lang="en-US" altLang="zh-HK"/>
              <a:pPr/>
              <a:t>‹#›</a:t>
            </a:fld>
            <a:endParaRPr lang="en-US" altLang="zh-HK"/>
          </a:p>
        </p:txBody>
      </p:sp>
    </p:spTree>
    <p:extLst>
      <p:ext uri="{BB962C8B-B14F-4D97-AF65-F5344CB8AC3E}">
        <p14:creationId xmlns:p14="http://schemas.microsoft.com/office/powerpoint/2010/main" val="736352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75CA0D-C117-47DB-9726-6D9C1CFD8A1A}" type="datetime5">
              <a:rPr lang="en-US" altLang="zh-HK" smtClean="0"/>
              <a:t>21-Nov-17</a:t>
            </a:fld>
            <a:endParaRPr lang="en-US" altLang="zh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1F0415-7FE1-4B9E-B12F-785BE92F8FE9}" type="slidenum">
              <a:rPr lang="en-US" altLang="zh-HK"/>
              <a:pPr/>
              <a:t>‹#›</a:t>
            </a:fld>
            <a:endParaRPr lang="en-US" altLang="zh-HK"/>
          </a:p>
        </p:txBody>
      </p:sp>
    </p:spTree>
    <p:extLst>
      <p:ext uri="{BB962C8B-B14F-4D97-AF65-F5344CB8AC3E}">
        <p14:creationId xmlns:p14="http://schemas.microsoft.com/office/powerpoint/2010/main" val="1905580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C292D-CEF7-4186-9F9F-D5D037AB2D94}" type="datetime5">
              <a:rPr lang="en-US" altLang="zh-HK" smtClean="0"/>
              <a:t>21-Nov-17</a:t>
            </a:fld>
            <a:endParaRPr lang="en-US" altLang="zh-H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5C6B9-B150-4DFA-B1D6-F93D20908ED2}" type="slidenum">
              <a:rPr lang="en-US" altLang="zh-HK"/>
              <a:pPr/>
              <a:t>‹#›</a:t>
            </a:fld>
            <a:endParaRPr lang="en-US" altLang="zh-HK"/>
          </a:p>
        </p:txBody>
      </p:sp>
    </p:spTree>
    <p:extLst>
      <p:ext uri="{BB962C8B-B14F-4D97-AF65-F5344CB8AC3E}">
        <p14:creationId xmlns:p14="http://schemas.microsoft.com/office/powerpoint/2010/main" val="1996213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BEC8D3-99B5-4516-9ED3-EF75861894CD}" type="datetime5">
              <a:rPr lang="en-US" altLang="zh-HK" smtClean="0"/>
              <a:t>21-Nov-17</a:t>
            </a:fld>
            <a:endParaRPr lang="en-US" altLang="zh-HK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32B73F-C6EF-40B0-99F6-3A0F2034B897}" type="slidenum">
              <a:rPr lang="en-US" altLang="zh-HK"/>
              <a:pPr/>
              <a:t>‹#›</a:t>
            </a:fld>
            <a:endParaRPr lang="en-US" altLang="zh-HK"/>
          </a:p>
        </p:txBody>
      </p:sp>
    </p:spTree>
    <p:extLst>
      <p:ext uri="{BB962C8B-B14F-4D97-AF65-F5344CB8AC3E}">
        <p14:creationId xmlns:p14="http://schemas.microsoft.com/office/powerpoint/2010/main" val="32421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0D14A-1F7F-41A5-96FF-DF7626037AC5}" type="datetime5">
              <a:rPr lang="en-US" altLang="zh-HK" smtClean="0"/>
              <a:t>21-Nov-17</a:t>
            </a:fld>
            <a:endParaRPr lang="en-US" altLang="zh-H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84132-C56B-4F99-975B-A0C3C4A1D3A4}" type="slidenum">
              <a:rPr lang="en-US" altLang="zh-HK"/>
              <a:pPr/>
              <a:t>‹#›</a:t>
            </a:fld>
            <a:endParaRPr lang="en-US" altLang="zh-HK"/>
          </a:p>
        </p:txBody>
      </p:sp>
    </p:spTree>
    <p:extLst>
      <p:ext uri="{BB962C8B-B14F-4D97-AF65-F5344CB8AC3E}">
        <p14:creationId xmlns:p14="http://schemas.microsoft.com/office/powerpoint/2010/main" val="249260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AD1774-5227-4B03-8EC5-D20E2B0280E7}" type="datetime5">
              <a:rPr lang="en-US" altLang="zh-HK" smtClean="0"/>
              <a:t>21-Nov-17</a:t>
            </a:fld>
            <a:endParaRPr lang="en-US" altLang="zh-HK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DE0BF3-1578-4ED5-B223-F8CA4071B15B}" type="slidenum">
              <a:rPr lang="en-US" altLang="zh-HK"/>
              <a:pPr/>
              <a:t>‹#›</a:t>
            </a:fld>
            <a:endParaRPr lang="en-US" altLang="zh-HK"/>
          </a:p>
        </p:txBody>
      </p:sp>
    </p:spTree>
    <p:extLst>
      <p:ext uri="{BB962C8B-B14F-4D97-AF65-F5344CB8AC3E}">
        <p14:creationId xmlns:p14="http://schemas.microsoft.com/office/powerpoint/2010/main" val="2861234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E296BA-6E5F-41DB-9EE7-278365218D91}" type="datetime5">
              <a:rPr lang="en-US" altLang="zh-HK" smtClean="0"/>
              <a:t>21-Nov-17</a:t>
            </a:fld>
            <a:endParaRPr lang="en-US" altLang="zh-H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AA055-BB9A-412B-B13B-C29CA81E2C6B}" type="slidenum">
              <a:rPr lang="en-US" altLang="zh-HK"/>
              <a:pPr/>
              <a:t>‹#›</a:t>
            </a:fld>
            <a:endParaRPr lang="en-US" altLang="zh-HK"/>
          </a:p>
        </p:txBody>
      </p:sp>
    </p:spTree>
    <p:extLst>
      <p:ext uri="{BB962C8B-B14F-4D97-AF65-F5344CB8AC3E}">
        <p14:creationId xmlns:p14="http://schemas.microsoft.com/office/powerpoint/2010/main" val="555882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696D65-DB3D-493D-A850-50AED448D4FE}" type="datetime5">
              <a:rPr lang="en-US" altLang="zh-HK" smtClean="0"/>
              <a:t>21-Nov-17</a:t>
            </a:fld>
            <a:endParaRPr lang="en-US" altLang="zh-H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069619-EAFE-429C-BD0A-25C6EFCE4C6F}" type="slidenum">
              <a:rPr lang="en-US" altLang="zh-HK"/>
              <a:pPr/>
              <a:t>‹#›</a:t>
            </a:fld>
            <a:endParaRPr lang="en-US" altLang="zh-HK"/>
          </a:p>
        </p:txBody>
      </p:sp>
    </p:spTree>
    <p:extLst>
      <p:ext uri="{BB962C8B-B14F-4D97-AF65-F5344CB8AC3E}">
        <p14:creationId xmlns:p14="http://schemas.microsoft.com/office/powerpoint/2010/main" val="2041906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D6769F0E-07A5-4A42-B857-3975B1295FF9}" type="datetime5">
              <a:rPr lang="en-US" altLang="zh-HK" smtClean="0"/>
              <a:t>21-Nov-17</a:t>
            </a:fld>
            <a:endParaRPr lang="en-US" altLang="zh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89E5D43-057A-40DC-B7B3-900C685D13A3}" type="slidenum">
              <a:rPr lang="en-US" altLang="zh-HK"/>
              <a:pPr/>
              <a:t>‹#›</a:t>
            </a:fld>
            <a:endParaRPr lang="en-US" altLang="zh-H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vespace.co.uk/arm/introduction-to-arm/conditional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cuhk.edu.hk/~khwong/www2/ceng2400/ARM_Instruction_quick_reference.do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cuhk.edu.hk/~khwong/ceg2400/CEG2400%20ARM%20Instruction%20quick%20reference.do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Chapter 15: Higher Level Constructs</a:t>
            </a:r>
            <a:br>
              <a:rPr lang="en-US" altLang="en-US" dirty="0" smtClean="0"/>
            </a:br>
            <a:r>
              <a:rPr lang="en-US" altLang="en-US" dirty="0" smtClean="0"/>
              <a:t>(C and assembly relation)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zh-TW" smtClean="0">
              <a:solidFill>
                <a:srgbClr val="898989"/>
              </a:solidFill>
            </a:endParaRPr>
          </a:p>
          <a:p>
            <a:pPr eaLnBrk="1" hangingPunct="1"/>
            <a:r>
              <a:rPr lang="en-US" altLang="zh-HK" smtClean="0">
                <a:solidFill>
                  <a:srgbClr val="898989"/>
                </a:solidFill>
              </a:rPr>
              <a:t>CEG2400 - Microcomputer Systems</a:t>
            </a:r>
          </a:p>
          <a:p>
            <a:pPr eaLnBrk="1" hangingPunct="1"/>
            <a:endParaRPr lang="en-US" altLang="zh-HK" sz="2800" i="1" smtClean="0">
              <a:solidFill>
                <a:srgbClr val="898989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3077" name="Rectangle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0379AF2-5A2E-42A8-81FA-124152F435AD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517525" y="5522913"/>
            <a:ext cx="677627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800" dirty="0">
                <a:latin typeface="Arial" charset="0"/>
              </a:rPr>
              <a:t>Reference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800" dirty="0">
                <a:latin typeface="Arial" charset="0"/>
              </a:rPr>
              <a:t>Steven </a:t>
            </a:r>
            <a:r>
              <a:rPr lang="en-US" altLang="zh-TW" sz="1800" dirty="0" err="1">
                <a:latin typeface="Arial" charset="0"/>
              </a:rPr>
              <a:t>Furber</a:t>
            </a:r>
            <a:r>
              <a:rPr lang="en-US" altLang="zh-TW" sz="1800" dirty="0">
                <a:latin typeface="Arial" charset="0"/>
              </a:rPr>
              <a:t>, </a:t>
            </a:r>
            <a:r>
              <a:rPr lang="en-US" altLang="zh-TW" sz="1800" i="1" dirty="0">
                <a:latin typeface="Arial" charset="0"/>
              </a:rPr>
              <a:t>ARM system-on-chip architecture</a:t>
            </a:r>
            <a:r>
              <a:rPr lang="en-US" altLang="zh-TW" sz="1800" dirty="0">
                <a:latin typeface="Arial" charset="0"/>
              </a:rPr>
              <a:t> </a:t>
            </a:r>
            <a:r>
              <a:rPr lang="en-US" altLang="zh-TW" sz="1800" dirty="0" smtClean="0">
                <a:latin typeface="Arial" charset="0"/>
              </a:rPr>
              <a:t>Pearson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charset="0"/>
              </a:rPr>
              <a:t>http://www.davespace.co.uk/arm/introduction-to-arm/branch.html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 statements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en-US" altLang="en-US" smtClean="0"/>
              <a:t>Pointers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en-US" altLang="en-US" smtClean="0"/>
              <a:t>Arrays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en-US" altLang="en-US" smtClean="0"/>
              <a:t>Conditional statements : If-then-else; Switch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 startAt="4"/>
            </a:pPr>
            <a:r>
              <a:rPr lang="en-US" altLang="en-US" smtClean="0"/>
              <a:t>For loop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 startAt="4"/>
            </a:pPr>
            <a:r>
              <a:rPr lang="en-US" altLang="en-US" smtClean="0"/>
              <a:t>Do while loop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 startAt="4"/>
            </a:pPr>
            <a:r>
              <a:rPr lang="en-US" altLang="en-US" smtClean="0"/>
              <a:t>While loop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endParaRPr lang="en-US" altLang="en-US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altLang="en-US" smtClean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4F9AB1-239B-4015-90AB-D94B553D5725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mtClean="0"/>
              <a:t>1) Pointers in C</a:t>
            </a:r>
            <a:endParaRPr lang="en-GB" altLang="en-US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74625" y="1630363"/>
            <a:ext cx="7521575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>
                <a:solidFill>
                  <a:srgbClr val="0000FF"/>
                </a:solidFill>
              </a:rPr>
              <a:t>int *p; //integer is 32-bit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>
                <a:solidFill>
                  <a:srgbClr val="0000FF"/>
                </a:solidFill>
              </a:rPr>
              <a:t>p = p + 1;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100" smtClean="0"/>
              <a:t>Since p points to a 4-byte value, p must be incremented by 4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100" smtClean="0"/>
              <a:t>Increment the pointer once , increment address 4 times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100" smtClean="0"/>
              <a:t>If p is in register r0 “add r0,r0,#4”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>
                <a:solidFill>
                  <a:srgbClr val="0000FF"/>
                </a:solidFill>
              </a:rPr>
              <a:t>p = p +</a:t>
            </a:r>
            <a:r>
              <a:rPr lang="en-US" altLang="en-US" sz="2800" smtClean="0"/>
              <a:t> </a:t>
            </a:r>
            <a:r>
              <a:rPr lang="en-US" altLang="en-US" sz="2800" smtClean="0">
                <a:solidFill>
                  <a:srgbClr val="CC0000"/>
                </a:solidFill>
              </a:rPr>
              <a:t>t</a:t>
            </a:r>
            <a:r>
              <a:rPr lang="en-US" altLang="en-US" sz="2800" smtClean="0"/>
              <a:t>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300" smtClean="0"/>
              <a:t>;P in r0, t in r1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300" smtClean="0"/>
              <a:t>p must be incremented by 4 * t, so if </a:t>
            </a:r>
            <a:r>
              <a:rPr lang="en-US" altLang="en-US" sz="2300" smtClean="0">
                <a:solidFill>
                  <a:srgbClr val="CC0000"/>
                </a:solidFill>
              </a:rPr>
              <a:t>t</a:t>
            </a:r>
            <a:r>
              <a:rPr lang="en-US" altLang="en-US" sz="2300" smtClean="0"/>
              <a:t> is in r1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300" smtClean="0"/>
              <a:t>add r0,r0,r1,lsl #2; t=r1, old p=r0. New_p=old_p+t*4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300" smtClean="0"/>
              <a:t>Note: r1 lsl #2 = r1 times 4= t times 4</a:t>
            </a:r>
            <a:endParaRPr lang="en-GB" altLang="en-US" sz="2300" smtClean="0"/>
          </a:p>
          <a:p>
            <a:pPr lvl="1" eaLnBrk="1" hangingPunct="1">
              <a:lnSpc>
                <a:spcPct val="90000"/>
              </a:lnSpc>
            </a:pPr>
            <a:endParaRPr lang="en-US" altLang="en-US" sz="2100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627813" y="632460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ADE691-CF26-4B8E-B3FE-2AA842F05AF9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381000" y="1600200"/>
            <a:ext cx="48768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  <p:pic>
        <p:nvPicPr>
          <p:cNvPr id="13319" name="Picture 6" descr="MCj043422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113" y="2559050"/>
            <a:ext cx="1998662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Freeform 7"/>
          <p:cNvSpPr>
            <a:spLocks/>
          </p:cNvSpPr>
          <p:nvPr/>
        </p:nvSpPr>
        <p:spPr bwMode="auto">
          <a:xfrm>
            <a:off x="6867525" y="3656013"/>
            <a:ext cx="927100" cy="381000"/>
          </a:xfrm>
          <a:custGeom>
            <a:avLst/>
            <a:gdLst>
              <a:gd name="T0" fmla="*/ 2147483647 w 584"/>
              <a:gd name="T1" fmla="*/ 0 h 144"/>
              <a:gd name="T2" fmla="*/ 2147483647 w 584"/>
              <a:gd name="T3" fmla="*/ 2147483647 h 144"/>
              <a:gd name="T4" fmla="*/ 2147483647 w 584"/>
              <a:gd name="T5" fmla="*/ 2147483647 h 14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84" h="144">
                <a:moveTo>
                  <a:pt x="584" y="0"/>
                </a:moveTo>
                <a:cubicBezTo>
                  <a:pt x="300" y="12"/>
                  <a:pt x="16" y="24"/>
                  <a:pt x="8" y="48"/>
                </a:cubicBezTo>
                <a:cubicBezTo>
                  <a:pt x="0" y="72"/>
                  <a:pt x="268" y="108"/>
                  <a:pt x="536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8"/>
          <p:cNvSpPr>
            <a:spLocks noChangeShapeType="1"/>
          </p:cNvSpPr>
          <p:nvPr/>
        </p:nvSpPr>
        <p:spPr bwMode="auto">
          <a:xfrm>
            <a:off x="7924800" y="2671763"/>
            <a:ext cx="852488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Text Box 9"/>
          <p:cNvSpPr txBox="1">
            <a:spLocks noChangeArrowheads="1"/>
          </p:cNvSpPr>
          <p:nvPr/>
        </p:nvSpPr>
        <p:spPr bwMode="auto">
          <a:xfrm>
            <a:off x="6172200" y="914400"/>
            <a:ext cx="32448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Each memory address is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8-bit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So each 32-bit has 4 locations</a:t>
            </a:r>
          </a:p>
        </p:txBody>
      </p:sp>
      <p:sp>
        <p:nvSpPr>
          <p:cNvPr id="13323" name="Text Box 10"/>
          <p:cNvSpPr txBox="1">
            <a:spLocks noChangeArrowheads="1"/>
          </p:cNvSpPr>
          <p:nvPr/>
        </p:nvSpPr>
        <p:spPr bwMode="auto">
          <a:xfrm>
            <a:off x="8062913" y="230505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8-bit</a:t>
            </a:r>
          </a:p>
        </p:txBody>
      </p: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530225" y="4432300"/>
            <a:ext cx="685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smtClean="0"/>
              <a:t>Recall : ADD</a:t>
            </a:r>
            <a:br>
              <a:rPr lang="en-US" altLang="en-US" sz="3400" smtClean="0"/>
            </a:br>
            <a:r>
              <a:rPr lang="en-US" altLang="en-US" sz="1900" smtClean="0"/>
              <a:t>http://www.heyrick.co.uk/assembler/mov.html#add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 b="1" smtClean="0"/>
              <a:t>ADD : Addition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b="1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1800" b="1" smtClean="0"/>
              <a:t>  ADD&lt;suffix&gt;  &lt;dest&gt;, &lt;op 1&gt;, &lt;op 2&gt;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b="1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1800" b="1" smtClean="0"/>
              <a:t>                dest = op_1 + op_2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b="1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1800" b="1" smtClean="0"/>
              <a:t>ADD will add the two operands, placing the result in the destination register. Operand 1 is a register, operand 2 can be a register, shifted register, or an immediate value: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b="1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1800" b="1" smtClean="0"/>
              <a:t>  ADD     R0, R1, R2              	; R0 = R1 + R2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smtClean="0"/>
              <a:t>  ADD     R0, R1, #256            	; R0 = R1 + 256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smtClean="0"/>
              <a:t>  ADD     R0, R2, R3,LSL#1        	; R0 = R2 + (R3 &lt;&lt; 1)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b="1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1800" b="1" smtClean="0"/>
              <a:t>The addition may be performed on signed or unsigned numbers.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87EBB73-31DC-4A02-A466-44DB64E2C0A8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2) Arrays</a:t>
            </a:r>
            <a:endParaRPr lang="en-GB" alt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Same as pointers since a[i] is the same as *(a + i)</a:t>
            </a:r>
            <a:endParaRPr lang="en-GB" altLang="en-US" sz="2800" smtClean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91F991-2915-4A33-8F01-3245C3AB36E1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0"/>
            <a:ext cx="8229600" cy="1143000"/>
          </a:xfrm>
        </p:spPr>
        <p:txBody>
          <a:bodyPr/>
          <a:lstStyle/>
          <a:p>
            <a:pPr algn="r" eaLnBrk="1" hangingPunct="1"/>
            <a:r>
              <a:rPr lang="en-GB" altLang="en-US" smtClean="0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001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;//3) Conditionals in C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; User Initial Stack &amp; Heap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        AREA    |.text|, CODE, READONLY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        EXPORT  __main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__main	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;// if (a &gt; b)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;//     c = a;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;//else c = b;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;//The assembly code is as follows;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//a, b and c are in r0, r1, r2 resp.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        </a:t>
            </a:r>
            <a:r>
              <a:rPr lang="en-US" altLang="en-US" sz="2400" dirty="0" err="1" smtClean="0"/>
              <a:t>mov</a:t>
            </a:r>
            <a:r>
              <a:rPr lang="en-US" altLang="en-US" sz="2400" dirty="0" smtClean="0"/>
              <a:t> r0,#1 ; =</a:t>
            </a:r>
            <a:r>
              <a:rPr lang="en-US" altLang="en-US" sz="2400" dirty="0" err="1" smtClean="0"/>
              <a:t>a,try</a:t>
            </a:r>
            <a:r>
              <a:rPr lang="en-US" altLang="en-US" sz="2400" dirty="0" smtClean="0"/>
              <a:t> #1 or #3 to see result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        </a:t>
            </a:r>
            <a:r>
              <a:rPr lang="en-US" altLang="en-US" sz="2400" dirty="0" err="1" smtClean="0"/>
              <a:t>mov</a:t>
            </a:r>
            <a:r>
              <a:rPr lang="en-US" altLang="en-US" sz="2400" dirty="0" smtClean="0"/>
              <a:t> r1,#2  ; =b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	</a:t>
            </a:r>
            <a:r>
              <a:rPr lang="en-US" altLang="en-US" sz="2400" dirty="0" err="1" smtClean="0"/>
              <a:t>cmp</a:t>
            </a:r>
            <a:r>
              <a:rPr lang="en-US" altLang="en-US" sz="2400" dirty="0" smtClean="0"/>
              <a:t> r0,r1  ; testing a-b or r0-r1 ; test a&lt;=b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	</a:t>
            </a:r>
            <a:r>
              <a:rPr lang="en-US" altLang="en-US" sz="2400" dirty="0" err="1" smtClean="0"/>
              <a:t>ble</a:t>
            </a:r>
            <a:r>
              <a:rPr lang="en-US" altLang="en-US" sz="2400" dirty="0" smtClean="0"/>
              <a:t> L1          ; branch to L1"if b is less or equal than a "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	</a:t>
            </a:r>
            <a:r>
              <a:rPr lang="en-US" altLang="en-US" sz="2400" dirty="0" err="1" smtClean="0"/>
              <a:t>mov</a:t>
            </a:r>
            <a:r>
              <a:rPr lang="en-US" altLang="en-US" sz="2400" dirty="0" smtClean="0"/>
              <a:t> r2,r0  ; c=a, since (a&lt;=b fails), hence a&gt;b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	b exit	      ; done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L1 </a:t>
            </a:r>
            <a:r>
              <a:rPr lang="en-US" altLang="en-US" sz="2400" dirty="0" err="1" smtClean="0"/>
              <a:t>mov</a:t>
            </a:r>
            <a:r>
              <a:rPr lang="en-US" altLang="en-US" sz="2400" dirty="0" smtClean="0"/>
              <a:t> r2,r1     ; c=b, because a&lt;=b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exit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  end</a:t>
            </a: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 dirty="0"/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2D0B7D5-C098-489A-BB72-BA59E9EEE4E2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552450" y="1844675"/>
            <a:ext cx="4648200" cy="1127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7162800" y="1600200"/>
            <a:ext cx="1092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charset="0"/>
              </a:rPr>
              <a:t>a&gt;b?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charset="0"/>
              </a:rPr>
              <a:t>(r0&gt;r1)?</a:t>
            </a:r>
          </a:p>
        </p:txBody>
      </p:sp>
      <p:sp>
        <p:nvSpPr>
          <p:cNvPr id="16392" name="Text Box 9"/>
          <p:cNvSpPr txBox="1">
            <a:spLocks noChangeArrowheads="1"/>
          </p:cNvSpPr>
          <p:nvPr/>
        </p:nvSpPr>
        <p:spPr bwMode="auto">
          <a:xfrm>
            <a:off x="8153400" y="3200400"/>
            <a:ext cx="9509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charset="0"/>
              </a:rPr>
              <a:t>c=a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charset="0"/>
              </a:rPr>
              <a:t>(r2=r0)</a:t>
            </a:r>
          </a:p>
        </p:txBody>
      </p:sp>
      <p:sp>
        <p:nvSpPr>
          <p:cNvPr id="16393" name="Text Box 10"/>
          <p:cNvSpPr txBox="1">
            <a:spLocks noChangeArrowheads="1"/>
          </p:cNvSpPr>
          <p:nvPr/>
        </p:nvSpPr>
        <p:spPr bwMode="auto">
          <a:xfrm>
            <a:off x="7315200" y="3403600"/>
            <a:ext cx="9509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charset="0"/>
              </a:rPr>
              <a:t>c=b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charset="0"/>
              </a:rPr>
              <a:t>(r2=r1)</a:t>
            </a:r>
          </a:p>
        </p:txBody>
      </p:sp>
      <p:sp>
        <p:nvSpPr>
          <p:cNvPr id="16394" name="Line 11"/>
          <p:cNvSpPr>
            <a:spLocks noChangeShapeType="1"/>
          </p:cNvSpPr>
          <p:nvPr/>
        </p:nvSpPr>
        <p:spPr bwMode="auto">
          <a:xfrm>
            <a:off x="7553325" y="2990128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Text Box 13"/>
          <p:cNvSpPr txBox="1">
            <a:spLocks noChangeArrowheads="1"/>
          </p:cNvSpPr>
          <p:nvPr/>
        </p:nvSpPr>
        <p:spPr bwMode="auto">
          <a:xfrm>
            <a:off x="8382000" y="1524000"/>
            <a:ext cx="579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charset="0"/>
              </a:rPr>
              <a:t>yes</a:t>
            </a:r>
          </a:p>
        </p:txBody>
      </p:sp>
      <p:sp>
        <p:nvSpPr>
          <p:cNvPr id="16396" name="Text Box 14"/>
          <p:cNvSpPr txBox="1">
            <a:spLocks noChangeArrowheads="1"/>
          </p:cNvSpPr>
          <p:nvPr/>
        </p:nvSpPr>
        <p:spPr bwMode="auto">
          <a:xfrm>
            <a:off x="7086600" y="2895600"/>
            <a:ext cx="466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charset="0"/>
              </a:rPr>
              <a:t>no</a:t>
            </a:r>
          </a:p>
        </p:txBody>
      </p:sp>
      <p:sp>
        <p:nvSpPr>
          <p:cNvPr id="16397" name="Line 15"/>
          <p:cNvSpPr>
            <a:spLocks noChangeShapeType="1"/>
          </p:cNvSpPr>
          <p:nvPr/>
        </p:nvSpPr>
        <p:spPr bwMode="auto">
          <a:xfrm>
            <a:off x="7543800" y="60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7"/>
          <p:cNvSpPr>
            <a:spLocks noChangeShapeType="1"/>
          </p:cNvSpPr>
          <p:nvPr/>
        </p:nvSpPr>
        <p:spPr bwMode="auto">
          <a:xfrm>
            <a:off x="8545257" y="1981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Freeform 20"/>
          <p:cNvSpPr>
            <a:spLocks/>
          </p:cNvSpPr>
          <p:nvPr/>
        </p:nvSpPr>
        <p:spPr bwMode="auto">
          <a:xfrm>
            <a:off x="230188" y="5715000"/>
            <a:ext cx="596900" cy="1071563"/>
          </a:xfrm>
          <a:custGeom>
            <a:avLst/>
            <a:gdLst>
              <a:gd name="T0" fmla="*/ 2147483647 w 376"/>
              <a:gd name="T1" fmla="*/ 2147483647 h 664"/>
              <a:gd name="T2" fmla="*/ 2147483647 w 376"/>
              <a:gd name="T3" fmla="*/ 2147483647 h 664"/>
              <a:gd name="T4" fmla="*/ 2147483647 w 376"/>
              <a:gd name="T5" fmla="*/ 2147483647 h 664"/>
              <a:gd name="T6" fmla="*/ 2147483647 w 376"/>
              <a:gd name="T7" fmla="*/ 2147483647 h 6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6" h="664">
                <a:moveTo>
                  <a:pt x="368" y="40"/>
                </a:moveTo>
                <a:cubicBezTo>
                  <a:pt x="372" y="20"/>
                  <a:pt x="376" y="0"/>
                  <a:pt x="320" y="40"/>
                </a:cubicBezTo>
                <a:cubicBezTo>
                  <a:pt x="264" y="80"/>
                  <a:pt x="64" y="176"/>
                  <a:pt x="32" y="280"/>
                </a:cubicBezTo>
                <a:cubicBezTo>
                  <a:pt x="0" y="384"/>
                  <a:pt x="64" y="524"/>
                  <a:pt x="128" y="664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Dot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Freeform 21"/>
          <p:cNvSpPr>
            <a:spLocks/>
          </p:cNvSpPr>
          <p:nvPr/>
        </p:nvSpPr>
        <p:spPr bwMode="auto">
          <a:xfrm>
            <a:off x="7112000" y="5002213"/>
            <a:ext cx="1498600" cy="1219200"/>
          </a:xfrm>
          <a:custGeom>
            <a:avLst/>
            <a:gdLst>
              <a:gd name="T0" fmla="*/ 2147483647 w 944"/>
              <a:gd name="T1" fmla="*/ 0 h 528"/>
              <a:gd name="T2" fmla="*/ 2147483647 w 944"/>
              <a:gd name="T3" fmla="*/ 2147483647 h 528"/>
              <a:gd name="T4" fmla="*/ 2147483647 w 944"/>
              <a:gd name="T5" fmla="*/ 2147483647 h 528"/>
              <a:gd name="T6" fmla="*/ 0 w 944"/>
              <a:gd name="T7" fmla="*/ 2147483647 h 52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44" h="528">
                <a:moveTo>
                  <a:pt x="384" y="0"/>
                </a:moveTo>
                <a:cubicBezTo>
                  <a:pt x="540" y="12"/>
                  <a:pt x="696" y="24"/>
                  <a:pt x="768" y="96"/>
                </a:cubicBezTo>
                <a:cubicBezTo>
                  <a:pt x="840" y="168"/>
                  <a:pt x="944" y="360"/>
                  <a:pt x="816" y="432"/>
                </a:cubicBezTo>
                <a:cubicBezTo>
                  <a:pt x="688" y="504"/>
                  <a:pt x="344" y="516"/>
                  <a:pt x="0" y="528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Dot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 rot="2749075">
            <a:off x="6839457" y="1286919"/>
            <a:ext cx="1425899" cy="1383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Exercise1 Conditionals in C</a:t>
            </a:r>
            <a:endParaRPr lang="en-GB" alt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6629400" cy="4530725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FF"/>
                </a:solidFill>
              </a:rPr>
              <a:t>if (a </a:t>
            </a:r>
            <a:r>
              <a:rPr lang="en-US" altLang="en-US" smtClean="0">
                <a:solidFill>
                  <a:srgbClr val="CC0000"/>
                </a:solidFill>
              </a:rPr>
              <a:t>&lt;=</a:t>
            </a:r>
            <a:r>
              <a:rPr lang="en-US" altLang="en-US" smtClean="0">
                <a:solidFill>
                  <a:srgbClr val="0000FF"/>
                </a:solidFill>
              </a:rPr>
              <a:t> b) </a:t>
            </a:r>
          </a:p>
          <a:p>
            <a:pPr eaLnBrk="1" hangingPunct="1"/>
            <a:r>
              <a:rPr lang="en-US" altLang="en-US" smtClean="0">
                <a:solidFill>
                  <a:srgbClr val="0000FF"/>
                </a:solidFill>
              </a:rPr>
              <a:t>   c = a; </a:t>
            </a:r>
          </a:p>
          <a:p>
            <a:pPr eaLnBrk="1" hangingPunct="1"/>
            <a:r>
              <a:rPr lang="en-US" altLang="en-US" smtClean="0">
                <a:solidFill>
                  <a:srgbClr val="0000FF"/>
                </a:solidFill>
              </a:rPr>
              <a:t>else c = b;</a:t>
            </a:r>
          </a:p>
          <a:p>
            <a:pPr eaLnBrk="1" hangingPunct="1"/>
            <a:r>
              <a:rPr lang="en-US" altLang="en-US" smtClean="0"/>
              <a:t>a, b and c are in r0, r1, r2</a:t>
            </a:r>
            <a:r>
              <a:rPr lang="en-US" altLang="zh-TW" smtClean="0"/>
              <a:t> resp.</a:t>
            </a:r>
          </a:p>
          <a:p>
            <a:pPr eaLnBrk="1" hangingPunct="1"/>
            <a:r>
              <a:rPr lang="en-US" altLang="en-US" smtClean="0">
                <a:solidFill>
                  <a:srgbClr val="0000FF"/>
                </a:solidFill>
              </a:rPr>
              <a:t>Write the assembly code</a:t>
            </a:r>
          </a:p>
          <a:p>
            <a:pPr eaLnBrk="1" hangingPunct="1"/>
            <a:endParaRPr lang="en-GB" alt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629015D-F368-49FC-BF8B-CF960283A7DC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7414" name="Rectangle 4"/>
          <p:cNvSpPr>
            <a:spLocks noChangeArrowheads="1"/>
          </p:cNvSpPr>
          <p:nvPr/>
        </p:nvSpPr>
        <p:spPr bwMode="auto">
          <a:xfrm>
            <a:off x="304800" y="1447800"/>
            <a:ext cx="4800600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smtClean="0"/>
              <a:t>Recall: CMP</a:t>
            </a:r>
            <a:br>
              <a:rPr lang="en-US" altLang="en-US" sz="3400" smtClean="0"/>
            </a:br>
            <a:r>
              <a:rPr lang="en-US" altLang="en-US" sz="1900" smtClean="0"/>
              <a:t>http://www.heyrick.co.uk/assembler/cmp.html#cmp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CMP : Compare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CMP&lt;suffix&gt;  &lt;op 1&gt;, &lt;op 2&gt;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                status = op_1 - op_2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CMP allows you to compare the contents of a register with another register or an immediate value, updating the status flags to allow conditional execution to take place.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It performs a subtraction, but does not store the result anywhere. Instead, the flags are updated as appropriate.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F6B4677-D739-478C-A4E6-C2889B7FAB97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Recall: MOV</a:t>
            </a:r>
            <a:br>
              <a:rPr lang="en-US" altLang="en-US" smtClean="0"/>
            </a:br>
            <a:r>
              <a:rPr lang="en-US" altLang="en-US" sz="1900" smtClean="0"/>
              <a:t>http://www.heyrick.co.uk/assembler/cmp.html#cmp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 b="1" dirty="0" smtClean="0"/>
              <a:t>MOV : Move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 smtClean="0"/>
              <a:t>MOV&lt;suffix&gt;  &lt;</a:t>
            </a:r>
            <a:r>
              <a:rPr lang="en-US" altLang="en-US" sz="1800" b="1" dirty="0" err="1" smtClean="0"/>
              <a:t>dest</a:t>
            </a:r>
            <a:r>
              <a:rPr lang="en-US" altLang="en-US" sz="1800" b="1" dirty="0" smtClean="0"/>
              <a:t>&gt;, &lt;op 1&gt;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 smtClean="0"/>
              <a:t>                </a:t>
            </a:r>
            <a:r>
              <a:rPr lang="en-US" altLang="en-US" sz="1800" b="1" dirty="0" err="1" smtClean="0"/>
              <a:t>dest</a:t>
            </a:r>
            <a:r>
              <a:rPr lang="en-US" altLang="en-US" sz="1800" b="1" dirty="0" smtClean="0"/>
              <a:t> = op_1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 smtClean="0"/>
              <a:t>MOV loads a value into the destination register, from another register, a shifted register, or an immediate value.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 smtClean="0"/>
              <a:t>You can specify the same register for the effect of a NOP instruction, or you can shift the same register if you choose: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 smtClean="0"/>
              <a:t>  MOV     R0, R0                       ; R0 = R0... NOP instruction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 smtClean="0"/>
              <a:t>  </a:t>
            </a:r>
            <a:r>
              <a:rPr lang="en-US" altLang="en-US" sz="1800" b="1" u="sng" dirty="0" smtClean="0"/>
              <a:t>MOV     R0, R0, LSL#3           ; R0 = R0 * 8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 smtClean="0"/>
              <a:t>If R15 is the destination, the program counter or flags can be modified. This is used to return to calling code, by moving the contents of the link register into R15: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 smtClean="0"/>
              <a:t>  MOV     PC, R14                  ; Exit to caller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 smtClean="0"/>
              <a:t>  MOVS    PC, R14                 ; Exit to caller preserving flags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dirty="0" smtClean="0"/>
              <a:t>                                    (not 32-bit compliant)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 smtClean="0"/>
              <a:t> 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52BEF2-84BB-47D5-8E1B-EE2ED62C0B9B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pPr eaLnBrk="1" hangingPunct="1"/>
            <a:r>
              <a:rPr lang="en-US" altLang="en-US" smtClean="0"/>
              <a:t>Conditionals</a:t>
            </a:r>
            <a:endParaRPr lang="en-GB" altLang="en-US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838200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The method in the previous slide is the most general case, can have many statements in the “if” and “else” parts of the condition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For simple cases such as the example, it may be more efficient to use conditional execution, e.g. “conditional execution gt”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For example the following 3 statements can implement if-then-else:</a:t>
            </a:r>
          </a:p>
          <a:p>
            <a:pPr eaLnBrk="1" hangingPunct="1">
              <a:lnSpc>
                <a:spcPct val="80000"/>
              </a:lnSpc>
            </a:pPr>
            <a:r>
              <a:rPr lang="pt-BR" altLang="en-US" sz="2800" smtClean="0"/>
              <a:t>    CMP   r0, #0      ; if (x &lt;= 0)</a:t>
            </a:r>
          </a:p>
          <a:p>
            <a:pPr eaLnBrk="1" hangingPunct="1">
              <a:lnSpc>
                <a:spcPct val="80000"/>
              </a:lnSpc>
            </a:pPr>
            <a:r>
              <a:rPr lang="pt-BR" altLang="en-US" sz="2800" smtClean="0"/>
              <a:t>    </a:t>
            </a:r>
            <a:r>
              <a:rPr lang="pt-BR" altLang="en-US" sz="2800" smtClean="0">
                <a:solidFill>
                  <a:srgbClr val="FF0000"/>
                </a:solidFill>
              </a:rPr>
              <a:t>MOV</a:t>
            </a:r>
            <a:r>
              <a:rPr lang="pt-BR" altLang="en-US" sz="2800" smtClean="0">
                <a:solidFill>
                  <a:srgbClr val="0000FF"/>
                </a:solidFill>
              </a:rPr>
              <a:t>LE</a:t>
            </a:r>
            <a:r>
              <a:rPr lang="pt-BR" altLang="en-US" sz="2800" smtClean="0"/>
              <a:t> r0, #0   ;      x = 0; combine MOV+LE in </a:t>
            </a:r>
          </a:p>
          <a:p>
            <a:pPr eaLnBrk="1" hangingPunct="1">
              <a:lnSpc>
                <a:spcPct val="80000"/>
              </a:lnSpc>
            </a:pPr>
            <a:r>
              <a:rPr lang="pt-BR" altLang="en-US" sz="2800" smtClean="0"/>
              <a:t>                                ;          </a:t>
            </a:r>
            <a:r>
              <a:rPr lang="pt-BR" altLang="en-US" sz="2400" smtClean="0"/>
              <a:t>one statament is possible in AMR</a:t>
            </a:r>
          </a:p>
          <a:p>
            <a:pPr eaLnBrk="1" hangingPunct="1">
              <a:lnSpc>
                <a:spcPct val="80000"/>
              </a:lnSpc>
            </a:pPr>
            <a:r>
              <a:rPr lang="pt-BR" altLang="en-US" sz="2800" smtClean="0"/>
              <a:t>    </a:t>
            </a:r>
            <a:r>
              <a:rPr lang="pt-BR" altLang="en-US" sz="2800" smtClean="0">
                <a:solidFill>
                  <a:srgbClr val="FF0000"/>
                </a:solidFill>
              </a:rPr>
              <a:t>MOV</a:t>
            </a:r>
            <a:r>
              <a:rPr lang="pt-BR" altLang="en-US" sz="2800" smtClean="0">
                <a:solidFill>
                  <a:srgbClr val="0000FF"/>
                </a:solidFill>
              </a:rPr>
              <a:t>GT</a:t>
            </a:r>
            <a:r>
              <a:rPr lang="pt-BR" altLang="en-US" sz="2800" smtClean="0"/>
              <a:t> r0, #1  ; else x = 1;</a:t>
            </a:r>
          </a:p>
          <a:p>
            <a:pPr eaLnBrk="1" hangingPunct="1">
              <a:lnSpc>
                <a:spcPct val="80000"/>
              </a:lnSpc>
            </a:pPr>
            <a:r>
              <a:rPr lang="pt-BR" altLang="en-US" sz="2800" smtClean="0"/>
              <a:t>See </a:t>
            </a:r>
            <a:r>
              <a:rPr lang="en-GB" altLang="en-US" sz="2800" smtClean="0">
                <a:hlinkClick r:id="rId2"/>
              </a:rPr>
              <a:t>http://www.davespace.co.uk/arm/introduction-to-arm/conditional.html</a:t>
            </a:r>
            <a:endParaRPr lang="en-GB" altLang="en-US" sz="2800" smtClean="0"/>
          </a:p>
          <a:p>
            <a:pPr eaLnBrk="1" hangingPunct="1">
              <a:lnSpc>
                <a:spcPct val="80000"/>
              </a:lnSpc>
            </a:pPr>
            <a:endParaRPr lang="en-GB" altLang="en-US" sz="2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altLang="en-US" sz="2800" smtClean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7C7308C-DFD8-4EA0-B952-2B1E44D9E573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smtClean="0"/>
              <a:t>Switches in C (application of if-then-else)</a:t>
            </a:r>
            <a:endParaRPr lang="en-GB" altLang="en-US" sz="34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switch (e)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	case 0: point0;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	case 1: point1;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	…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	default: pointx;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}</a:t>
            </a:r>
            <a:endParaRPr lang="en-GB" altLang="en-US" sz="2000" smtClean="0"/>
          </a:p>
        </p:txBody>
      </p:sp>
      <p:sp>
        <p:nvSpPr>
          <p:cNvPr id="2150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962400" y="1371600"/>
            <a:ext cx="4267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Can be handled using “if”  statements</a:t>
            </a:r>
            <a:r>
              <a:rPr lang="en-US" altLang="zh-TW" sz="2000" smtClean="0"/>
              <a:t>; use previous methods</a:t>
            </a:r>
            <a:endParaRPr lang="en-US" alt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/>
              <a:t>tmp = e;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/>
              <a:t>if (tmp == 0)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/>
              <a:t>	point0;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/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/>
              <a:t>else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/>
              <a:t>    if (tmp == 1)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/>
              <a:t>	 point1;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/>
              <a:t>   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/>
              <a:t>…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/>
              <a:t>        else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/>
              <a:t>	      pointx;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/>
              <a:t>        }…</a:t>
            </a:r>
            <a:endParaRPr lang="en-GB" altLang="en-US" sz="2000" smtClean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21510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1BE510-993C-445B-94D0-FCD0E958C3B1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1511" name="Rectangle 5"/>
          <p:cNvSpPr>
            <a:spLocks noChangeArrowheads="1"/>
          </p:cNvSpPr>
          <p:nvPr/>
        </p:nvSpPr>
        <p:spPr bwMode="auto">
          <a:xfrm>
            <a:off x="228600" y="1371600"/>
            <a:ext cx="3124200" cy="480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  <p:sp>
        <p:nvSpPr>
          <p:cNvPr id="21512" name="Rectangle 6"/>
          <p:cNvSpPr>
            <a:spLocks noChangeArrowheads="1"/>
          </p:cNvSpPr>
          <p:nvPr/>
        </p:nvSpPr>
        <p:spPr bwMode="auto">
          <a:xfrm>
            <a:off x="3733800" y="1295400"/>
            <a:ext cx="4191000" cy="487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  <p:sp>
        <p:nvSpPr>
          <p:cNvPr id="21513" name="Freeform 8"/>
          <p:cNvSpPr>
            <a:spLocks/>
          </p:cNvSpPr>
          <p:nvPr/>
        </p:nvSpPr>
        <p:spPr bwMode="auto">
          <a:xfrm>
            <a:off x="2438400" y="977900"/>
            <a:ext cx="2362200" cy="393700"/>
          </a:xfrm>
          <a:custGeom>
            <a:avLst/>
            <a:gdLst>
              <a:gd name="T0" fmla="*/ 0 w 1488"/>
              <a:gd name="T1" fmla="*/ 2147483647 h 248"/>
              <a:gd name="T2" fmla="*/ 2147483647 w 1488"/>
              <a:gd name="T3" fmla="*/ 2147483647 h 248"/>
              <a:gd name="T4" fmla="*/ 2147483647 w 1488"/>
              <a:gd name="T5" fmla="*/ 2147483647 h 24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88" h="248">
                <a:moveTo>
                  <a:pt x="0" y="248"/>
                </a:moveTo>
                <a:cubicBezTo>
                  <a:pt x="284" y="132"/>
                  <a:pt x="568" y="16"/>
                  <a:pt x="816" y="8"/>
                </a:cubicBezTo>
                <a:cubicBezTo>
                  <a:pt x="1064" y="0"/>
                  <a:pt x="1276" y="100"/>
                  <a:pt x="1488" y="2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Introduction</a:t>
            </a:r>
            <a:endParaRPr lang="en-GB" altLang="en-US" smtClean="0"/>
          </a:p>
        </p:txBody>
      </p:sp>
      <p:sp>
        <p:nvSpPr>
          <p:cNvPr id="409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Part 1: ARM instructions </a:t>
            </a:r>
          </a:p>
          <a:p>
            <a:pPr eaLnBrk="1" hangingPunct="1"/>
            <a:r>
              <a:rPr lang="en-US" altLang="en-US" dirty="0" smtClean="0"/>
              <a:t>Part 2 : using assembly to implement C statements.</a:t>
            </a:r>
          </a:p>
          <a:p>
            <a:pPr lvl="1" eaLnBrk="1" hangingPunct="1"/>
            <a:r>
              <a:rPr lang="en-GB" altLang="en-US" dirty="0" smtClean="0"/>
              <a:t>Reference</a:t>
            </a:r>
          </a:p>
          <a:p>
            <a:pPr lvl="1" eaLnBrk="1" hangingPunct="1"/>
            <a:r>
              <a:rPr lang="en-GB" altLang="en-US" dirty="0" smtClean="0"/>
              <a:t>http://www.heyrick.co.uk/assembler/qfinder.html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07D9D64-48AE-49E5-ADD6-761783F79450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08000"/>
          </a:xfrm>
        </p:spPr>
        <p:txBody>
          <a:bodyPr/>
          <a:lstStyle/>
          <a:p>
            <a:pPr algn="r" eaLnBrk="1" hangingPunct="1"/>
            <a:r>
              <a:rPr lang="en-US" altLang="en-US" dirty="0" smtClean="0"/>
              <a:t>4) For loop in C</a:t>
            </a:r>
            <a:br>
              <a:rPr lang="en-US" altLang="en-US" dirty="0" smtClean="0"/>
            </a:br>
            <a:endParaRPr lang="en-GB" altLang="en-US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50800"/>
            <a:ext cx="6492875" cy="680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 smtClean="0"/>
              <a:t>for (</a:t>
            </a:r>
            <a:r>
              <a:rPr lang="en-US" altLang="en-US" sz="2000" dirty="0" err="1" smtClean="0"/>
              <a:t>i</a:t>
            </a:r>
            <a:r>
              <a:rPr lang="en-US" altLang="en-US" sz="2000" dirty="0" smtClean="0"/>
              <a:t> = 0; </a:t>
            </a:r>
            <a:r>
              <a:rPr lang="en-US" altLang="en-US" sz="2000" dirty="0" err="1" smtClean="0"/>
              <a:t>i</a:t>
            </a:r>
            <a:r>
              <a:rPr lang="en-US" altLang="en-US" sz="2000" dirty="0" smtClean="0"/>
              <a:t> &lt; 10; </a:t>
            </a:r>
            <a:r>
              <a:rPr lang="en-US" altLang="en-US" sz="2000" dirty="0" err="1" smtClean="0"/>
              <a:t>i</a:t>
            </a:r>
            <a:r>
              <a:rPr lang="en-US" altLang="en-US" sz="2000" dirty="0" smtClean="0"/>
              <a:t>++)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700" dirty="0" smtClean="0"/>
              <a:t>{ a[</a:t>
            </a:r>
            <a:r>
              <a:rPr lang="en-US" altLang="en-US" sz="1700" dirty="0" err="1" smtClean="0"/>
              <a:t>i</a:t>
            </a:r>
            <a:r>
              <a:rPr lang="en-US" altLang="en-US" sz="1700" dirty="0" smtClean="0"/>
              <a:t>]=</a:t>
            </a:r>
            <a:r>
              <a:rPr lang="en-US" altLang="zh-TW" sz="1700" dirty="0" smtClean="0"/>
              <a:t>3</a:t>
            </a:r>
            <a:r>
              <a:rPr lang="en-US" altLang="en-US" sz="1700" dirty="0" smtClean="0"/>
              <a:t>; }//</a:t>
            </a:r>
            <a:r>
              <a:rPr lang="en-US" altLang="en-US" sz="1600" dirty="0" smtClean="0"/>
              <a:t>This code could be optimized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600" dirty="0" smtClean="0"/>
              <a:t>//in a number of ways, please think about it</a:t>
            </a:r>
            <a:endParaRPr lang="en-GB" altLang="en-US" sz="16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18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AREA    |.data|, DATA, READWRITE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err="1" smtClean="0"/>
              <a:t>top_of_array</a:t>
            </a:r>
            <a:r>
              <a:rPr lang="en-US" altLang="en-US" sz="1800" dirty="0" smtClean="0"/>
              <a:t>  DCD 0, 0, 0, 0, 0, 0, 0, 0, 0, 0 ,0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		align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; User Initial Stack &amp; Heap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        AREA    |.text|, CODE, READONLY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        EXPORT  __main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__main	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		</a:t>
            </a:r>
            <a:r>
              <a:rPr lang="en-US" altLang="en-US" sz="1800" dirty="0" err="1" smtClean="0"/>
              <a:t>mov</a:t>
            </a:r>
            <a:r>
              <a:rPr lang="en-US" altLang="en-US" sz="1800" dirty="0" smtClean="0"/>
              <a:t> r1,#3	;value 3 to save in a[</a:t>
            </a:r>
            <a:r>
              <a:rPr lang="en-US" altLang="en-US" sz="1800" dirty="0" err="1" smtClean="0"/>
              <a:t>i</a:t>
            </a:r>
            <a:r>
              <a:rPr lang="en-US" altLang="en-US" sz="1800" dirty="0" smtClean="0"/>
              <a:t>]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		</a:t>
            </a:r>
            <a:r>
              <a:rPr lang="en-US" altLang="en-US" sz="1800" dirty="0" err="1" smtClean="0"/>
              <a:t>ldr</a:t>
            </a:r>
            <a:r>
              <a:rPr lang="en-US" altLang="en-US" sz="1800" dirty="0" smtClean="0"/>
              <a:t> r2,=</a:t>
            </a:r>
            <a:r>
              <a:rPr lang="en-US" altLang="en-US" sz="1800" dirty="0" err="1" smtClean="0"/>
              <a:t>top_of_array</a:t>
            </a:r>
            <a:r>
              <a:rPr lang="en-US" altLang="en-US" sz="1800" dirty="0" smtClean="0"/>
              <a:t>; r2=pointer to a[0]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		</a:t>
            </a:r>
            <a:r>
              <a:rPr lang="en-US" altLang="en-US" sz="1800" dirty="0" err="1" smtClean="0"/>
              <a:t>mov</a:t>
            </a:r>
            <a:r>
              <a:rPr lang="en-US" altLang="en-US" sz="1800" dirty="0" smtClean="0"/>
              <a:t> r0,#0	;</a:t>
            </a:r>
            <a:r>
              <a:rPr lang="en-US" altLang="en-US" sz="1800" dirty="0" err="1" smtClean="0"/>
              <a:t>i</a:t>
            </a:r>
            <a:r>
              <a:rPr lang="en-US" altLang="en-US" sz="1800" dirty="0" smtClean="0"/>
              <a:t> is r0, initial </a:t>
            </a:r>
            <a:r>
              <a:rPr lang="en-US" altLang="en-US" sz="1800" dirty="0" err="1" smtClean="0"/>
              <a:t>i</a:t>
            </a:r>
            <a:r>
              <a:rPr lang="en-US" altLang="en-US" sz="1800" dirty="0" smtClean="0"/>
              <a:t>=0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Loop1	</a:t>
            </a:r>
            <a:r>
              <a:rPr lang="en-US" altLang="en-US" sz="1800" dirty="0" err="1" smtClean="0"/>
              <a:t>cmp</a:t>
            </a:r>
            <a:r>
              <a:rPr lang="en-US" altLang="en-US" sz="1800" dirty="0" smtClean="0"/>
              <a:t> r0,#10	; if </a:t>
            </a:r>
            <a:r>
              <a:rPr lang="en-US" altLang="en-US" sz="1800" dirty="0" err="1" smtClean="0"/>
              <a:t>i</a:t>
            </a:r>
            <a:r>
              <a:rPr lang="en-US" altLang="en-US" sz="1800" dirty="0" smtClean="0"/>
              <a:t> &gt;= 10 done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		</a:t>
            </a:r>
            <a:r>
              <a:rPr lang="en-US" altLang="en-US" sz="1800" dirty="0" err="1" smtClean="0"/>
              <a:t>bge</a:t>
            </a:r>
            <a:r>
              <a:rPr lang="en-US" altLang="en-US" sz="1800" dirty="0" smtClean="0"/>
              <a:t> exit		; branch exit if  greater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		</a:t>
            </a:r>
            <a:r>
              <a:rPr lang="en-US" altLang="en-US" sz="1800" dirty="0" err="1" smtClean="0"/>
              <a:t>str</a:t>
            </a:r>
            <a:r>
              <a:rPr lang="en-US" altLang="en-US" sz="1800" dirty="0" smtClean="0"/>
              <a:t> r1,[r2] 	; store r1(=3) in a[</a:t>
            </a:r>
            <a:r>
              <a:rPr lang="en-US" altLang="en-US" sz="1800" dirty="0" err="1" smtClean="0"/>
              <a:t>i</a:t>
            </a:r>
            <a:r>
              <a:rPr lang="en-US" altLang="en-US" sz="1800" dirty="0" smtClean="0"/>
              <a:t>] pointed by 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		add r2,#4		; a[0]+</a:t>
            </a:r>
            <a:r>
              <a:rPr lang="en-US" altLang="en-US" sz="1800" dirty="0" err="1" smtClean="0"/>
              <a:t>i</a:t>
            </a:r>
            <a:r>
              <a:rPr lang="en-US" altLang="en-US" sz="1800" dirty="0" smtClean="0"/>
              <a:t>*4 point to next location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		add r0,#1		;</a:t>
            </a:r>
            <a:r>
              <a:rPr lang="en-US" altLang="en-US" sz="1800" dirty="0" err="1" smtClean="0"/>
              <a:t>i</a:t>
            </a:r>
            <a:r>
              <a:rPr lang="en-US" altLang="en-US" sz="1800" dirty="0" smtClean="0"/>
              <a:t>++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		b Loop1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exit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dirty="0" smtClean="0"/>
              <a:t>    		end; </a:t>
            </a:r>
            <a:endParaRPr lang="en-GB" altLang="en-US" sz="1800" dirty="0" smtClean="0"/>
          </a:p>
        </p:txBody>
      </p:sp>
      <p:graphicFrame>
        <p:nvGraphicFramePr>
          <p:cNvPr id="825378" name="Group 34"/>
          <p:cNvGraphicFramePr>
            <a:graphicFrameLocks noGrp="1"/>
          </p:cNvGraphicFramePr>
          <p:nvPr>
            <p:ph sz="half" idx="2"/>
          </p:nvPr>
        </p:nvGraphicFramePr>
        <p:xfrm>
          <a:off x="7124700" y="1550988"/>
          <a:ext cx="1143000" cy="3630099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HK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HK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HK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HK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HK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HK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HK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632450" y="7620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 dirty="0"/>
          </a:p>
        </p:txBody>
      </p:sp>
      <p:sp>
        <p:nvSpPr>
          <p:cNvPr id="22551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6461125" y="6400800"/>
            <a:ext cx="21336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87B024-2D8C-47EA-91A0-7F9AB5E7AAE1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2552" name="Text Box 4"/>
          <p:cNvSpPr txBox="1">
            <a:spLocks noChangeArrowheads="1"/>
          </p:cNvSpPr>
          <p:nvPr/>
        </p:nvSpPr>
        <p:spPr bwMode="auto">
          <a:xfrm>
            <a:off x="7223125" y="-268288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  <p:sp>
        <p:nvSpPr>
          <p:cNvPr id="22553" name="Text Box 6"/>
          <p:cNvSpPr txBox="1">
            <a:spLocks noChangeArrowheads="1"/>
          </p:cNvSpPr>
          <p:nvPr/>
        </p:nvSpPr>
        <p:spPr bwMode="auto">
          <a:xfrm>
            <a:off x="5829300" y="1627188"/>
            <a:ext cx="901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Arial" charset="0"/>
              </a:rPr>
              <a:t>r2=a[0]</a:t>
            </a:r>
            <a:endParaRPr lang="en-US" altLang="en-US" sz="1800">
              <a:latin typeface="Arial" charset="0"/>
            </a:endParaRPr>
          </a:p>
        </p:txBody>
      </p:sp>
      <p:sp>
        <p:nvSpPr>
          <p:cNvPr id="22554" name="Line 7"/>
          <p:cNvSpPr>
            <a:spLocks noChangeShapeType="1"/>
          </p:cNvSpPr>
          <p:nvPr/>
        </p:nvSpPr>
        <p:spPr bwMode="auto">
          <a:xfrm>
            <a:off x="6743700" y="17795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Freeform 35"/>
          <p:cNvSpPr>
            <a:spLocks/>
          </p:cNvSpPr>
          <p:nvPr/>
        </p:nvSpPr>
        <p:spPr bwMode="auto">
          <a:xfrm>
            <a:off x="8267700" y="1779588"/>
            <a:ext cx="596900" cy="2057400"/>
          </a:xfrm>
          <a:custGeom>
            <a:avLst/>
            <a:gdLst>
              <a:gd name="T0" fmla="*/ 0 w 376"/>
              <a:gd name="T1" fmla="*/ 0 h 1296"/>
              <a:gd name="T2" fmla="*/ 2147483647 w 376"/>
              <a:gd name="T3" fmla="*/ 2147483647 h 1296"/>
              <a:gd name="T4" fmla="*/ 2147483647 w 376"/>
              <a:gd name="T5" fmla="*/ 2147483647 h 1296"/>
              <a:gd name="T6" fmla="*/ 2147483647 w 376"/>
              <a:gd name="T7" fmla="*/ 2147483647 h 12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6" h="1296">
                <a:moveTo>
                  <a:pt x="0" y="0"/>
                </a:moveTo>
                <a:cubicBezTo>
                  <a:pt x="148" y="68"/>
                  <a:pt x="296" y="136"/>
                  <a:pt x="336" y="288"/>
                </a:cubicBezTo>
                <a:cubicBezTo>
                  <a:pt x="376" y="440"/>
                  <a:pt x="288" y="744"/>
                  <a:pt x="240" y="912"/>
                </a:cubicBezTo>
                <a:cubicBezTo>
                  <a:pt x="192" y="1080"/>
                  <a:pt x="120" y="1188"/>
                  <a:pt x="48" y="12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6" name="Text Box 36"/>
          <p:cNvSpPr txBox="1">
            <a:spLocks noChangeArrowheads="1"/>
          </p:cNvSpPr>
          <p:nvPr/>
        </p:nvSpPr>
        <p:spPr bwMode="auto">
          <a:xfrm>
            <a:off x="8366125" y="4227513"/>
            <a:ext cx="857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Arial" charset="0"/>
              </a:rPr>
              <a:t>NEXT </a:t>
            </a:r>
            <a:endParaRPr lang="en-US" altLang="en-US" sz="1800">
              <a:latin typeface="Arial" charset="0"/>
            </a:endParaRPr>
          </a:p>
        </p:txBody>
      </p:sp>
      <p:sp>
        <p:nvSpPr>
          <p:cNvPr id="22557" name="Text Box 37"/>
          <p:cNvSpPr txBox="1">
            <a:spLocks noChangeArrowheads="1"/>
          </p:cNvSpPr>
          <p:nvPr/>
        </p:nvSpPr>
        <p:spPr bwMode="auto">
          <a:xfrm>
            <a:off x="5813425" y="3644900"/>
            <a:ext cx="4921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Arial" charset="0"/>
              </a:rPr>
              <a:t>a[i]</a:t>
            </a:r>
            <a:endParaRPr lang="en-US" altLang="en-US" sz="1800">
              <a:latin typeface="Arial" charset="0"/>
            </a:endParaRPr>
          </a:p>
        </p:txBody>
      </p:sp>
      <p:sp>
        <p:nvSpPr>
          <p:cNvPr id="22558" name="Line 38"/>
          <p:cNvSpPr>
            <a:spLocks noChangeShapeType="1"/>
          </p:cNvSpPr>
          <p:nvPr/>
        </p:nvSpPr>
        <p:spPr bwMode="auto">
          <a:xfrm>
            <a:off x="6362700" y="3836988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9" name="Text Box 40"/>
          <p:cNvSpPr txBox="1">
            <a:spLocks noChangeArrowheads="1"/>
          </p:cNvSpPr>
          <p:nvPr/>
        </p:nvSpPr>
        <p:spPr bwMode="auto">
          <a:xfrm>
            <a:off x="5584825" y="1282700"/>
            <a:ext cx="1543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Arial" charset="0"/>
              </a:rPr>
              <a:t>Top_of_array</a:t>
            </a:r>
            <a:endParaRPr lang="en-US" altLang="en-US" sz="1800">
              <a:latin typeface="Arial" charset="0"/>
            </a:endParaRPr>
          </a:p>
        </p:txBody>
      </p:sp>
      <p:sp>
        <p:nvSpPr>
          <p:cNvPr id="22560" name="Rectangle 41"/>
          <p:cNvSpPr>
            <a:spLocks noChangeArrowheads="1"/>
          </p:cNvSpPr>
          <p:nvPr/>
        </p:nvSpPr>
        <p:spPr bwMode="auto">
          <a:xfrm>
            <a:off x="304800" y="390525"/>
            <a:ext cx="4876800" cy="600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  <p:sp>
        <p:nvSpPr>
          <p:cNvPr id="22561" name="TextBox 1"/>
          <p:cNvSpPr txBox="1">
            <a:spLocks noChangeArrowheads="1"/>
          </p:cNvSpPr>
          <p:nvPr/>
        </p:nvSpPr>
        <p:spPr bwMode="auto">
          <a:xfrm>
            <a:off x="3419475" y="6019800"/>
            <a:ext cx="4581525" cy="6461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[ ]  is Indirect addressing, store the value in r1 into the address pointed by r2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2808288" y="5029200"/>
            <a:ext cx="676275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新細明體" pitchFamily="18" charset="-120"/>
              </a:rPr>
              <a:t>Exercise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新細明體" pitchFamily="18" charset="-120"/>
              </a:rPr>
              <a:t>for (</a:t>
            </a:r>
            <a:r>
              <a:rPr lang="en-US" altLang="en-US" dirty="0" err="1">
                <a:ea typeface="新細明體" pitchFamily="18" charset="-120"/>
              </a:rPr>
              <a:t>i</a:t>
            </a:r>
            <a:r>
              <a:rPr lang="en-US" altLang="en-US" dirty="0">
                <a:ea typeface="新細明體" pitchFamily="18" charset="-120"/>
              </a:rPr>
              <a:t> = 0; </a:t>
            </a:r>
            <a:r>
              <a:rPr lang="en-US" altLang="en-US" dirty="0" err="1">
                <a:ea typeface="新細明體" pitchFamily="18" charset="-120"/>
              </a:rPr>
              <a:t>i</a:t>
            </a:r>
            <a:r>
              <a:rPr lang="en-US" altLang="en-US" dirty="0">
                <a:ea typeface="新細明體" pitchFamily="18" charset="-120"/>
              </a:rPr>
              <a:t> &lt; 10; </a:t>
            </a:r>
            <a:r>
              <a:rPr lang="en-US" altLang="en-US" dirty="0" err="1">
                <a:ea typeface="新細明體" pitchFamily="18" charset="-120"/>
              </a:rPr>
              <a:t>i</a:t>
            </a:r>
            <a:r>
              <a:rPr lang="en-US" altLang="en-US" dirty="0" smtClean="0">
                <a:ea typeface="新細明體" pitchFamily="18" charset="-120"/>
              </a:rPr>
              <a:t>++){</a:t>
            </a:r>
            <a:endParaRPr lang="en-US" altLang="en-US" dirty="0">
              <a:ea typeface="新細明體" pitchFamily="18" charset="-120"/>
            </a:endParaRPr>
          </a:p>
          <a:p>
            <a:pPr eaLnBrk="1" hangingPunct="1"/>
            <a:r>
              <a:rPr lang="en-US" altLang="en-US" dirty="0" smtClean="0">
                <a:ea typeface="新細明體" pitchFamily="18" charset="-120"/>
              </a:rPr>
              <a:t>  </a:t>
            </a:r>
            <a:r>
              <a:rPr lang="en-US" altLang="en-US" dirty="0">
                <a:ea typeface="新細明體" pitchFamily="18" charset="-120"/>
              </a:rPr>
              <a:t>a[</a:t>
            </a:r>
            <a:r>
              <a:rPr lang="en-US" altLang="en-US" dirty="0" err="1">
                <a:ea typeface="新細明體" pitchFamily="18" charset="-120"/>
              </a:rPr>
              <a:t>i</a:t>
            </a:r>
            <a:r>
              <a:rPr lang="en-US" altLang="en-US" dirty="0">
                <a:ea typeface="新細明體" pitchFamily="18" charset="-120"/>
              </a:rPr>
              <a:t>]=i-1;</a:t>
            </a:r>
          </a:p>
          <a:p>
            <a:pPr eaLnBrk="1" hangingPunct="1"/>
            <a:r>
              <a:rPr lang="en-US" altLang="en-US" dirty="0">
                <a:ea typeface="新細明體" pitchFamily="18" charset="-120"/>
              </a:rPr>
              <a:t>}</a:t>
            </a:r>
          </a:p>
          <a:p>
            <a:pPr eaLnBrk="1" hangingPunct="1"/>
            <a:r>
              <a:rPr lang="en-US" altLang="en-US" dirty="0">
                <a:ea typeface="新細明體" pitchFamily="18" charset="-120"/>
              </a:rPr>
              <a:t>Write the assembly code.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4D7D54-8A24-4CC0-9FBC-D529FF664009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710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038600" cy="1143000"/>
          </a:xfrm>
        </p:spPr>
        <p:txBody>
          <a:bodyPr/>
          <a:lstStyle/>
          <a:p>
            <a:pPr algn="l"/>
            <a:r>
              <a:rPr lang="en-US" altLang="en-US" smtClean="0"/>
              <a:t>C-disassembly : </a:t>
            </a:r>
            <a:br>
              <a:rPr lang="en-US" altLang="en-US" smtClean="0"/>
            </a:br>
            <a:r>
              <a:rPr lang="en-US" altLang="en-US" smtClean="0"/>
              <a:t>for loop</a:t>
            </a:r>
          </a:p>
        </p:txBody>
      </p:sp>
      <p:sp>
        <p:nvSpPr>
          <p:cNvPr id="24579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dirty="0" smtClean="0"/>
              <a:t>for (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=1;i&lt;10;i++)</a:t>
            </a:r>
          </a:p>
          <a:p>
            <a:r>
              <a:rPr lang="en-US" altLang="en-US" dirty="0" smtClean="0"/>
              <a:t>{</a:t>
            </a:r>
          </a:p>
          <a:p>
            <a:r>
              <a:rPr lang="en-US" altLang="en-US" dirty="0" smtClean="0"/>
              <a:t>    if (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&lt;= 5) </a:t>
            </a:r>
          </a:p>
          <a:p>
            <a:r>
              <a:rPr lang="en-US" altLang="en-US" dirty="0" smtClean="0"/>
              <a:t>         c = 0; </a:t>
            </a:r>
          </a:p>
          <a:p>
            <a:r>
              <a:rPr lang="en-US" altLang="en-US" dirty="0" smtClean="0"/>
              <a:t>    else </a:t>
            </a:r>
          </a:p>
          <a:p>
            <a:r>
              <a:rPr lang="en-US" altLang="en-US" dirty="0" smtClean="0"/>
              <a:t>         c = 1;</a:t>
            </a:r>
          </a:p>
          <a:p>
            <a:r>
              <a:rPr lang="en-US" altLang="en-US" dirty="0" smtClean="0"/>
              <a:t>}</a:t>
            </a:r>
          </a:p>
          <a:p>
            <a:r>
              <a:rPr lang="en-US" altLang="en-US" sz="2000" dirty="0" smtClean="0"/>
              <a:t>;when run “debug” you will get the disassembler window</a:t>
            </a:r>
          </a:p>
        </p:txBody>
      </p:sp>
      <p:sp>
        <p:nvSpPr>
          <p:cNvPr id="24580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52400"/>
            <a:ext cx="4572000" cy="6477000"/>
          </a:xfrm>
          <a:ln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pt-BR" sz="1400" dirty="0"/>
              <a:t> 4:         for (i=1;i&lt;10;i++) </a:t>
            </a:r>
          </a:p>
          <a:p>
            <a:r>
              <a:rPr lang="pt-BR" sz="1400" dirty="0"/>
              <a:t>   5:   { </a:t>
            </a:r>
          </a:p>
          <a:p>
            <a:r>
              <a:rPr lang="pt-BR" sz="1400" dirty="0"/>
              <a:t>0x000002AC  E3A01001  MOV       R1,#0x00000001</a:t>
            </a:r>
          </a:p>
          <a:p>
            <a:r>
              <a:rPr lang="pt-BR" sz="1400" dirty="0"/>
              <a:t>0x000002B0  EA000005  B         0x000002CC</a:t>
            </a:r>
          </a:p>
          <a:p>
            <a:r>
              <a:rPr lang="pt-BR" sz="1400" dirty="0"/>
              <a:t>     6:     if (i &lt;= 5)  </a:t>
            </a:r>
          </a:p>
          <a:p>
            <a:r>
              <a:rPr lang="pt-BR" sz="1400" dirty="0"/>
              <a:t>0x000002B4  E3510005  CMP       R1,#0x00000005</a:t>
            </a:r>
          </a:p>
          <a:p>
            <a:r>
              <a:rPr lang="pt-BR" sz="1400" dirty="0"/>
              <a:t>0x000002B8  CA000001  BGT       0x000002C4</a:t>
            </a:r>
          </a:p>
          <a:p>
            <a:r>
              <a:rPr lang="pt-BR" sz="1400" dirty="0"/>
              <a:t>     7:          c = 0;  </a:t>
            </a:r>
          </a:p>
          <a:p>
            <a:r>
              <a:rPr lang="pt-BR" sz="1400" dirty="0"/>
              <a:t>     8:     else  </a:t>
            </a:r>
          </a:p>
          <a:p>
            <a:r>
              <a:rPr lang="pt-BR" sz="1400" dirty="0"/>
              <a:t>0x000002BC  E3A02000  MOV       R2,#0x00000000</a:t>
            </a:r>
          </a:p>
          <a:p>
            <a:r>
              <a:rPr lang="pt-BR" sz="1400" dirty="0"/>
              <a:t>0x000002C0  EA000000  B         0x000002C8</a:t>
            </a:r>
          </a:p>
          <a:p>
            <a:r>
              <a:rPr lang="pt-BR" sz="1400" dirty="0"/>
              <a:t>     9:          c = 1; </a:t>
            </a:r>
          </a:p>
          <a:p>
            <a:r>
              <a:rPr lang="pt-BR" sz="1400" dirty="0"/>
              <a:t>    10:   } </a:t>
            </a:r>
          </a:p>
          <a:p>
            <a:r>
              <a:rPr lang="pt-BR" sz="1400" dirty="0"/>
              <a:t>0x000002C4  E3A02001  MOV       R2,#0x00000001</a:t>
            </a:r>
          </a:p>
          <a:p>
            <a:r>
              <a:rPr lang="pt-BR" sz="1400" dirty="0"/>
              <a:t>     4:         for (i=1;i&lt;10;i++) </a:t>
            </a:r>
          </a:p>
          <a:p>
            <a:r>
              <a:rPr lang="pt-BR" sz="1400" dirty="0"/>
              <a:t>     5:   { </a:t>
            </a:r>
          </a:p>
          <a:p>
            <a:r>
              <a:rPr lang="pt-BR" sz="1400" dirty="0"/>
              <a:t>     6:     if (i &lt;= 5)  </a:t>
            </a:r>
          </a:p>
          <a:p>
            <a:r>
              <a:rPr lang="pt-BR" sz="1400" dirty="0"/>
              <a:t>     7:          c = 0;  </a:t>
            </a:r>
          </a:p>
          <a:p>
            <a:r>
              <a:rPr lang="pt-BR" sz="1400" dirty="0"/>
              <a:t>     8:     else  </a:t>
            </a:r>
          </a:p>
          <a:p>
            <a:r>
              <a:rPr lang="pt-BR" sz="1400" dirty="0"/>
              <a:t>     9:          c = 1; </a:t>
            </a:r>
          </a:p>
          <a:p>
            <a:r>
              <a:rPr lang="pt-BR" sz="1400" dirty="0"/>
              <a:t>    10:   } </a:t>
            </a:r>
          </a:p>
          <a:p>
            <a:r>
              <a:rPr lang="pt-BR" sz="1400" dirty="0"/>
              <a:t>0x000002C8  E2811001  ADD       R1,R1,#0x00000001</a:t>
            </a:r>
          </a:p>
          <a:p>
            <a:r>
              <a:rPr lang="pt-BR" sz="1400" dirty="0"/>
              <a:t>0x000002CC  E351000A  CMP       R1,#0x0000000A</a:t>
            </a:r>
          </a:p>
          <a:p>
            <a:r>
              <a:rPr lang="pt-BR" sz="1400" dirty="0"/>
              <a:t>0x000002D0  BAFFFFF7  BLT       0x000002B4</a:t>
            </a:r>
          </a:p>
          <a:p>
            <a:r>
              <a:rPr lang="pt-BR" sz="1400" dirty="0"/>
              <a:t>    11: } </a:t>
            </a:r>
            <a:endParaRPr lang="en-US" altLang="en-US" sz="14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2275" y="6377499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 dirty="0"/>
          </a:p>
        </p:txBody>
      </p:sp>
      <p:sp>
        <p:nvSpPr>
          <p:cNvPr id="2458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82D74A-9A06-40FB-AD31-268B81DFBE2A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781124" y="1080655"/>
            <a:ext cx="3172216" cy="4753368"/>
          </a:xfrm>
          <a:custGeom>
            <a:avLst/>
            <a:gdLst>
              <a:gd name="connsiteX0" fmla="*/ 2365349 w 3172216"/>
              <a:gd name="connsiteY0" fmla="*/ 0 h 4753368"/>
              <a:gd name="connsiteX1" fmla="*/ 3136165 w 3172216"/>
              <a:gd name="connsiteY1" fmla="*/ 2146195 h 4753368"/>
              <a:gd name="connsiteX2" fmla="*/ 2848998 w 3172216"/>
              <a:gd name="connsiteY2" fmla="*/ 3959881 h 4753368"/>
              <a:gd name="connsiteX3" fmla="*/ 1156225 w 3172216"/>
              <a:gd name="connsiteY3" fmla="*/ 4179034 h 4753368"/>
              <a:gd name="connsiteX4" fmla="*/ 0 w 3172216"/>
              <a:gd name="connsiteY4" fmla="*/ 4753368 h 4753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2216" h="4753368">
                <a:moveTo>
                  <a:pt x="2365349" y="0"/>
                </a:moveTo>
                <a:cubicBezTo>
                  <a:pt x="2710453" y="743107"/>
                  <a:pt x="3055557" y="1486215"/>
                  <a:pt x="3136165" y="2146195"/>
                </a:cubicBezTo>
                <a:cubicBezTo>
                  <a:pt x="3216773" y="2806175"/>
                  <a:pt x="3178988" y="3621075"/>
                  <a:pt x="2848998" y="3959881"/>
                </a:cubicBezTo>
                <a:cubicBezTo>
                  <a:pt x="2519008" y="4298687"/>
                  <a:pt x="1631058" y="4046786"/>
                  <a:pt x="1156225" y="4179034"/>
                </a:cubicBezTo>
                <a:cubicBezTo>
                  <a:pt x="681392" y="4311282"/>
                  <a:pt x="340696" y="4532325"/>
                  <a:pt x="0" y="4753368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4133288" y="1571861"/>
            <a:ext cx="756107" cy="4617342"/>
          </a:xfrm>
          <a:custGeom>
            <a:avLst/>
            <a:gdLst>
              <a:gd name="connsiteX0" fmla="*/ 756107 w 756107"/>
              <a:gd name="connsiteY0" fmla="*/ 4617342 h 4617342"/>
              <a:gd name="connsiteX1" fmla="*/ 405 w 756107"/>
              <a:gd name="connsiteY1" fmla="*/ 1307365 h 4617342"/>
              <a:gd name="connsiteX2" fmla="*/ 672980 w 756107"/>
              <a:gd name="connsiteY2" fmla="*/ 0 h 4617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6107" h="4617342">
                <a:moveTo>
                  <a:pt x="756107" y="4617342"/>
                </a:moveTo>
                <a:cubicBezTo>
                  <a:pt x="385183" y="3347132"/>
                  <a:pt x="14259" y="2076922"/>
                  <a:pt x="405" y="1307365"/>
                </a:cubicBezTo>
                <a:cubicBezTo>
                  <a:pt x="-13450" y="537808"/>
                  <a:pt x="329765" y="268904"/>
                  <a:pt x="672980" y="0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3566916" y="2078182"/>
            <a:ext cx="1171339" cy="3869197"/>
          </a:xfrm>
          <a:custGeom>
            <a:avLst/>
            <a:gdLst>
              <a:gd name="connsiteX0" fmla="*/ 0 w 1171339"/>
              <a:gd name="connsiteY0" fmla="*/ 0 h 3869197"/>
              <a:gd name="connsiteX1" fmla="*/ 468535 w 1171339"/>
              <a:gd name="connsiteY1" fmla="*/ 3045481 h 3869197"/>
              <a:gd name="connsiteX2" fmla="*/ 1171339 w 1171339"/>
              <a:gd name="connsiteY2" fmla="*/ 3869197 h 3869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1339" h="3869197">
                <a:moveTo>
                  <a:pt x="0" y="0"/>
                </a:moveTo>
                <a:cubicBezTo>
                  <a:pt x="136656" y="1200307"/>
                  <a:pt x="273312" y="2400615"/>
                  <a:pt x="468535" y="3045481"/>
                </a:cubicBezTo>
                <a:cubicBezTo>
                  <a:pt x="663758" y="3690347"/>
                  <a:pt x="917548" y="3779772"/>
                  <a:pt x="1171339" y="3869197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4806797" y="2917012"/>
            <a:ext cx="263967" cy="2690300"/>
          </a:xfrm>
          <a:custGeom>
            <a:avLst/>
            <a:gdLst>
              <a:gd name="connsiteX0" fmla="*/ 97712 w 263967"/>
              <a:gd name="connsiteY0" fmla="*/ 0 h 2690300"/>
              <a:gd name="connsiteX1" fmla="*/ 7028 w 263967"/>
              <a:gd name="connsiteY1" fmla="*/ 2123524 h 2690300"/>
              <a:gd name="connsiteX2" fmla="*/ 263967 w 263967"/>
              <a:gd name="connsiteY2" fmla="*/ 2690300 h 269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3967" h="2690300">
                <a:moveTo>
                  <a:pt x="97712" y="0"/>
                </a:moveTo>
                <a:cubicBezTo>
                  <a:pt x="38515" y="837570"/>
                  <a:pt x="-20681" y="1675141"/>
                  <a:pt x="7028" y="2123524"/>
                </a:cubicBezTo>
                <a:cubicBezTo>
                  <a:pt x="34737" y="2571907"/>
                  <a:pt x="149352" y="2631103"/>
                  <a:pt x="263967" y="2690300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Recall: LDR or STR</a:t>
            </a:r>
            <a:br>
              <a:rPr lang="en-US" altLang="en-US" dirty="0" smtClean="0"/>
            </a:br>
            <a:r>
              <a:rPr lang="en-US" altLang="en-US" sz="1900" dirty="0" smtClean="0"/>
              <a:t>http://www.heyrick.co.uk/assembler/str.html#ldr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Single Data Transfer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/>
              <a:t>The single data transfer instructions (STR and LDR) are used to load and store single bytes or words of data from/to main memory. The addressing is very flexible.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First</a:t>
            </a:r>
            <a:r>
              <a:rPr lang="en-US" altLang="en-US" sz="2400" dirty="0"/>
              <a:t>, we'll look at the instruction: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  </a:t>
            </a:r>
            <a:r>
              <a:rPr lang="en-US" altLang="en-US" sz="2400" dirty="0"/>
              <a:t>LDR    R0, address;(load 4 bytes)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/>
              <a:t>  STR    R0, address;(load 4 bytes)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/>
              <a:t>  LDRB   R0, address ;(load single byte)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/>
              <a:t>  STRB   R0, address; (store single byte)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For “LDRLS” : LS =the optional field, will execute LDR if the condition LS is </a:t>
            </a:r>
            <a:r>
              <a:rPr lang="en-US" altLang="en-US" sz="2800" dirty="0" smtClean="0"/>
              <a:t>satisfied .</a:t>
            </a:r>
            <a:endParaRPr lang="en-US" altLang="en-US" sz="2800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/>
              <a:t>LS =Unsigned lower or same</a:t>
            </a:r>
            <a:r>
              <a:rPr lang="en-US" altLang="en-US" sz="2400" dirty="0" smtClean="0"/>
              <a:t>	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dirty="0" smtClean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62017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 dirty="0"/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FE2F654-B7CD-410C-8005-6FD934A37159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400" dirty="0" smtClean="0"/>
              <a:t>5) </a:t>
            </a:r>
            <a:r>
              <a:rPr lang="en-US" altLang="en-US" sz="3400" dirty="0" err="1" smtClean="0">
                <a:solidFill>
                  <a:srgbClr val="0000FF"/>
                </a:solidFill>
              </a:rPr>
              <a:t>Do_while</a:t>
            </a:r>
            <a:r>
              <a:rPr lang="en-US" altLang="en-US" sz="3400" dirty="0" smtClean="0">
                <a:solidFill>
                  <a:srgbClr val="0000FF"/>
                </a:solidFill>
              </a:rPr>
              <a:t/>
            </a:r>
            <a:br>
              <a:rPr lang="en-US" altLang="en-US" sz="3400" dirty="0" smtClean="0">
                <a:solidFill>
                  <a:srgbClr val="0000FF"/>
                </a:solidFill>
              </a:rPr>
            </a:br>
            <a:r>
              <a:rPr lang="en-US" altLang="en-US" sz="3400" dirty="0" smtClean="0"/>
              <a:t>one branch is enough</a:t>
            </a:r>
            <a:endParaRPr lang="en-GB" altLang="en-US" sz="340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 err="1" smtClean="0"/>
              <a:t>Do_while</a:t>
            </a:r>
            <a:endParaRPr lang="en-US" altLang="en-US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 smtClean="0"/>
              <a:t>{..</a:t>
            </a:r>
            <a:r>
              <a:rPr lang="en-US" altLang="en-US" sz="2800" dirty="0" err="1" smtClean="0"/>
              <a:t>do_something</a:t>
            </a:r>
            <a:r>
              <a:rPr lang="en-US" altLang="en-US" sz="2800" dirty="0" smtClean="0"/>
              <a:t>..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 smtClean="0"/>
              <a:t>	body;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 smtClean="0"/>
              <a:t>} while (conditional expression);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 smtClean="0"/>
              <a:t>LOOP	{…</a:t>
            </a:r>
            <a:r>
              <a:rPr lang="en-US" altLang="en-US" sz="2800" dirty="0" err="1" smtClean="0"/>
              <a:t>do_something</a:t>
            </a:r>
            <a:r>
              <a:rPr lang="en-US" altLang="en-US" sz="2800" dirty="0" smtClean="0"/>
              <a:t>..	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 smtClean="0"/>
              <a:t>			…body…	};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 smtClean="0"/>
              <a:t>			</a:t>
            </a:r>
            <a:r>
              <a:rPr lang="en-US" altLang="en-US" sz="2800" dirty="0" err="1" smtClean="0">
                <a:solidFill>
                  <a:srgbClr val="CC0000"/>
                </a:solidFill>
              </a:rPr>
              <a:t>bne</a:t>
            </a:r>
            <a:r>
              <a:rPr lang="en-US" altLang="en-US" sz="2800" dirty="0" smtClean="0">
                <a:solidFill>
                  <a:srgbClr val="CC0000"/>
                </a:solidFill>
              </a:rPr>
              <a:t> LOOP</a:t>
            </a:r>
            <a:r>
              <a:rPr lang="en-US" altLang="en-US" sz="2800" dirty="0" smtClean="0"/>
              <a:t> ;conditional expression </a:t>
            </a:r>
            <a:endParaRPr lang="en-US" altLang="en-US" sz="2800" dirty="0" smtClean="0">
              <a:solidFill>
                <a:srgbClr val="CC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 smtClean="0"/>
              <a:t>EXIT</a:t>
            </a:r>
            <a:endParaRPr lang="en-GB" altLang="en-US" sz="28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276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78EA762-F3FD-492E-B8D0-969102838B38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7654" name="Rectangle 4"/>
          <p:cNvSpPr>
            <a:spLocks noChangeArrowheads="1"/>
          </p:cNvSpPr>
          <p:nvPr/>
        </p:nvSpPr>
        <p:spPr bwMode="auto">
          <a:xfrm>
            <a:off x="228600" y="1524000"/>
            <a:ext cx="76200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400" dirty="0" smtClean="0"/>
              <a:t>6) </a:t>
            </a:r>
            <a:r>
              <a:rPr lang="en-US" altLang="en-US" sz="3400" dirty="0" err="1" smtClean="0">
                <a:solidFill>
                  <a:srgbClr val="0000FF"/>
                </a:solidFill>
              </a:rPr>
              <a:t>While_do</a:t>
            </a:r>
            <a:r>
              <a:rPr lang="en-US" altLang="en-US" sz="3400" dirty="0" smtClean="0">
                <a:solidFill>
                  <a:srgbClr val="0000FF"/>
                </a:solidFill>
              </a:rPr>
              <a:t> loop</a:t>
            </a:r>
            <a:r>
              <a:rPr lang="en-US" altLang="en-US" sz="3400" dirty="0" smtClean="0"/>
              <a:t/>
            </a:r>
            <a:br>
              <a:rPr lang="en-US" altLang="en-US" sz="3400" dirty="0" smtClean="0"/>
            </a:br>
            <a:r>
              <a:rPr lang="en-US" altLang="en-US" sz="3400" dirty="0" smtClean="0"/>
              <a:t>requires 2 branch instructions</a:t>
            </a:r>
            <a:endParaRPr lang="en-GB" altLang="en-US" sz="3400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 dirty="0" err="1" smtClean="0"/>
              <a:t>While_do</a:t>
            </a:r>
            <a:r>
              <a:rPr lang="en-US" altLang="en-US" sz="2800" dirty="0" smtClean="0"/>
              <a:t> (</a:t>
            </a:r>
            <a:r>
              <a:rPr lang="en-US" altLang="zh-TW" sz="2800" dirty="0" err="1" smtClean="0"/>
              <a:t>conditional_</a:t>
            </a:r>
            <a:r>
              <a:rPr lang="en-US" altLang="en-US" sz="2800" dirty="0" err="1" smtClean="0"/>
              <a:t>expr</a:t>
            </a:r>
            <a:r>
              <a:rPr lang="en-US" altLang="en-US" sz="2800" dirty="0" smtClean="0"/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 dirty="0" smtClean="0"/>
              <a:t>	{</a:t>
            </a:r>
            <a:r>
              <a:rPr lang="en-US" altLang="en-US" sz="2800" dirty="0" err="1" smtClean="0"/>
              <a:t>do_something</a:t>
            </a:r>
            <a:r>
              <a:rPr lang="en-US" altLang="en-US" sz="2800" dirty="0" smtClean="0"/>
              <a:t> …body;}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 dirty="0" smtClean="0"/>
              <a:t>LOOP	…			; not </a:t>
            </a:r>
            <a:r>
              <a:rPr lang="en-US" altLang="zh-TW" sz="2800" dirty="0" err="1" smtClean="0"/>
              <a:t>conditional_</a:t>
            </a:r>
            <a:r>
              <a:rPr lang="en-US" altLang="en-US" sz="2800" dirty="0" err="1" smtClean="0"/>
              <a:t>expr</a:t>
            </a:r>
            <a:endParaRPr lang="en-US" altLang="en-US" sz="28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 dirty="0" smtClean="0"/>
              <a:t>			</a:t>
            </a:r>
            <a:r>
              <a:rPr lang="en-US" altLang="en-US" sz="2800" dirty="0" err="1" smtClean="0">
                <a:solidFill>
                  <a:srgbClr val="CC0000"/>
                </a:solidFill>
              </a:rPr>
              <a:t>beq</a:t>
            </a:r>
            <a:r>
              <a:rPr lang="en-US" altLang="en-US" sz="2800" dirty="0" smtClean="0"/>
              <a:t>	exit</a:t>
            </a:r>
            <a:r>
              <a:rPr lang="en-US" altLang="zh-TW" sz="2800" dirty="0" smtClean="0"/>
              <a:t>	;branch exit if condition met</a:t>
            </a:r>
            <a:endParaRPr lang="en-US" altLang="en-US" sz="28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 dirty="0" smtClean="0"/>
              <a:t>			…</a:t>
            </a:r>
            <a:r>
              <a:rPr lang="en-US" altLang="en-US" sz="2800" dirty="0" err="1" smtClean="0"/>
              <a:t>do_something</a:t>
            </a:r>
            <a:r>
              <a:rPr lang="en-US" altLang="en-US" sz="2800" dirty="0" smtClean="0"/>
              <a:t>…; main body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 dirty="0" smtClean="0"/>
              <a:t>			</a:t>
            </a:r>
            <a:r>
              <a:rPr lang="en-US" altLang="en-US" sz="2800" dirty="0" smtClean="0">
                <a:solidFill>
                  <a:srgbClr val="CC0000"/>
                </a:solidFill>
              </a:rPr>
              <a:t>b LOOP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 dirty="0" smtClean="0"/>
              <a:t>EXIT</a:t>
            </a:r>
            <a:endParaRPr lang="en-GB" altLang="en-US" sz="2800" dirty="0" smtClean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286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CDB0582-3AF0-49E7-9A0A-1F26C0D7AE69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8678" name="Freeform 4"/>
          <p:cNvSpPr>
            <a:spLocks/>
          </p:cNvSpPr>
          <p:nvPr/>
        </p:nvSpPr>
        <p:spPr bwMode="auto">
          <a:xfrm>
            <a:off x="457200" y="3733800"/>
            <a:ext cx="1676400" cy="1371600"/>
          </a:xfrm>
          <a:custGeom>
            <a:avLst/>
            <a:gdLst>
              <a:gd name="T0" fmla="*/ 2147483647 w 1056"/>
              <a:gd name="T1" fmla="*/ 2147483647 h 864"/>
              <a:gd name="T2" fmla="*/ 2147483647 w 1056"/>
              <a:gd name="T3" fmla="*/ 2147483647 h 864"/>
              <a:gd name="T4" fmla="*/ 2147483647 w 1056"/>
              <a:gd name="T5" fmla="*/ 0 h 86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6" h="864">
                <a:moveTo>
                  <a:pt x="1056" y="864"/>
                </a:moveTo>
                <a:cubicBezTo>
                  <a:pt x="672" y="720"/>
                  <a:pt x="288" y="576"/>
                  <a:pt x="144" y="432"/>
                </a:cubicBezTo>
                <a:cubicBezTo>
                  <a:pt x="0" y="288"/>
                  <a:pt x="96" y="144"/>
                  <a:pt x="19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Freeform 5"/>
          <p:cNvSpPr>
            <a:spLocks/>
          </p:cNvSpPr>
          <p:nvPr/>
        </p:nvSpPr>
        <p:spPr bwMode="auto">
          <a:xfrm>
            <a:off x="1981200" y="4038600"/>
            <a:ext cx="2628900" cy="1676400"/>
          </a:xfrm>
          <a:custGeom>
            <a:avLst/>
            <a:gdLst>
              <a:gd name="T0" fmla="*/ 2147483647 w 1656"/>
              <a:gd name="T1" fmla="*/ 0 h 1056"/>
              <a:gd name="T2" fmla="*/ 2147483647 w 1656"/>
              <a:gd name="T3" fmla="*/ 2147483647 h 1056"/>
              <a:gd name="T4" fmla="*/ 2147483647 w 1656"/>
              <a:gd name="T5" fmla="*/ 2147483647 h 1056"/>
              <a:gd name="T6" fmla="*/ 0 w 1656"/>
              <a:gd name="T7" fmla="*/ 2147483647 h 105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56" h="1056">
                <a:moveTo>
                  <a:pt x="1248" y="0"/>
                </a:moveTo>
                <a:cubicBezTo>
                  <a:pt x="1404" y="256"/>
                  <a:pt x="1560" y="512"/>
                  <a:pt x="1584" y="672"/>
                </a:cubicBezTo>
                <a:cubicBezTo>
                  <a:pt x="1608" y="832"/>
                  <a:pt x="1656" y="896"/>
                  <a:pt x="1392" y="960"/>
                </a:cubicBezTo>
                <a:cubicBezTo>
                  <a:pt x="1128" y="1024"/>
                  <a:pt x="564" y="1040"/>
                  <a:pt x="0" y="10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Text Box 6"/>
          <p:cNvSpPr txBox="1">
            <a:spLocks noChangeArrowheads="1"/>
          </p:cNvSpPr>
          <p:nvPr/>
        </p:nvSpPr>
        <p:spPr bwMode="auto">
          <a:xfrm>
            <a:off x="4648200" y="5334000"/>
            <a:ext cx="31527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u="sng">
                <a:solidFill>
                  <a:srgbClr val="CC0000"/>
                </a:solidFill>
                <a:latin typeface="Arial" charset="0"/>
              </a:rPr>
              <a:t>The main loop has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 u="sng">
                <a:solidFill>
                  <a:srgbClr val="CC0000"/>
                </a:solidFill>
                <a:latin typeface="Arial" charset="0"/>
              </a:rPr>
              <a:t>2 branch instructions: slower</a:t>
            </a:r>
            <a:r>
              <a:rPr lang="en-US" altLang="zh-TW" sz="1800" u="sng">
                <a:latin typeface="Arial" charset="0"/>
              </a:rPr>
              <a:t> </a:t>
            </a:r>
            <a:endParaRPr lang="en-US" altLang="en-US" sz="1800" u="sng">
              <a:latin typeface="Arial" charset="0"/>
            </a:endParaRPr>
          </a:p>
        </p:txBody>
      </p:sp>
      <p:sp>
        <p:nvSpPr>
          <p:cNvPr id="28681" name="Rectangle 7"/>
          <p:cNvSpPr>
            <a:spLocks noChangeArrowheads="1"/>
          </p:cNvSpPr>
          <p:nvPr/>
        </p:nvSpPr>
        <p:spPr bwMode="auto">
          <a:xfrm>
            <a:off x="381000" y="1524000"/>
            <a:ext cx="716280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zh-TW" sz="2800" dirty="0" smtClean="0"/>
              <a:t>Alterative method ‘</a:t>
            </a:r>
            <a:r>
              <a:rPr lang="en-US" altLang="zh-TW" sz="2800" dirty="0" err="1" smtClean="0"/>
              <a:t>while_do</a:t>
            </a:r>
            <a:r>
              <a:rPr lang="en-US" altLang="zh-TW" sz="2800" dirty="0" smtClean="0"/>
              <a:t>()’, the following is m</a:t>
            </a:r>
            <a:r>
              <a:rPr lang="en-US" altLang="en-US" sz="2800" dirty="0" smtClean="0"/>
              <a:t>ore efficient, because </a:t>
            </a:r>
            <a:r>
              <a:rPr lang="en-GB" altLang="zh-TW" sz="2800" u="sng" dirty="0" smtClean="0">
                <a:solidFill>
                  <a:srgbClr val="CC0000"/>
                </a:solidFill>
              </a:rPr>
              <a:t>The main loop</a:t>
            </a:r>
            <a:r>
              <a:rPr lang="en-GB" altLang="zh-TW" sz="2800" dirty="0" smtClean="0">
                <a:solidFill>
                  <a:srgbClr val="CC0000"/>
                </a:solidFill>
              </a:rPr>
              <a:t> has only 1 </a:t>
            </a:r>
            <a:r>
              <a:rPr lang="en-GB" altLang="zh-TW" sz="2800" u="sng" dirty="0" smtClean="0">
                <a:solidFill>
                  <a:srgbClr val="CC0000"/>
                </a:solidFill>
              </a:rPr>
              <a:t>branch instruction only (FAST).</a:t>
            </a:r>
            <a:r>
              <a:rPr lang="en-US" altLang="en-US" sz="2800" dirty="0" smtClean="0"/>
              <a:t> Note: Branch is time-consuming to run in hardware, so avoid using too many of them.</a:t>
            </a:r>
            <a:br>
              <a:rPr lang="en-US" altLang="en-US" sz="2800" dirty="0" smtClean="0"/>
            </a:br>
            <a:endParaRPr lang="en-GB" altLang="en-US" sz="2800" u="sng" dirty="0" smtClean="0">
              <a:solidFill>
                <a:srgbClr val="CC0000"/>
              </a:solidFill>
              <a:ea typeface="新細明體" pitchFamily="18" charset="-12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563563" y="2020888"/>
            <a:ext cx="8229600" cy="45259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dirty="0" smtClean="0">
                <a:solidFill>
                  <a:srgbClr val="0000FF"/>
                </a:solidFill>
              </a:rPr>
              <a:t>C language: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 err="1" smtClean="0">
                <a:solidFill>
                  <a:srgbClr val="0000FF"/>
                </a:solidFill>
              </a:rPr>
              <a:t>While_do</a:t>
            </a:r>
            <a:r>
              <a:rPr lang="en-US" altLang="en-US" dirty="0" smtClean="0">
                <a:solidFill>
                  <a:srgbClr val="0000FF"/>
                </a:solidFill>
              </a:rPr>
              <a:t> (conditional expr){…</a:t>
            </a:r>
            <a:r>
              <a:rPr lang="en-US" altLang="en-US" dirty="0" err="1" smtClean="0">
                <a:solidFill>
                  <a:srgbClr val="0000FF"/>
                </a:solidFill>
              </a:rPr>
              <a:t>do_something</a:t>
            </a:r>
            <a:r>
              <a:rPr lang="en-US" altLang="en-US" dirty="0" smtClean="0">
                <a:solidFill>
                  <a:srgbClr val="0000FF"/>
                </a:solidFill>
              </a:rPr>
              <a:t>...}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 smtClean="0"/>
              <a:t> </a:t>
            </a:r>
            <a:r>
              <a:rPr lang="en-US" altLang="en-US" sz="2800" dirty="0" smtClean="0"/>
              <a:t>Assembly:; </a:t>
            </a:r>
            <a:r>
              <a:rPr lang="en-US" altLang="en-US" sz="2800" u="sng" dirty="0" smtClean="0"/>
              <a:t>do some test first before get into LOOP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 dirty="0" smtClean="0">
                <a:solidFill>
                  <a:srgbClr val="CC0000"/>
                </a:solidFill>
              </a:rPr>
              <a:t>b TES</a:t>
            </a:r>
            <a:r>
              <a:rPr lang="en-US" altLang="zh-TW" sz="2800" dirty="0" smtClean="0">
                <a:solidFill>
                  <a:srgbClr val="CC0000"/>
                </a:solidFill>
              </a:rPr>
              <a:t>T</a:t>
            </a:r>
            <a:r>
              <a:rPr lang="en-US" altLang="zh-TW" sz="2800" dirty="0" smtClean="0"/>
              <a:t> ; </a:t>
            </a:r>
            <a:r>
              <a:rPr lang="en-US" altLang="zh-TW" sz="2800" dirty="0" err="1" smtClean="0"/>
              <a:t>goto</a:t>
            </a:r>
            <a:r>
              <a:rPr lang="en-US" altLang="zh-TW" sz="2800" dirty="0" smtClean="0"/>
              <a:t> TEST inside the loop first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/>
              <a:t>             ; hence one branch is need inside the loop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 dirty="0" smtClean="0">
                <a:solidFill>
                  <a:srgbClr val="C00000"/>
                </a:solidFill>
              </a:rPr>
              <a:t>LOOP	… </a:t>
            </a:r>
            <a:r>
              <a:rPr lang="en-US" altLang="en-US" sz="2800" dirty="0" err="1" smtClean="0">
                <a:solidFill>
                  <a:srgbClr val="C00000"/>
                </a:solidFill>
              </a:rPr>
              <a:t>do_something</a:t>
            </a:r>
            <a:r>
              <a:rPr lang="en-US" altLang="en-US" sz="2800" dirty="0" smtClean="0">
                <a:solidFill>
                  <a:srgbClr val="C00000"/>
                </a:solidFill>
              </a:rPr>
              <a:t> ..; </a:t>
            </a:r>
            <a:r>
              <a:rPr lang="en-US" altLang="zh-TW" sz="2800" dirty="0" smtClean="0">
                <a:solidFill>
                  <a:srgbClr val="C00000"/>
                </a:solidFill>
              </a:rPr>
              <a:t>loop main body </a:t>
            </a:r>
            <a:endParaRPr lang="en-US" altLang="en-US" sz="2800" dirty="0" smtClean="0">
              <a:solidFill>
                <a:srgbClr val="C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 dirty="0" smtClean="0"/>
              <a:t>TEST…; exit test conditional expression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 dirty="0" smtClean="0"/>
              <a:t>	 </a:t>
            </a:r>
            <a:r>
              <a:rPr lang="en-US" altLang="en-US" sz="2800" dirty="0" err="1" smtClean="0">
                <a:solidFill>
                  <a:srgbClr val="CC0000"/>
                </a:solidFill>
              </a:rPr>
              <a:t>bne</a:t>
            </a:r>
            <a:r>
              <a:rPr lang="en-US" altLang="en-US" sz="2800" dirty="0" smtClean="0">
                <a:solidFill>
                  <a:srgbClr val="CC0000"/>
                </a:solidFill>
              </a:rPr>
              <a:t> LOOP</a:t>
            </a:r>
            <a:r>
              <a:rPr lang="en-US" altLang="zh-TW" sz="2800" dirty="0" smtClean="0"/>
              <a:t> ;</a:t>
            </a:r>
            <a:r>
              <a:rPr lang="en-US" altLang="zh-TW" sz="2400" dirty="0" smtClean="0"/>
              <a:t>loop back if exit condition not met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 dirty="0" smtClean="0"/>
              <a:t>EXIT</a:t>
            </a:r>
            <a:endParaRPr lang="en-GB" altLang="en-US" sz="2800" dirty="0" smtClean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 dirty="0"/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FEF916-FE4E-4998-8134-C06E73078B3A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9702" name="Rectangle 5"/>
          <p:cNvSpPr>
            <a:spLocks noChangeArrowheads="1"/>
          </p:cNvSpPr>
          <p:nvPr/>
        </p:nvSpPr>
        <p:spPr bwMode="auto">
          <a:xfrm>
            <a:off x="152400" y="1828800"/>
            <a:ext cx="82296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1538288" y="6300788"/>
            <a:ext cx="39401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“Goto exit if test exit condition is met”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68375" y="3657600"/>
            <a:ext cx="0" cy="1676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 5"/>
          <p:cNvSpPr/>
          <p:nvPr/>
        </p:nvSpPr>
        <p:spPr>
          <a:xfrm>
            <a:off x="157163" y="5105400"/>
            <a:ext cx="811212" cy="914400"/>
          </a:xfrm>
          <a:custGeom>
            <a:avLst/>
            <a:gdLst>
              <a:gd name="connsiteX0" fmla="*/ 811038 w 811038"/>
              <a:gd name="connsiteY0" fmla="*/ 1132764 h 1132764"/>
              <a:gd name="connsiteX1" fmla="*/ 19468 w 811038"/>
              <a:gd name="connsiteY1" fmla="*/ 559558 h 1132764"/>
              <a:gd name="connsiteX2" fmla="*/ 319719 w 811038"/>
              <a:gd name="connsiteY2" fmla="*/ 0 h 1132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1038" h="1132764">
                <a:moveTo>
                  <a:pt x="811038" y="1132764"/>
                </a:moveTo>
                <a:cubicBezTo>
                  <a:pt x="456196" y="940558"/>
                  <a:pt x="101354" y="748352"/>
                  <a:pt x="19468" y="559558"/>
                </a:cubicBezTo>
                <a:cubicBezTo>
                  <a:pt x="-62418" y="370764"/>
                  <a:pt x="128650" y="185382"/>
                  <a:pt x="319719" y="0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2209800"/>
          </a:xfrm>
        </p:spPr>
        <p:txBody>
          <a:bodyPr/>
          <a:lstStyle/>
          <a:p>
            <a:pPr lvl="1" algn="l"/>
            <a:r>
              <a:rPr lang="en-US" sz="3200" dirty="0" smtClean="0"/>
              <a:t>Exercise 3: </a:t>
            </a:r>
            <a:r>
              <a:rPr lang="en-AU" sz="3200" dirty="0" smtClean="0"/>
              <a:t>Write </a:t>
            </a:r>
            <a:r>
              <a:rPr lang="en-AU" sz="3200" dirty="0"/>
              <a:t>an assembly program segment for the following C-language module. Assume ‘a’ is in register r0, ‘b’ is in register r1 and ‘c’ is in register r2. The variables a, b, and c are unsigned integers.</a:t>
            </a:r>
            <a:r>
              <a:rPr lang="en-US" sz="1400" dirty="0"/>
              <a:t/>
            </a:r>
            <a:br>
              <a:rPr lang="en-US" sz="14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305800" cy="3001963"/>
          </a:xfrm>
        </p:spPr>
        <p:txBody>
          <a:bodyPr/>
          <a:lstStyle/>
          <a:p>
            <a:r>
              <a:rPr lang="en-AU" dirty="0"/>
              <a:t> </a:t>
            </a:r>
            <a:r>
              <a:rPr lang="en-AU" dirty="0" smtClean="0"/>
              <a:t>if </a:t>
            </a:r>
            <a:r>
              <a:rPr lang="en-AU" dirty="0"/>
              <a:t>(a &lt; b) </a:t>
            </a:r>
            <a:endParaRPr lang="en-US" sz="2400" dirty="0"/>
          </a:p>
          <a:p>
            <a:r>
              <a:rPr lang="en-AU" dirty="0"/>
              <a:t>   c = a; </a:t>
            </a:r>
            <a:endParaRPr lang="en-US" sz="2400" dirty="0"/>
          </a:p>
          <a:p>
            <a:r>
              <a:rPr lang="en-AU" dirty="0"/>
              <a:t>else c = b;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A0A71-891A-4D31-955C-E1B184B0B7C3}" type="slidenum">
              <a:rPr lang="en-US" altLang="zh-HK" smtClean="0"/>
              <a:pPr/>
              <a:t>27</a:t>
            </a:fld>
            <a:endParaRPr lang="en-US" altLang="zh-HK"/>
          </a:p>
        </p:txBody>
      </p:sp>
    </p:spTree>
    <p:extLst>
      <p:ext uri="{BB962C8B-B14F-4D97-AF65-F5344CB8AC3E}">
        <p14:creationId xmlns:p14="http://schemas.microsoft.com/office/powerpoint/2010/main" val="17831973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229600" cy="4525963"/>
          </a:xfrm>
        </p:spPr>
        <p:txBody>
          <a:bodyPr/>
          <a:lstStyle/>
          <a:p>
            <a:r>
              <a:rPr lang="en-US" sz="2800" dirty="0" smtClean="0"/>
              <a:t>; </a:t>
            </a:r>
            <a:r>
              <a:rPr lang="en-US" sz="2800" dirty="0"/>
              <a:t>Exercise </a:t>
            </a:r>
            <a:r>
              <a:rPr lang="en-US" sz="2800" dirty="0" smtClean="0"/>
              <a:t>4 </a:t>
            </a:r>
          </a:p>
          <a:p>
            <a:r>
              <a:rPr lang="en-US" sz="2000" dirty="0" smtClean="0"/>
              <a:t>;Assume </a:t>
            </a:r>
            <a:r>
              <a:rPr lang="en-US" sz="2000" dirty="0"/>
              <a:t>a, b and c are in registers r0, r1 and r2 respectively. </a:t>
            </a:r>
          </a:p>
          <a:p>
            <a:r>
              <a:rPr lang="en-US" sz="2000" dirty="0"/>
              <a:t>;Write the </a:t>
            </a:r>
            <a:r>
              <a:rPr lang="en-US" sz="2000" dirty="0" smtClean="0"/>
              <a:t>C-language segment of the following ARM assembly program. </a:t>
            </a:r>
            <a:endParaRPr lang="en-US" sz="2000" dirty="0"/>
          </a:p>
          <a:p>
            <a:r>
              <a:rPr lang="en-US" sz="2000" dirty="0"/>
              <a:t> </a:t>
            </a:r>
            <a:r>
              <a:rPr lang="en-US" sz="2000" dirty="0" smtClean="0"/>
              <a:t> __</a:t>
            </a:r>
            <a:r>
              <a:rPr lang="en-US" sz="2000" dirty="0"/>
              <a:t>main	</a:t>
            </a:r>
          </a:p>
          <a:p>
            <a:r>
              <a:rPr lang="en-US" sz="2000" dirty="0"/>
              <a:t>	;a, b and c are in r0, r1, r2 resp.</a:t>
            </a:r>
          </a:p>
          <a:p>
            <a:r>
              <a:rPr lang="en-US" sz="2000" dirty="0"/>
              <a:t>	</a:t>
            </a:r>
            <a:r>
              <a:rPr lang="pt-BR" sz="2000" dirty="0"/>
              <a:t>mov r0,#2</a:t>
            </a:r>
            <a:endParaRPr lang="en-US" sz="2000" dirty="0"/>
          </a:p>
          <a:p>
            <a:r>
              <a:rPr lang="pt-BR" sz="2000" dirty="0"/>
              <a:t>	mov r1,#1</a:t>
            </a:r>
            <a:endParaRPr lang="en-US" sz="2000" dirty="0"/>
          </a:p>
          <a:p>
            <a:r>
              <a:rPr lang="pt-BR" sz="2000" dirty="0"/>
              <a:t>	mov r2,#0</a:t>
            </a:r>
            <a:endParaRPr lang="en-US" sz="2000" dirty="0"/>
          </a:p>
          <a:p>
            <a:r>
              <a:rPr lang="pt-BR" sz="2000" dirty="0"/>
              <a:t>	</a:t>
            </a:r>
            <a:r>
              <a:rPr lang="en-US" sz="2000" dirty="0" err="1"/>
              <a:t>cmp</a:t>
            </a:r>
            <a:r>
              <a:rPr lang="en-US" sz="2000" dirty="0"/>
              <a:t> </a:t>
            </a:r>
            <a:r>
              <a:rPr lang="en-US" sz="2000" dirty="0" smtClean="0"/>
              <a:t>r0,r1</a:t>
            </a:r>
            <a:endParaRPr lang="en-US" sz="2000" dirty="0"/>
          </a:p>
          <a:p>
            <a:r>
              <a:rPr lang="en-US" sz="2000" dirty="0"/>
              <a:t>	</a:t>
            </a:r>
            <a:r>
              <a:rPr lang="en-US" sz="2000" dirty="0" err="1"/>
              <a:t>ble</a:t>
            </a:r>
            <a:r>
              <a:rPr lang="en-US" sz="2000" dirty="0"/>
              <a:t> </a:t>
            </a:r>
            <a:r>
              <a:rPr lang="en-US" sz="2000" dirty="0" smtClean="0"/>
              <a:t>l1</a:t>
            </a:r>
            <a:endParaRPr lang="en-US" sz="2000" dirty="0"/>
          </a:p>
          <a:p>
            <a:r>
              <a:rPr lang="en-US" sz="2000" dirty="0"/>
              <a:t>    </a:t>
            </a:r>
            <a:r>
              <a:rPr lang="en-US" sz="2000" dirty="0" smtClean="0"/>
              <a:t>      </a:t>
            </a:r>
            <a:r>
              <a:rPr lang="en-US" sz="2000" dirty="0" err="1" smtClean="0"/>
              <a:t>mov</a:t>
            </a:r>
            <a:r>
              <a:rPr lang="en-US" sz="2000" dirty="0" smtClean="0"/>
              <a:t> </a:t>
            </a:r>
            <a:r>
              <a:rPr lang="en-US" sz="2000" dirty="0"/>
              <a:t>r2,r0	</a:t>
            </a:r>
            <a:r>
              <a:rPr lang="en-US" sz="2000" dirty="0" smtClean="0"/>
              <a:t>  </a:t>
            </a:r>
            <a:endParaRPr lang="en-US" sz="2000" dirty="0"/>
          </a:p>
          <a:p>
            <a:r>
              <a:rPr lang="en-US" sz="2000" dirty="0" smtClean="0"/>
              <a:t>          </a:t>
            </a:r>
            <a:r>
              <a:rPr lang="en-US" sz="2000" dirty="0"/>
              <a:t>add r2,#2	</a:t>
            </a:r>
            <a:r>
              <a:rPr lang="en-US" sz="2000" dirty="0" smtClean="0"/>
              <a:t>  </a:t>
            </a:r>
            <a:endParaRPr lang="en-US" sz="2000" dirty="0"/>
          </a:p>
          <a:p>
            <a:r>
              <a:rPr lang="en-US" sz="2000" dirty="0"/>
              <a:t>	b end	</a:t>
            </a:r>
            <a:endParaRPr lang="en-US" sz="2000" dirty="0" smtClean="0"/>
          </a:p>
          <a:p>
            <a:r>
              <a:rPr lang="pt-BR" sz="2000" dirty="0" smtClean="0"/>
              <a:t>l1 </a:t>
            </a:r>
            <a:r>
              <a:rPr lang="pt-BR" sz="2000" dirty="0"/>
              <a:t>	mov r2,r0</a:t>
            </a:r>
            <a:endParaRPr lang="en-US" sz="2000" dirty="0"/>
          </a:p>
          <a:p>
            <a:r>
              <a:rPr lang="pt-BR" sz="2000" dirty="0" smtClean="0"/>
              <a:t>          exit </a:t>
            </a:r>
            <a:r>
              <a:rPr lang="pt-BR" sz="2000" dirty="0"/>
              <a:t>nop;</a:t>
            </a:r>
            <a:endParaRPr lang="en-US" sz="2000" dirty="0"/>
          </a:p>
          <a:p>
            <a:r>
              <a:rPr lang="en-US" sz="2000" dirty="0"/>
              <a:t>end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A0A71-891A-4D31-955C-E1B184B0B7C3}" type="slidenum">
              <a:rPr lang="en-US" altLang="zh-HK" smtClean="0"/>
              <a:pPr/>
              <a:t>28</a:t>
            </a:fld>
            <a:endParaRPr lang="en-US" altLang="zh-HK"/>
          </a:p>
        </p:txBody>
      </p:sp>
    </p:spTree>
    <p:extLst>
      <p:ext uri="{BB962C8B-B14F-4D97-AF65-F5344CB8AC3E}">
        <p14:creationId xmlns:p14="http://schemas.microsoft.com/office/powerpoint/2010/main" val="24879252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Summary</a:t>
            </a:r>
            <a:endParaRPr lang="en-US" altLang="en-US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Studied the relation between assembly and higher level languages</a:t>
            </a:r>
            <a:endParaRPr lang="en-US" altLang="en-US" smtClean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3072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3BF8353-92CC-4B0F-A090-A2EDFB481553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Part 1</a:t>
            </a:r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mtClean="0"/>
              <a:t>Instructions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5125" name="Rectangle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9B5C2C-2DF2-4B14-8445-BFC8DE446456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Appendix1 Recall: AND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AND : Logical AND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AND&lt;suffix&gt;  &lt;dest&gt;, &lt;op 1&gt;, &lt;op 2&gt;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                dest = op_1 AND op_2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AND will perform a logical AND between the two operands, placing the result in the destination register; this is useful for masking the bits you wish to work on. Operand 1 is a register, operand 2 can be a register, shifted register, or an immediate value: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  AND     R0, R0, #3              ; R0 = Keep bits zero and one of R0,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                                         discard the rest.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An AND table (result = both):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Op_1   Op_2   Result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     0      0      0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     0      1      0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     1      0      0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     1      1      1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smtClean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317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EC131D6-F716-4526-B489-948E2EA81643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sz="half" idx="2"/>
          </p:nvPr>
        </p:nvSpPr>
        <p:spPr>
          <a:xfrm>
            <a:off x="0" y="0"/>
            <a:ext cx="4267200" cy="6858000"/>
          </a:xfrm>
        </p:spPr>
        <p:txBody>
          <a:bodyPr/>
          <a:lstStyle/>
          <a:p>
            <a:r>
              <a:rPr lang="en-US" altLang="en-US" sz="1200" smtClean="0"/>
              <a:t>//self studying exercises, no need to submit to the teacher.</a:t>
            </a:r>
          </a:p>
          <a:p>
            <a:r>
              <a:rPr lang="en-US" altLang="en-US" sz="1200" smtClean="0"/>
              <a:t>//http://www.cse.cuhk.edu.hk/~khwong/www2/ceng2400/testing_C_and_assembly.c </a:t>
            </a:r>
          </a:p>
          <a:p>
            <a:r>
              <a:rPr lang="en-US" altLang="en-US" sz="1200" smtClean="0"/>
              <a:t>//Appendix: testing C and assembly conversion</a:t>
            </a:r>
          </a:p>
          <a:p>
            <a:r>
              <a:rPr lang="en-US" altLang="en-US" sz="1200" smtClean="0"/>
              <a:t>// run this program and read contents in the disassembly window in uvision</a:t>
            </a:r>
          </a:p>
          <a:p>
            <a:r>
              <a:rPr lang="en-US" altLang="en-US" sz="1200" smtClean="0"/>
              <a:t>//Exercises: Use single step to run it, and answer the questions below.</a:t>
            </a:r>
          </a:p>
          <a:p>
            <a:r>
              <a:rPr lang="en-US" altLang="en-US" sz="1200" smtClean="0"/>
              <a:t>#include &lt;lpc21xx.h&gt;</a:t>
            </a:r>
          </a:p>
          <a:p>
            <a:r>
              <a:rPr lang="en-US" altLang="en-US" sz="1200" smtClean="0"/>
              <a:t>int a[4],b[4],c,i;</a:t>
            </a:r>
          </a:p>
          <a:p>
            <a:r>
              <a:rPr lang="en-US" altLang="en-US" sz="1200" smtClean="0"/>
              <a:t>main()</a:t>
            </a:r>
          </a:p>
          <a:p>
            <a:r>
              <a:rPr lang="en-US" altLang="en-US" sz="1200" smtClean="0"/>
              <a:t>{</a:t>
            </a:r>
          </a:p>
          <a:p>
            <a:r>
              <a:rPr lang="en-US" altLang="en-US" sz="1200" smtClean="0"/>
              <a:t> for(;;) //testing forever</a:t>
            </a:r>
          </a:p>
          <a:p>
            <a:r>
              <a:rPr lang="en-US" altLang="en-US" sz="1200" smtClean="0"/>
              <a:t> {</a:t>
            </a:r>
          </a:p>
          <a:p>
            <a:r>
              <a:rPr lang="en-US" altLang="en-US" sz="1200" smtClean="0"/>
              <a:t>  //test 1, looping</a:t>
            </a:r>
          </a:p>
          <a:p>
            <a:r>
              <a:rPr lang="en-US" altLang="en-US" sz="1200" smtClean="0"/>
              <a:t>  for (i=1;i&lt;10;i++)</a:t>
            </a:r>
          </a:p>
          <a:p>
            <a:r>
              <a:rPr lang="en-US" altLang="en-US" sz="1200" smtClean="0"/>
              <a:t>  {    if (i &lt;= 5) </a:t>
            </a:r>
          </a:p>
          <a:p>
            <a:r>
              <a:rPr lang="en-US" altLang="en-US" sz="1200" smtClean="0"/>
              <a:t>       c = 0; </a:t>
            </a:r>
          </a:p>
          <a:p>
            <a:r>
              <a:rPr lang="en-US" altLang="en-US" sz="1200" smtClean="0"/>
              <a:t>    else </a:t>
            </a:r>
          </a:p>
          <a:p>
            <a:r>
              <a:rPr lang="en-US" altLang="en-US" sz="1200" smtClean="0"/>
              <a:t>       c = 1;</a:t>
            </a:r>
          </a:p>
          <a:p>
            <a:r>
              <a:rPr lang="en-US" altLang="en-US" sz="1200" smtClean="0"/>
              <a:t>  }</a:t>
            </a:r>
          </a:p>
          <a:p>
            <a:r>
              <a:rPr lang="en-US" altLang="en-US" sz="1200" smtClean="0"/>
              <a:t>//Question1a: Where does the program store i and c?</a:t>
            </a:r>
          </a:p>
          <a:p>
            <a:r>
              <a:rPr lang="en-US" altLang="en-US" sz="1200" smtClean="0"/>
              <a:t>//Question1b: Draw the flow diagram of the program.</a:t>
            </a:r>
          </a:p>
          <a:p>
            <a:r>
              <a:rPr lang="en-US" altLang="en-US" sz="1200" smtClean="0"/>
              <a:t>  //test 2, looping and array</a:t>
            </a:r>
          </a:p>
          <a:p>
            <a:r>
              <a:rPr lang="nn-NO" altLang="en-US" sz="1200" smtClean="0"/>
              <a:t>  for (i = 0; i &lt; 4; i++)</a:t>
            </a:r>
          </a:p>
          <a:p>
            <a:r>
              <a:rPr lang="en-US" altLang="en-US" sz="1200" smtClean="0"/>
              <a:t>  {a[i]=0; b[i]=0;//clear the arrays</a:t>
            </a:r>
          </a:p>
          <a:p>
            <a:r>
              <a:rPr lang="en-US" altLang="en-US" sz="1200" smtClean="0"/>
              <a:t>  }</a:t>
            </a:r>
          </a:p>
          <a:p>
            <a:r>
              <a:rPr lang="nn-NO" altLang="en-US" sz="1200" smtClean="0"/>
              <a:t>  for (i = 0; i &lt; 10; i++)</a:t>
            </a:r>
          </a:p>
          <a:p>
            <a:r>
              <a:rPr lang="en-US" altLang="en-US" sz="1200" smtClean="0"/>
              <a:t>  {a[i]=3+i; //set values into the array </a:t>
            </a:r>
          </a:p>
          <a:p>
            <a:r>
              <a:rPr lang="en-US" altLang="en-US" sz="1200" smtClean="0"/>
              <a:t>  }//question2a: Find a bug in the above program. </a:t>
            </a:r>
          </a:p>
          <a:p>
            <a:r>
              <a:rPr lang="en-US" altLang="en-US" sz="1200" smtClean="0"/>
              <a:t>  //question2b: What is the actual result of running the code?</a:t>
            </a:r>
            <a:endParaRPr lang="en-US" altLang="en-US" sz="1000" smtClean="0"/>
          </a:p>
          <a:p>
            <a:endParaRPr lang="en-US" altLang="en-US" sz="1000" smtClean="0"/>
          </a:p>
        </p:txBody>
      </p:sp>
      <p:sp>
        <p:nvSpPr>
          <p:cNvPr id="32771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0"/>
            <a:ext cx="4038600" cy="5943600"/>
          </a:xfrm>
        </p:spPr>
        <p:txBody>
          <a:bodyPr/>
          <a:lstStyle/>
          <a:p>
            <a:r>
              <a:rPr lang="en-US" altLang="en-US" sz="1400" smtClean="0"/>
              <a:t>//test 3, looping</a:t>
            </a:r>
          </a:p>
          <a:p>
            <a:r>
              <a:rPr lang="en-US" altLang="en-US" sz="1400" smtClean="0"/>
              <a:t> i=0,c=0; //clear i,c</a:t>
            </a:r>
          </a:p>
          <a:p>
            <a:r>
              <a:rPr lang="en-US" altLang="en-US" sz="1400" smtClean="0"/>
              <a:t> while (i&lt;5)</a:t>
            </a:r>
          </a:p>
          <a:p>
            <a:r>
              <a:rPr lang="en-US" altLang="en-US" sz="1400" smtClean="0"/>
              <a:t> {c++;</a:t>
            </a:r>
          </a:p>
          <a:p>
            <a:r>
              <a:rPr lang="en-US" altLang="en-US" sz="1400" smtClean="0"/>
              <a:t> i++;</a:t>
            </a:r>
          </a:p>
          <a:p>
            <a:r>
              <a:rPr lang="en-US" altLang="en-US" sz="1400" smtClean="0"/>
              <a:t> }</a:t>
            </a:r>
          </a:p>
          <a:p>
            <a:r>
              <a:rPr lang="en-US" altLang="en-US" sz="1400" smtClean="0"/>
              <a:t>//Question3a: Where does the program store i and c?</a:t>
            </a:r>
          </a:p>
          <a:p>
            <a:r>
              <a:rPr lang="en-US" altLang="en-US" sz="1400" smtClean="0"/>
              <a:t>//Question3b: Draw the flow diagram of the program.</a:t>
            </a:r>
          </a:p>
          <a:p>
            <a:r>
              <a:rPr lang="en-US" altLang="en-US" sz="1400" smtClean="0"/>
              <a:t> //test 4, test switching</a:t>
            </a:r>
          </a:p>
          <a:p>
            <a:r>
              <a:rPr lang="en-US" altLang="en-US" sz="1400" smtClean="0"/>
              <a:t> i=0,c=1; //clear variables</a:t>
            </a:r>
          </a:p>
          <a:p>
            <a:r>
              <a:rPr lang="en-US" altLang="en-US" sz="1400" smtClean="0"/>
              <a:t>    for(i=0;i&lt;5;i++)</a:t>
            </a:r>
          </a:p>
          <a:p>
            <a:r>
              <a:rPr lang="en-US" altLang="en-US" sz="1400" smtClean="0"/>
              <a:t>    {</a:t>
            </a:r>
          </a:p>
          <a:p>
            <a:r>
              <a:rPr lang="en-US" altLang="en-US" sz="1400" smtClean="0"/>
              <a:t>     switch (i) {</a:t>
            </a:r>
          </a:p>
          <a:p>
            <a:r>
              <a:rPr lang="en-US" altLang="en-US" sz="1400" smtClean="0"/>
              <a:t>         case 0: c=0;</a:t>
            </a:r>
          </a:p>
          <a:p>
            <a:r>
              <a:rPr lang="en-US" altLang="en-US" sz="1400" smtClean="0"/>
              <a:t>         case 1: c=1;</a:t>
            </a:r>
          </a:p>
          <a:p>
            <a:r>
              <a:rPr lang="en-US" altLang="en-US" sz="1400" smtClean="0"/>
              <a:t>         case 2: c=2;</a:t>
            </a:r>
          </a:p>
          <a:p>
            <a:r>
              <a:rPr lang="en-US" altLang="en-US" sz="1400" smtClean="0"/>
              <a:t>         case 3: c=3;</a:t>
            </a:r>
          </a:p>
          <a:p>
            <a:r>
              <a:rPr lang="en-US" altLang="en-US" sz="1400" smtClean="0"/>
              <a:t>         case 4: c=4;</a:t>
            </a:r>
          </a:p>
          <a:p>
            <a:r>
              <a:rPr lang="en-US" altLang="en-US" sz="1400" smtClean="0"/>
              <a:t>     default:   c=0;</a:t>
            </a:r>
          </a:p>
          <a:p>
            <a:r>
              <a:rPr lang="en-US" altLang="en-US" sz="1400" smtClean="0"/>
              <a:t>      }     }  }			 </a:t>
            </a:r>
          </a:p>
          <a:p>
            <a:r>
              <a:rPr lang="en-US" altLang="en-US" sz="1400" smtClean="0"/>
              <a:t>//question4a: Explain how switch-case is implemented here.</a:t>
            </a:r>
          </a:p>
          <a:p>
            <a:r>
              <a:rPr lang="en-US" altLang="en-US" sz="1400" smtClean="0"/>
              <a:t>//question4b: Suggest an alternative method for the implementation.</a:t>
            </a:r>
          </a:p>
          <a:p>
            <a:endParaRPr lang="en-US" altLang="en-US" sz="1400" smtClean="0"/>
          </a:p>
          <a:p>
            <a:r>
              <a:rPr lang="en-US" altLang="en-US" sz="1400" smtClean="0"/>
              <a:t>	}</a:t>
            </a:r>
          </a:p>
          <a:p>
            <a:endParaRPr lang="en-US" altLang="en-US" sz="800" smtClean="0"/>
          </a:p>
          <a:p>
            <a:endParaRPr lang="en-US" alt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 dirty="0"/>
          </a:p>
        </p:txBody>
      </p:sp>
      <p:sp>
        <p:nvSpPr>
          <p:cNvPr id="3277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D0F2B2-3329-4882-9799-A42FD954C8EA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32774" name="Title 6"/>
          <p:cNvSpPr>
            <a:spLocks noGrp="1"/>
          </p:cNvSpPr>
          <p:nvPr>
            <p:ph type="title"/>
          </p:nvPr>
        </p:nvSpPr>
        <p:spPr>
          <a:xfrm>
            <a:off x="0" y="2362200"/>
            <a:ext cx="8229600" cy="1143000"/>
          </a:xfrm>
        </p:spPr>
        <p:txBody>
          <a:bodyPr/>
          <a:lstStyle/>
          <a:p>
            <a:r>
              <a:rPr lang="en-US" altLang="en-US" smtClean="0"/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smtClean="0"/>
              <a:t>Recall: ADR</a:t>
            </a:r>
            <a:br>
              <a:rPr lang="en-US" altLang="en-US" sz="3400" smtClean="0"/>
            </a:br>
            <a:r>
              <a:rPr lang="en-US" altLang="en-US" sz="3400" smtClean="0"/>
              <a:t>(</a:t>
            </a:r>
            <a:r>
              <a:rPr lang="en-US" altLang="en-US" sz="3400" b="1" smtClean="0"/>
              <a:t>Pseudo instructions)</a:t>
            </a:r>
            <a:br>
              <a:rPr lang="en-US" altLang="en-US" sz="3400" b="1" smtClean="0"/>
            </a:br>
            <a:endParaRPr lang="en-US" altLang="en-US" sz="3400" b="1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ADR : load ADRess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ADR&lt;suffix&gt; &lt;register&gt;, &lt;label&gt;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This loads the address referred into the given register: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   00008FE4                    	         OPT     l%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   00008FE4 E28F0004           ADR     R0, text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   00008FE8 EF000002           SWI     "OS_Write0"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   00008FEC E1A0F00E          MOV     PC, R14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   00008FF0        .text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   00008FF0        EQUS    "Hello!" + CHR$13 + CHR$10 + CHR$0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   00008FFC        ALIGN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4BD344C-B0F1-4B8D-9664-03EC78058DDF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5606" name="Rectangle 4"/>
          <p:cNvSpPr>
            <a:spLocks noChangeArrowheads="1"/>
          </p:cNvSpPr>
          <p:nvPr/>
        </p:nvSpPr>
        <p:spPr bwMode="auto">
          <a:xfrm>
            <a:off x="304800" y="3733800"/>
            <a:ext cx="74676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914400" y="3733800"/>
            <a:ext cx="1219200" cy="304800"/>
          </a:xfrm>
          <a:prstGeom prst="ellipse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en-US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600" y="3721100"/>
            <a:ext cx="1219200" cy="304800"/>
          </a:xfrm>
          <a:prstGeom prst="ellipse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en-US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5609" name="TextBox 3"/>
          <p:cNvSpPr txBox="1">
            <a:spLocks noChangeArrowheads="1"/>
          </p:cNvSpPr>
          <p:nvPr/>
        </p:nvSpPr>
        <p:spPr bwMode="auto">
          <a:xfrm>
            <a:off x="4953000" y="1687513"/>
            <a:ext cx="4095750" cy="9239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The disassembler shows that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ADR becomes two 32-bit  instructions,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So ADR is called a pseudo instruction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200400" y="2011363"/>
            <a:ext cx="1752600" cy="1709737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8308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smtClean="0"/>
              <a:t>Instructions</a:t>
            </a:r>
            <a:br>
              <a:rPr lang="en-US" altLang="en-US" sz="3400" smtClean="0"/>
            </a:br>
            <a:r>
              <a:rPr lang="en-US" altLang="en-US" sz="1700" b="1" smtClean="0"/>
              <a:t>CEG2400 ARM Instruction quick reference.doc</a:t>
            </a:r>
            <a:r>
              <a:rPr lang="en-US" altLang="en-US" sz="3400" smtClean="0"/>
              <a:t> </a:t>
            </a:r>
            <a:r>
              <a:rPr lang="en-US" altLang="en-US" sz="3400" smtClean="0">
                <a:hlinkClick r:id="rId2"/>
              </a:rPr>
              <a:t/>
            </a:r>
            <a:br>
              <a:rPr lang="en-US" altLang="en-US" sz="3400" smtClean="0">
                <a:hlinkClick r:id="rId2"/>
              </a:rPr>
            </a:br>
            <a:r>
              <a:rPr lang="en-US" altLang="en-US" sz="1600" smtClean="0">
                <a:hlinkClick r:id="rId2"/>
              </a:rPr>
              <a:t>http://www.cse.cuhk.edu.hk/~khwong/www2/ceng2400/ARM_Instruction_quick_reference.doc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000" b="1" smtClean="0"/>
              <a:t>Instructions</a:t>
            </a:r>
            <a:endParaRPr lang="en-US" altLang="en-US" sz="10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1000" b="1" smtClean="0"/>
              <a:t>Arithmetic</a:t>
            </a:r>
            <a:r>
              <a:rPr lang="en-US" altLang="en-US" sz="1000" smtClean="0"/>
              <a:t>	ADD{condition}{S} Rd, Rn, &lt;Operand&gt;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ADC{condition}{S} Rd, Rn, &lt;Operand&gt;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SUB{condition}{S} Rd, Rn, &lt;Operand&gt;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SBC{condition}{S} Rd, Rn, &lt;Operand&gt;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RSB{condition}{S} Rd, Rn, &lt;Operand&gt;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RSC{condition}{S} Rd, Rn, &lt;Operand&gt;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MUL{condition}{S} Rd, Rm, Rs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MLA{condition}{S} Rd, Rm, Rs, Rn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UMULL{condition}{S} RdLo, RdHi, Rm, Rs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UMLAL{condition}{S} RdLo, RdHi, Rm, Rs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SMULL{condition}{S} RdLo, RdHi, Rm, Rs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SMLAL{condition}{S} RdLo, RdHi, Rm, Rs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b="1" smtClean="0"/>
              <a:t>Move</a:t>
            </a:r>
            <a:r>
              <a:rPr lang="en-US" altLang="en-US" sz="1000" smtClean="0"/>
              <a:t>	MOV{condition}{S} Rd, &lt;Operand&gt;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MVN{condition}{S} Rd, &lt;Operand&gt;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b="1" smtClean="0"/>
              <a:t>Logical</a:t>
            </a:r>
            <a:r>
              <a:rPr lang="en-US" altLang="en-US" sz="1000" smtClean="0"/>
              <a:t>	TST{condition} Rn, &lt;Operand&gt;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TEQ{condition} Rn, &lt;Operand&gt;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AND{condition}{S} Rd, Rn, &lt;Operand&gt;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EOR{condition}{S} Rd, Rn, &lt;Operand&gt;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ORR{condition}{S} Rd, Rn, &lt;Operand&gt;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BIC{condition}{S} Rd, Rn, &lt;Operand&gt;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b="1" smtClean="0"/>
              <a:t>Compare</a:t>
            </a:r>
            <a:r>
              <a:rPr lang="en-US" altLang="en-US" sz="1000" smtClean="0"/>
              <a:t>	CMP{condition} Rn, &lt;Operand&gt;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CMN{condition} Rn, &lt;Operand&gt;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b="1" smtClean="0"/>
              <a:t>Branch</a:t>
            </a:r>
            <a:r>
              <a:rPr lang="en-US" altLang="en-US" sz="1000" smtClean="0"/>
              <a:t>	B{condition} label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BL{condition} label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b="1" smtClean="0"/>
              <a:t>Load / Store</a:t>
            </a:r>
            <a:r>
              <a:rPr lang="en-US" altLang="en-US" sz="1000" smtClean="0"/>
              <a:t>	LDR{condition} Rd, &lt;Addressing_mode1&gt;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STR{condition} Rd, &lt;Addressing_mode1&gt;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b="1" smtClean="0"/>
              <a:t>Stack</a:t>
            </a:r>
            <a:r>
              <a:rPr lang="en-US" altLang="en-US" sz="1000" smtClean="0"/>
              <a:t>	LDM{condition}&lt;Addressing_mode2&gt; Rn{!}, &lt;register_list&gt;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000" smtClean="0"/>
              <a:t>	STM{condition}&lt;Addressing_mode2&gt; Rn{!}, &lt;register_list&gt;	</a:t>
            </a:r>
          </a:p>
          <a:p>
            <a:pPr eaLnBrk="1" hangingPunct="1">
              <a:lnSpc>
                <a:spcPct val="80000"/>
              </a:lnSpc>
            </a:pPr>
            <a:endParaRPr lang="en-US" altLang="en-US" sz="1000" smtClean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B6EA7BC-EB41-47EB-9BAC-C6BE99C41416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>Required fields</a:t>
            </a:r>
            <a:r>
              <a:rPr lang="en-US" altLang="en-US" sz="3400" smtClean="0"/>
              <a:t/>
            </a:r>
            <a:br>
              <a:rPr lang="en-US" altLang="en-US" sz="3400" smtClean="0"/>
            </a:br>
            <a:endParaRPr lang="en-US" altLang="en-US" sz="34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 smtClean="0"/>
              <a:t>Required fields</a:t>
            </a: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b="1" smtClean="0"/>
              <a:t>&lt;Operand&gt;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Immediate value		#&lt;immediate_value&gt; 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Register			Rm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Logical shift left 		Rm, LSL #&lt;shift&gt;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Logical shift right 		Rm, LSR #&lt;shift&gt;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Arithmetic shift right 	Rm, ASR #&lt;shift&gt;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Rotate right 		Rm, ROR #&lt;shift&gt;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E.g.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smtClean="0"/>
              <a:t>ADD     R0, R2, R3,LSL#1        ; R0 = R2 + (R3 &lt;&lt; 1)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	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8514A5-67BE-4AC0-9F9F-7E345E5A1183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>Addressing_modes	</a:t>
            </a:r>
            <a:br>
              <a:rPr lang="en-US" altLang="en-US" sz="3400" b="1" smtClean="0"/>
            </a:br>
            <a:endParaRPr lang="en-US" altLang="en-US" sz="3400" b="1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 b="1" smtClean="0"/>
              <a:t>&lt;Addressing_mode1&gt;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Zero offset			[Rn]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Immediate offset		[Rn, #+/-&lt; immediate_value&gt;]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Register offset			[Rn, +/-Rm]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Post-indexed	Immediate offset	[Rn], #+/-&lt; immediate_value&gt;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Post-indexed	Register offset	[Rn], +/-Rm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Pre-indexed	Immediate offset	[Rn, #+/-&lt; immediate_value&gt;]!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Pre-indexed	Register offset	[Rn, +/-Rm]!	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1800" b="1" smtClean="0"/>
              <a:t>&lt;Addressing_mode2&gt;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Full Descending	FD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Empty Descending	ED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Full Ascending	FA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Empty Ascending	EA	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smtClean="0"/>
          </a:p>
          <a:p>
            <a:pPr eaLnBrk="1" hangingPunct="1">
              <a:lnSpc>
                <a:spcPct val="80000"/>
              </a:lnSpc>
            </a:pPr>
            <a:endParaRPr lang="en-US" altLang="en-US" sz="1800" smtClean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D1DE02-A0E6-49BA-8FD4-CBE8B4B620AF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b="1" smtClean="0"/>
              <a:t>Optional fields</a:t>
            </a:r>
            <a:br>
              <a:rPr lang="en-US" altLang="en-US" sz="3400" b="1" smtClean="0"/>
            </a:br>
            <a:r>
              <a:rPr lang="en-US" altLang="en-US" sz="3400" b="1" smtClean="0"/>
              <a:t> </a:t>
            </a:r>
            <a:r>
              <a:rPr lang="en-US" altLang="en-US" sz="1700" b="1" smtClean="0">
                <a:hlinkClick r:id="rId2"/>
              </a:rPr>
              <a:t>CEG2400 ARM Instruction quick reference.doc</a:t>
            </a:r>
            <a:r>
              <a:rPr lang="en-US" altLang="en-US" sz="3400" smtClean="0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 b="1" smtClean="0"/>
              <a:t>Optional fields</a:t>
            </a:r>
            <a:endParaRPr lang="en-US" alt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000" b="1" smtClean="0"/>
              <a:t>{condition}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EQ	Equal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NE	Not equal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MI	Negative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PL	Positive or zero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VS	Overflow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VC	No overflow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HI	Unsigned higher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LS	Unsigned lower or same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GE	Signed greater than or equal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LT	Signed less than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GT	Signed greater than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LE	Signed less than or equal	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smtClean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9F2839F-810C-41FA-9E05-BB48E0EEDFE4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Part 2</a:t>
            </a:r>
          </a:p>
        </p:txBody>
      </p:sp>
      <p:sp>
        <p:nvSpPr>
          <p:cNvPr id="86323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mtClean="0"/>
              <a:t>Using assembly to implement C statements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10245" name="Rectangle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D263A6-AFB0-4CF7-B96F-5CA2EF4D6522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Why?</a:t>
            </a:r>
          </a:p>
        </p:txBody>
      </p:sp>
      <p:sp>
        <p:nvSpPr>
          <p:cNvPr id="1126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All higher languages (C, C++, Java) must be translated into assembly language/machine code  for execution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CEg2400 Ch15  C and assembly relation V7b</a:t>
            </a:r>
            <a:endParaRPr lang="en-US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9701AE1-9725-4220-BECF-147DA9731D7E}" type="slidenum">
              <a:rPr lang="en-US" altLang="zh-HK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zh-HK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1676400" y="3810000"/>
            <a:ext cx="13716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Higher level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Language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C, C++, java</a:t>
            </a:r>
          </a:p>
        </p:txBody>
      </p:sp>
      <p:sp>
        <p:nvSpPr>
          <p:cNvPr id="11271" name="Line 10"/>
          <p:cNvSpPr>
            <a:spLocks noChangeShapeType="1"/>
          </p:cNvSpPr>
          <p:nvPr/>
        </p:nvSpPr>
        <p:spPr bwMode="auto">
          <a:xfrm flipV="1">
            <a:off x="3048000" y="434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Text Box 12"/>
          <p:cNvSpPr txBox="1">
            <a:spLocks noChangeArrowheads="1"/>
          </p:cNvSpPr>
          <p:nvPr/>
        </p:nvSpPr>
        <p:spPr bwMode="auto">
          <a:xfrm>
            <a:off x="3048000" y="3352800"/>
            <a:ext cx="13906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Compilation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By 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compiler</a:t>
            </a:r>
          </a:p>
        </p:txBody>
      </p:sp>
      <p:sp>
        <p:nvSpPr>
          <p:cNvPr id="11273" name="Rectangle 13"/>
          <p:cNvSpPr>
            <a:spLocks noChangeArrowheads="1"/>
          </p:cNvSpPr>
          <p:nvPr/>
        </p:nvSpPr>
        <p:spPr bwMode="auto">
          <a:xfrm>
            <a:off x="4343400" y="3810000"/>
            <a:ext cx="14478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Object code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In assembly</a:t>
            </a:r>
          </a:p>
        </p:txBody>
      </p:sp>
      <p:sp>
        <p:nvSpPr>
          <p:cNvPr id="11274" name="Rectangle 15"/>
          <p:cNvSpPr>
            <a:spLocks noChangeArrowheads="1"/>
          </p:cNvSpPr>
          <p:nvPr/>
        </p:nvSpPr>
        <p:spPr bwMode="auto">
          <a:xfrm>
            <a:off x="7010400" y="3657600"/>
            <a:ext cx="15240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Machine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Code in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memory</a:t>
            </a:r>
          </a:p>
        </p:txBody>
      </p:sp>
      <p:sp>
        <p:nvSpPr>
          <p:cNvPr id="11275" name="Line 17"/>
          <p:cNvSpPr>
            <a:spLocks noChangeShapeType="1"/>
          </p:cNvSpPr>
          <p:nvPr/>
        </p:nvSpPr>
        <p:spPr bwMode="auto">
          <a:xfrm>
            <a:off x="5791200" y="4343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276" name="Picture 18" descr="MCj0200017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575" y="5156200"/>
            <a:ext cx="1804988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7" name="Picture 19" descr="MPj0396121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181600"/>
            <a:ext cx="80645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8" name="Text Box 21"/>
          <p:cNvSpPr txBox="1">
            <a:spLocks noChangeArrowheads="1"/>
          </p:cNvSpPr>
          <p:nvPr/>
        </p:nvSpPr>
        <p:spPr bwMode="auto">
          <a:xfrm>
            <a:off x="5791200" y="3124200"/>
            <a:ext cx="12382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Assemble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by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an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assembler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5270</TotalTime>
  <Words>2193</Words>
  <Application>Microsoft Office PowerPoint</Application>
  <PresentationFormat>On-screen Show (4:3)</PresentationFormat>
  <Paragraphs>507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Chapter 15: Higher Level Constructs (C and assembly relation)</vt:lpstr>
      <vt:lpstr>Introduction</vt:lpstr>
      <vt:lpstr>Part 1</vt:lpstr>
      <vt:lpstr>Instructions CEG2400 ARM Instruction quick reference.doc  http://www.cse.cuhk.edu.hk/~khwong/www2/ceng2400/ARM_Instruction_quick_reference.doc</vt:lpstr>
      <vt:lpstr>Required fields </vt:lpstr>
      <vt:lpstr>Addressing_modes  </vt:lpstr>
      <vt:lpstr>Optional fields  CEG2400 ARM Instruction quick reference.doc </vt:lpstr>
      <vt:lpstr>Part 2</vt:lpstr>
      <vt:lpstr>Why?</vt:lpstr>
      <vt:lpstr>C statements</vt:lpstr>
      <vt:lpstr>1) Pointers in C</vt:lpstr>
      <vt:lpstr>Recall : ADD http://www.heyrick.co.uk/assembler/mov.html#add</vt:lpstr>
      <vt:lpstr>2) Arrays</vt:lpstr>
      <vt:lpstr> </vt:lpstr>
      <vt:lpstr>Exercise1 Conditionals in C</vt:lpstr>
      <vt:lpstr>Recall: CMP http://www.heyrick.co.uk/assembler/cmp.html#cmp</vt:lpstr>
      <vt:lpstr>Recall: MOV http://www.heyrick.co.uk/assembler/cmp.html#cmp</vt:lpstr>
      <vt:lpstr>Conditionals</vt:lpstr>
      <vt:lpstr>Switches in C (application of if-then-else)</vt:lpstr>
      <vt:lpstr>4) For loop in C </vt:lpstr>
      <vt:lpstr>Exercise 2</vt:lpstr>
      <vt:lpstr>C-disassembly :  for loop</vt:lpstr>
      <vt:lpstr>Recall: LDR or STR http://www.heyrick.co.uk/assembler/str.html#ldr</vt:lpstr>
      <vt:lpstr>5) Do_while one branch is enough</vt:lpstr>
      <vt:lpstr>6) While_do loop requires 2 branch instructions</vt:lpstr>
      <vt:lpstr>Alterative method ‘while_do()’, the following is more efficient, because The main loop has only 1 branch instruction only (FAST). Note: Branch is time-consuming to run in hardware, so avoid using too many of them. </vt:lpstr>
      <vt:lpstr>Exercise 3: Write an assembly program segment for the following C-language module. Assume ‘a’ is in register r0, ‘b’ is in register r1 and ‘c’ is in register r2. The variables a, b, and c are unsigned integers. </vt:lpstr>
      <vt:lpstr> </vt:lpstr>
      <vt:lpstr>Summary</vt:lpstr>
      <vt:lpstr>Appendix1 Recall: AND</vt:lpstr>
      <vt:lpstr> </vt:lpstr>
      <vt:lpstr>Recall: ADR (Pseudo instructions) </vt:lpstr>
    </vt:vector>
  </TitlesOfParts>
  <Company>cuhk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FPGA Technology</dc:title>
  <dc:creator>phwl</dc:creator>
  <cp:lastModifiedBy>khwong</cp:lastModifiedBy>
  <cp:revision>339</cp:revision>
  <dcterms:created xsi:type="dcterms:W3CDTF">2003-09-30T06:40:10Z</dcterms:created>
  <dcterms:modified xsi:type="dcterms:W3CDTF">2017-11-21T04:56:45Z</dcterms:modified>
</cp:coreProperties>
</file>