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77"/>
  </p:notesMasterIdLst>
  <p:handoutMasterIdLst>
    <p:handoutMasterId r:id="rId78"/>
  </p:handoutMasterIdLst>
  <p:sldIdLst>
    <p:sldId id="516" r:id="rId2"/>
    <p:sldId id="301" r:id="rId3"/>
    <p:sldId id="397" r:id="rId4"/>
    <p:sldId id="302" r:id="rId5"/>
    <p:sldId id="303" r:id="rId6"/>
    <p:sldId id="518" r:id="rId7"/>
    <p:sldId id="539" r:id="rId8"/>
    <p:sldId id="541" r:id="rId9"/>
    <p:sldId id="533" r:id="rId10"/>
    <p:sldId id="543" r:id="rId11"/>
    <p:sldId id="535" r:id="rId12"/>
    <p:sldId id="536" r:id="rId13"/>
    <p:sldId id="545" r:id="rId14"/>
    <p:sldId id="544" r:id="rId15"/>
    <p:sldId id="537" r:id="rId16"/>
    <p:sldId id="538" r:id="rId17"/>
    <p:sldId id="399" r:id="rId18"/>
    <p:sldId id="314" r:id="rId19"/>
    <p:sldId id="316" r:id="rId20"/>
    <p:sldId id="318" r:id="rId21"/>
    <p:sldId id="317" r:id="rId22"/>
    <p:sldId id="319" r:id="rId23"/>
    <p:sldId id="404" r:id="rId24"/>
    <p:sldId id="529" r:id="rId25"/>
    <p:sldId id="527" r:id="rId26"/>
    <p:sldId id="547" r:id="rId27"/>
    <p:sldId id="548" r:id="rId28"/>
    <p:sldId id="422" r:id="rId29"/>
    <p:sldId id="423" r:id="rId30"/>
    <p:sldId id="424" r:id="rId31"/>
    <p:sldId id="524" r:id="rId32"/>
    <p:sldId id="425" r:id="rId33"/>
    <p:sldId id="426" r:id="rId34"/>
    <p:sldId id="444" r:id="rId35"/>
    <p:sldId id="445" r:id="rId36"/>
    <p:sldId id="414" r:id="rId37"/>
    <p:sldId id="549" r:id="rId38"/>
    <p:sldId id="415" r:id="rId39"/>
    <p:sldId id="419" r:id="rId40"/>
    <p:sldId id="480" r:id="rId41"/>
    <p:sldId id="522" r:id="rId42"/>
    <p:sldId id="517" r:id="rId43"/>
    <p:sldId id="481" r:id="rId44"/>
    <p:sldId id="523" r:id="rId45"/>
    <p:sldId id="506" r:id="rId46"/>
    <p:sldId id="488" r:id="rId47"/>
    <p:sldId id="498" r:id="rId48"/>
    <p:sldId id="521" r:id="rId49"/>
    <p:sldId id="494" r:id="rId50"/>
    <p:sldId id="515" r:id="rId51"/>
    <p:sldId id="514" r:id="rId52"/>
    <p:sldId id="490" r:id="rId53"/>
    <p:sldId id="491" r:id="rId54"/>
    <p:sldId id="495" r:id="rId55"/>
    <p:sldId id="525" r:id="rId56"/>
    <p:sldId id="483" r:id="rId57"/>
    <p:sldId id="484" r:id="rId58"/>
    <p:sldId id="519" r:id="rId59"/>
    <p:sldId id="485" r:id="rId60"/>
    <p:sldId id="486" r:id="rId61"/>
    <p:sldId id="520" r:id="rId62"/>
    <p:sldId id="482" r:id="rId63"/>
    <p:sldId id="496" r:id="rId64"/>
    <p:sldId id="526" r:id="rId65"/>
    <p:sldId id="502" r:id="rId66"/>
    <p:sldId id="504" r:id="rId67"/>
    <p:sldId id="507" r:id="rId68"/>
    <p:sldId id="508" r:id="rId69"/>
    <p:sldId id="512" r:id="rId70"/>
    <p:sldId id="509" r:id="rId71"/>
    <p:sldId id="553" r:id="rId72"/>
    <p:sldId id="554" r:id="rId73"/>
    <p:sldId id="475" r:id="rId74"/>
    <p:sldId id="550" r:id="rId75"/>
    <p:sldId id="551" r:id="rId76"/>
  </p:sldIdLst>
  <p:sldSz cx="9144000" cy="6858000" type="screen4x3"/>
  <p:notesSz cx="6640513" cy="9904413"/>
  <p:defaultTextStyle>
    <a:defPPr>
      <a:defRPr lang="zh-TW"/>
    </a:defPPr>
    <a:lvl1pPr algn="l" rtl="0" eaLnBrk="0" fontAlgn="base" hangingPunct="0">
      <a:spcBef>
        <a:spcPct val="0"/>
      </a:spcBef>
      <a:spcAft>
        <a:spcPct val="0"/>
      </a:spcAft>
      <a:defRPr b="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b="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b="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b="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b="1" kern="1200">
        <a:solidFill>
          <a:schemeClr val="tx1"/>
        </a:solidFill>
        <a:latin typeface="Arial" charset="0"/>
        <a:ea typeface="新細明體" pitchFamily="18" charset="-120"/>
        <a:cs typeface="+mn-cs"/>
      </a:defRPr>
    </a:lvl5pPr>
    <a:lvl6pPr marL="2286000" algn="l" defTabSz="914400" rtl="0" eaLnBrk="1" latinLnBrk="0" hangingPunct="1">
      <a:defRPr b="1" kern="1200">
        <a:solidFill>
          <a:schemeClr val="tx1"/>
        </a:solidFill>
        <a:latin typeface="Arial" charset="0"/>
        <a:ea typeface="新細明體" pitchFamily="18" charset="-120"/>
        <a:cs typeface="+mn-cs"/>
      </a:defRPr>
    </a:lvl6pPr>
    <a:lvl7pPr marL="2743200" algn="l" defTabSz="914400" rtl="0" eaLnBrk="1" latinLnBrk="0" hangingPunct="1">
      <a:defRPr b="1" kern="1200">
        <a:solidFill>
          <a:schemeClr val="tx1"/>
        </a:solidFill>
        <a:latin typeface="Arial" charset="0"/>
        <a:ea typeface="新細明體" pitchFamily="18" charset="-120"/>
        <a:cs typeface="+mn-cs"/>
      </a:defRPr>
    </a:lvl7pPr>
    <a:lvl8pPr marL="3200400" algn="l" defTabSz="914400" rtl="0" eaLnBrk="1" latinLnBrk="0" hangingPunct="1">
      <a:defRPr b="1" kern="1200">
        <a:solidFill>
          <a:schemeClr val="tx1"/>
        </a:solidFill>
        <a:latin typeface="Arial" charset="0"/>
        <a:ea typeface="新細明體" pitchFamily="18" charset="-120"/>
        <a:cs typeface="+mn-cs"/>
      </a:defRPr>
    </a:lvl8pPr>
    <a:lvl9pPr marL="3657600" algn="l" defTabSz="914400" rtl="0" eaLnBrk="1" latinLnBrk="0" hangingPunct="1">
      <a:defRPr b="1" kern="1200">
        <a:solidFill>
          <a:schemeClr val="tx1"/>
        </a:solidFill>
        <a:latin typeface="Arial" charset="0"/>
        <a:ea typeface="新細明體"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E0DFE5"/>
    <a:srgbClr val="008000"/>
    <a:srgbClr val="00CC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429" autoAdjust="0"/>
  </p:normalViewPr>
  <p:slideViewPr>
    <p:cSldViewPr>
      <p:cViewPr varScale="1">
        <p:scale>
          <a:sx n="128" d="100"/>
          <a:sy n="128" d="100"/>
        </p:scale>
        <p:origin x="-1148"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b="0"/>
            </a:lvl1pPr>
          </a:lstStyle>
          <a:p>
            <a:endParaRPr lang="en-US" altLang="en-US"/>
          </a:p>
        </p:txBody>
      </p:sp>
      <p:sp>
        <p:nvSpPr>
          <p:cNvPr id="191491" name="Rectangle 3"/>
          <p:cNvSpPr>
            <a:spLocks noGrp="1" noChangeArrowheads="1"/>
          </p:cNvSpPr>
          <p:nvPr>
            <p:ph type="dt" sz="quarter" idx="1"/>
          </p:nvPr>
        </p:nvSpPr>
        <p:spPr bwMode="auto">
          <a:xfrm>
            <a:off x="3760789" y="0"/>
            <a:ext cx="28781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b="0"/>
            </a:lvl1pPr>
          </a:lstStyle>
          <a:p>
            <a:endParaRPr lang="en-US" altLang="en-US"/>
          </a:p>
        </p:txBody>
      </p:sp>
      <p:sp>
        <p:nvSpPr>
          <p:cNvPr id="191492" name="Rectangle 4"/>
          <p:cNvSpPr>
            <a:spLocks noGrp="1" noChangeArrowheads="1"/>
          </p:cNvSpPr>
          <p:nvPr>
            <p:ph type="ftr" sz="quarter" idx="2"/>
          </p:nvPr>
        </p:nvSpPr>
        <p:spPr bwMode="auto">
          <a:xfrm>
            <a:off x="0" y="9407525"/>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b="0"/>
            </a:lvl1pPr>
          </a:lstStyle>
          <a:p>
            <a:endParaRPr lang="en-US" altLang="en-US"/>
          </a:p>
        </p:txBody>
      </p:sp>
      <p:sp>
        <p:nvSpPr>
          <p:cNvPr id="191493" name="Rectangle 5"/>
          <p:cNvSpPr>
            <a:spLocks noGrp="1" noChangeArrowheads="1"/>
          </p:cNvSpPr>
          <p:nvPr>
            <p:ph type="sldNum" sz="quarter" idx="3"/>
          </p:nvPr>
        </p:nvSpPr>
        <p:spPr bwMode="auto">
          <a:xfrm>
            <a:off x="3760789" y="9407525"/>
            <a:ext cx="28781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b="0"/>
            </a:lvl1pPr>
          </a:lstStyle>
          <a:p>
            <a:fld id="{50998A95-FF23-4BA9-8415-C2C53BB3908F}" type="slidenum">
              <a:rPr lang="en-US" altLang="en-US"/>
              <a:pPr/>
              <a:t>‹#›</a:t>
            </a:fld>
            <a:endParaRPr lang="en-US" altLang="en-US"/>
          </a:p>
        </p:txBody>
      </p:sp>
    </p:spTree>
    <p:extLst>
      <p:ext uri="{BB962C8B-B14F-4D97-AF65-F5344CB8AC3E}">
        <p14:creationId xmlns:p14="http://schemas.microsoft.com/office/powerpoint/2010/main" val="235828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b="0"/>
            </a:lvl1pPr>
          </a:lstStyle>
          <a:p>
            <a:endParaRPr lang="en-US" altLang="zh-TW"/>
          </a:p>
        </p:txBody>
      </p:sp>
      <p:sp>
        <p:nvSpPr>
          <p:cNvPr id="6147" name="Rectangle 3"/>
          <p:cNvSpPr>
            <a:spLocks noGrp="1" noChangeArrowheads="1"/>
          </p:cNvSpPr>
          <p:nvPr>
            <p:ph type="dt" idx="1"/>
          </p:nvPr>
        </p:nvSpPr>
        <p:spPr bwMode="auto">
          <a:xfrm>
            <a:off x="3760789" y="0"/>
            <a:ext cx="28781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b="0"/>
            </a:lvl1pPr>
          </a:lstStyle>
          <a:p>
            <a:endParaRPr lang="en-US" altLang="zh-TW"/>
          </a:p>
        </p:txBody>
      </p:sp>
      <p:sp>
        <p:nvSpPr>
          <p:cNvPr id="65540" name="Rectangle 4"/>
          <p:cNvSpPr>
            <a:spLocks noGrp="1" noRot="1" noChangeAspect="1" noChangeArrowheads="1" noTextEdit="1"/>
          </p:cNvSpPr>
          <p:nvPr>
            <p:ph type="sldImg" idx="2"/>
          </p:nvPr>
        </p:nvSpPr>
        <p:spPr bwMode="auto">
          <a:xfrm>
            <a:off x="8445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3575" y="4705352"/>
            <a:ext cx="531336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6150" name="Rectangle 6"/>
          <p:cNvSpPr>
            <a:spLocks noGrp="1" noChangeArrowheads="1"/>
          </p:cNvSpPr>
          <p:nvPr>
            <p:ph type="ftr" sz="quarter" idx="4"/>
          </p:nvPr>
        </p:nvSpPr>
        <p:spPr bwMode="auto">
          <a:xfrm>
            <a:off x="0" y="9407525"/>
            <a:ext cx="28781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b="0"/>
            </a:lvl1pPr>
          </a:lstStyle>
          <a:p>
            <a:endParaRPr lang="en-US" altLang="zh-TW"/>
          </a:p>
        </p:txBody>
      </p:sp>
      <p:sp>
        <p:nvSpPr>
          <p:cNvPr id="6151" name="Rectangle 7"/>
          <p:cNvSpPr>
            <a:spLocks noGrp="1" noChangeArrowheads="1"/>
          </p:cNvSpPr>
          <p:nvPr>
            <p:ph type="sldNum" sz="quarter" idx="5"/>
          </p:nvPr>
        </p:nvSpPr>
        <p:spPr bwMode="auto">
          <a:xfrm>
            <a:off x="3760789" y="9407525"/>
            <a:ext cx="28781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b="0"/>
            </a:lvl1pPr>
          </a:lstStyle>
          <a:p>
            <a:fld id="{C77A8476-0ADE-45AA-8D91-F16C007DE1DA}" type="slidenum">
              <a:rPr lang="en-US" altLang="zh-TW"/>
              <a:pPr/>
              <a:t>‹#›</a:t>
            </a:fld>
            <a:endParaRPr lang="en-US" altLang="zh-TW"/>
          </a:p>
        </p:txBody>
      </p:sp>
    </p:spTree>
    <p:extLst>
      <p:ext uri="{BB962C8B-B14F-4D97-AF65-F5344CB8AC3E}">
        <p14:creationId xmlns:p14="http://schemas.microsoft.com/office/powerpoint/2010/main" val="1881027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6" name="Slide Number Placeholder 5"/>
          <p:cNvSpPr>
            <a:spLocks noGrp="1"/>
          </p:cNvSpPr>
          <p:nvPr>
            <p:ph type="sldNum" sz="quarter" idx="12"/>
          </p:nvPr>
        </p:nvSpPr>
        <p:spPr/>
        <p:txBody>
          <a:bodyPr/>
          <a:lstStyle>
            <a:lvl1pPr>
              <a:defRPr/>
            </a:lvl1pPr>
          </a:lstStyle>
          <a:p>
            <a:fld id="{476D981A-BFCA-4AC7-805C-FBACA2A5623E}" type="slidenum">
              <a:rPr lang="en-US" altLang="en-US"/>
              <a:pPr/>
              <a:t>‹#›</a:t>
            </a:fld>
            <a:endParaRPr lang="en-US" altLang="en-US"/>
          </a:p>
        </p:txBody>
      </p:sp>
    </p:spTree>
    <p:extLst>
      <p:ext uri="{BB962C8B-B14F-4D97-AF65-F5344CB8AC3E}">
        <p14:creationId xmlns:p14="http://schemas.microsoft.com/office/powerpoint/2010/main" val="11230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6" name="Slide Number Placeholder 5"/>
          <p:cNvSpPr>
            <a:spLocks noGrp="1"/>
          </p:cNvSpPr>
          <p:nvPr>
            <p:ph type="sldNum" sz="quarter" idx="12"/>
          </p:nvPr>
        </p:nvSpPr>
        <p:spPr/>
        <p:txBody>
          <a:bodyPr/>
          <a:lstStyle>
            <a:lvl1pPr>
              <a:defRPr/>
            </a:lvl1pPr>
          </a:lstStyle>
          <a:p>
            <a:fld id="{25678B25-CC0D-4928-B9CF-171028641287}" type="slidenum">
              <a:rPr lang="en-US" altLang="en-US"/>
              <a:pPr/>
              <a:t>‹#›</a:t>
            </a:fld>
            <a:endParaRPr lang="en-US" altLang="en-US"/>
          </a:p>
        </p:txBody>
      </p:sp>
    </p:spTree>
    <p:extLst>
      <p:ext uri="{BB962C8B-B14F-4D97-AF65-F5344CB8AC3E}">
        <p14:creationId xmlns:p14="http://schemas.microsoft.com/office/powerpoint/2010/main" val="9906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6" name="Slide Number Placeholder 5"/>
          <p:cNvSpPr>
            <a:spLocks noGrp="1"/>
          </p:cNvSpPr>
          <p:nvPr>
            <p:ph type="sldNum" sz="quarter" idx="12"/>
          </p:nvPr>
        </p:nvSpPr>
        <p:spPr/>
        <p:txBody>
          <a:bodyPr/>
          <a:lstStyle>
            <a:lvl1pPr>
              <a:defRPr/>
            </a:lvl1pPr>
          </a:lstStyle>
          <a:p>
            <a:fld id="{75F90A37-04F9-4011-A396-0827D9446DDC}" type="slidenum">
              <a:rPr lang="en-US" altLang="en-US"/>
              <a:pPr/>
              <a:t>‹#›</a:t>
            </a:fld>
            <a:endParaRPr lang="en-US" altLang="en-US"/>
          </a:p>
        </p:txBody>
      </p:sp>
    </p:spTree>
    <p:extLst>
      <p:ext uri="{BB962C8B-B14F-4D97-AF65-F5344CB8AC3E}">
        <p14:creationId xmlns:p14="http://schemas.microsoft.com/office/powerpoint/2010/main" val="2250489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7" name="Slide Number Placeholder 5"/>
          <p:cNvSpPr>
            <a:spLocks noGrp="1"/>
          </p:cNvSpPr>
          <p:nvPr>
            <p:ph type="sldNum" sz="quarter" idx="12"/>
          </p:nvPr>
        </p:nvSpPr>
        <p:spPr/>
        <p:txBody>
          <a:bodyPr/>
          <a:lstStyle>
            <a:lvl1pPr>
              <a:defRPr/>
            </a:lvl1pPr>
          </a:lstStyle>
          <a:p>
            <a:fld id="{0E3502EC-B27D-44AE-BAAD-629DBD44A2AF}" type="slidenum">
              <a:rPr lang="en-US" altLang="en-US"/>
              <a:pPr/>
              <a:t>‹#›</a:t>
            </a:fld>
            <a:endParaRPr lang="en-US" altLang="en-US"/>
          </a:p>
        </p:txBody>
      </p:sp>
    </p:spTree>
    <p:extLst>
      <p:ext uri="{BB962C8B-B14F-4D97-AF65-F5344CB8AC3E}">
        <p14:creationId xmlns:p14="http://schemas.microsoft.com/office/powerpoint/2010/main" val="391852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6" name="Slide Number Placeholder 5"/>
          <p:cNvSpPr>
            <a:spLocks noGrp="1"/>
          </p:cNvSpPr>
          <p:nvPr>
            <p:ph type="sldNum" sz="quarter" idx="12"/>
          </p:nvPr>
        </p:nvSpPr>
        <p:spPr/>
        <p:txBody>
          <a:bodyPr/>
          <a:lstStyle>
            <a:lvl1pPr>
              <a:defRPr/>
            </a:lvl1pPr>
          </a:lstStyle>
          <a:p>
            <a:fld id="{5C1178AA-3FEB-4D43-9798-61C0D184AD5A}" type="slidenum">
              <a:rPr lang="en-US" altLang="en-US"/>
              <a:pPr/>
              <a:t>‹#›</a:t>
            </a:fld>
            <a:endParaRPr lang="en-US" altLang="en-US"/>
          </a:p>
        </p:txBody>
      </p:sp>
    </p:spTree>
    <p:extLst>
      <p:ext uri="{BB962C8B-B14F-4D97-AF65-F5344CB8AC3E}">
        <p14:creationId xmlns:p14="http://schemas.microsoft.com/office/powerpoint/2010/main" val="426410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6" name="Slide Number Placeholder 5"/>
          <p:cNvSpPr>
            <a:spLocks noGrp="1"/>
          </p:cNvSpPr>
          <p:nvPr>
            <p:ph type="sldNum" sz="quarter" idx="12"/>
          </p:nvPr>
        </p:nvSpPr>
        <p:spPr/>
        <p:txBody>
          <a:bodyPr/>
          <a:lstStyle>
            <a:lvl1pPr>
              <a:defRPr/>
            </a:lvl1pPr>
          </a:lstStyle>
          <a:p>
            <a:fld id="{54F07B20-90D3-4B6C-ACA4-6CDF33468FF0}" type="slidenum">
              <a:rPr lang="en-US" altLang="en-US"/>
              <a:pPr/>
              <a:t>‹#›</a:t>
            </a:fld>
            <a:endParaRPr lang="en-US" altLang="en-US"/>
          </a:p>
        </p:txBody>
      </p:sp>
    </p:spTree>
    <p:extLst>
      <p:ext uri="{BB962C8B-B14F-4D97-AF65-F5344CB8AC3E}">
        <p14:creationId xmlns:p14="http://schemas.microsoft.com/office/powerpoint/2010/main" val="85164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7" name="Slide Number Placeholder 5"/>
          <p:cNvSpPr>
            <a:spLocks noGrp="1"/>
          </p:cNvSpPr>
          <p:nvPr>
            <p:ph type="sldNum" sz="quarter" idx="12"/>
          </p:nvPr>
        </p:nvSpPr>
        <p:spPr/>
        <p:txBody>
          <a:bodyPr/>
          <a:lstStyle>
            <a:lvl1pPr>
              <a:defRPr/>
            </a:lvl1pPr>
          </a:lstStyle>
          <a:p>
            <a:fld id="{71D082D2-90D7-4AA4-94D2-3077D2025469}" type="slidenum">
              <a:rPr lang="en-US" altLang="en-US"/>
              <a:pPr/>
              <a:t>‹#›</a:t>
            </a:fld>
            <a:endParaRPr lang="en-US" altLang="en-US"/>
          </a:p>
        </p:txBody>
      </p:sp>
    </p:spTree>
    <p:extLst>
      <p:ext uri="{BB962C8B-B14F-4D97-AF65-F5344CB8AC3E}">
        <p14:creationId xmlns:p14="http://schemas.microsoft.com/office/powerpoint/2010/main" val="207758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9" name="Slide Number Placeholder 5"/>
          <p:cNvSpPr>
            <a:spLocks noGrp="1"/>
          </p:cNvSpPr>
          <p:nvPr>
            <p:ph type="sldNum" sz="quarter" idx="12"/>
          </p:nvPr>
        </p:nvSpPr>
        <p:spPr/>
        <p:txBody>
          <a:bodyPr/>
          <a:lstStyle>
            <a:lvl1pPr>
              <a:defRPr/>
            </a:lvl1pPr>
          </a:lstStyle>
          <a:p>
            <a:fld id="{D958AB98-2072-4670-B670-F5FAD6BEC0E6}" type="slidenum">
              <a:rPr lang="en-US" altLang="en-US"/>
              <a:pPr/>
              <a:t>‹#›</a:t>
            </a:fld>
            <a:endParaRPr lang="en-US" altLang="en-US"/>
          </a:p>
        </p:txBody>
      </p:sp>
    </p:spTree>
    <p:extLst>
      <p:ext uri="{BB962C8B-B14F-4D97-AF65-F5344CB8AC3E}">
        <p14:creationId xmlns:p14="http://schemas.microsoft.com/office/powerpoint/2010/main" val="9373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5" name="Slide Number Placeholder 5"/>
          <p:cNvSpPr>
            <a:spLocks noGrp="1"/>
          </p:cNvSpPr>
          <p:nvPr>
            <p:ph type="sldNum" sz="quarter" idx="12"/>
          </p:nvPr>
        </p:nvSpPr>
        <p:spPr/>
        <p:txBody>
          <a:bodyPr/>
          <a:lstStyle>
            <a:lvl1pPr>
              <a:defRPr/>
            </a:lvl1pPr>
          </a:lstStyle>
          <a:p>
            <a:fld id="{ABACF65E-8290-4743-AB74-5F4FCB3AE71B}" type="slidenum">
              <a:rPr lang="en-US" altLang="en-US"/>
              <a:pPr/>
              <a:t>‹#›</a:t>
            </a:fld>
            <a:endParaRPr lang="en-US" altLang="en-US"/>
          </a:p>
        </p:txBody>
      </p:sp>
    </p:spTree>
    <p:extLst>
      <p:ext uri="{BB962C8B-B14F-4D97-AF65-F5344CB8AC3E}">
        <p14:creationId xmlns:p14="http://schemas.microsoft.com/office/powerpoint/2010/main" val="36026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4" name="Slide Number Placeholder 5"/>
          <p:cNvSpPr>
            <a:spLocks noGrp="1"/>
          </p:cNvSpPr>
          <p:nvPr>
            <p:ph type="sldNum" sz="quarter" idx="12"/>
          </p:nvPr>
        </p:nvSpPr>
        <p:spPr/>
        <p:txBody>
          <a:bodyPr/>
          <a:lstStyle>
            <a:lvl1pPr>
              <a:defRPr/>
            </a:lvl1pPr>
          </a:lstStyle>
          <a:p>
            <a:fld id="{D15870D8-57F8-4826-9C3A-6CAE510FD2E3}" type="slidenum">
              <a:rPr lang="en-US" altLang="en-US"/>
              <a:pPr/>
              <a:t>‹#›</a:t>
            </a:fld>
            <a:endParaRPr lang="en-US" altLang="en-US"/>
          </a:p>
        </p:txBody>
      </p:sp>
    </p:spTree>
    <p:extLst>
      <p:ext uri="{BB962C8B-B14F-4D97-AF65-F5344CB8AC3E}">
        <p14:creationId xmlns:p14="http://schemas.microsoft.com/office/powerpoint/2010/main" val="200403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7" name="Slide Number Placeholder 5"/>
          <p:cNvSpPr>
            <a:spLocks noGrp="1"/>
          </p:cNvSpPr>
          <p:nvPr>
            <p:ph type="sldNum" sz="quarter" idx="12"/>
          </p:nvPr>
        </p:nvSpPr>
        <p:spPr/>
        <p:txBody>
          <a:bodyPr/>
          <a:lstStyle>
            <a:lvl1pPr>
              <a:defRPr/>
            </a:lvl1pPr>
          </a:lstStyle>
          <a:p>
            <a:fld id="{23C1AB5F-BC65-499D-833A-3B69EE02B966}" type="slidenum">
              <a:rPr lang="en-US" altLang="en-US"/>
              <a:pPr/>
              <a:t>‹#›</a:t>
            </a:fld>
            <a:endParaRPr lang="en-US" altLang="en-US"/>
          </a:p>
        </p:txBody>
      </p:sp>
    </p:spTree>
    <p:extLst>
      <p:ext uri="{BB962C8B-B14F-4D97-AF65-F5344CB8AC3E}">
        <p14:creationId xmlns:p14="http://schemas.microsoft.com/office/powerpoint/2010/main" val="134662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CEG2400 Ch16:  feedback control  V7f</a:t>
            </a:r>
            <a:endParaRPr lang="en-US"/>
          </a:p>
        </p:txBody>
      </p:sp>
      <p:sp>
        <p:nvSpPr>
          <p:cNvPr id="7" name="Slide Number Placeholder 5"/>
          <p:cNvSpPr>
            <a:spLocks noGrp="1"/>
          </p:cNvSpPr>
          <p:nvPr>
            <p:ph type="sldNum" sz="quarter" idx="12"/>
          </p:nvPr>
        </p:nvSpPr>
        <p:spPr/>
        <p:txBody>
          <a:bodyPr/>
          <a:lstStyle>
            <a:lvl1pPr>
              <a:defRPr/>
            </a:lvl1pPr>
          </a:lstStyle>
          <a:p>
            <a:fld id="{D1C4BA7A-5A1B-426F-8964-891D87B4D8B2}" type="slidenum">
              <a:rPr lang="en-US" altLang="en-US"/>
              <a:pPr/>
              <a:t>‹#›</a:t>
            </a:fld>
            <a:endParaRPr lang="en-US" altLang="en-US"/>
          </a:p>
        </p:txBody>
      </p:sp>
    </p:spTree>
    <p:extLst>
      <p:ext uri="{BB962C8B-B14F-4D97-AF65-F5344CB8AC3E}">
        <p14:creationId xmlns:p14="http://schemas.microsoft.com/office/powerpoint/2010/main" val="274263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r>
              <a:rPr lang="en-US" smtClean="0"/>
              <a:t>CEG2400 Ch16:  feedback control  V7f</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96F0E1-2EF7-4F3E-98A1-7F7E0ABCBA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c.ac.uk/micromouse/PRESENTATIONS/Heretic.ppt" TargetMode="External"/><Relationship Id="rId2" Type="http://schemas.openxmlformats.org/officeDocument/2006/relationships/hyperlink" Target="http://www.cse.cuhk.edu.hk/~khwong/ceg2400/PIDRobotDemo.c" TargetMode="External"/><Relationship Id="rId1" Type="http://schemas.openxmlformats.org/officeDocument/2006/relationships/slideLayout" Target="../slideLayouts/slideLayout1.xml"/><Relationship Id="rId4" Type="http://schemas.openxmlformats.org/officeDocument/2006/relationships/hyperlink" Target="http://www.cse.cuhk.edu.hk/khwong/ceg2400/PIDRobotDemo093.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youtube.com/watch?v=7qf_ypIGn_0&amp;feature=youtu.be" TargetMode="External"/><Relationship Id="rId4" Type="http://schemas.openxmlformats.org/officeDocument/2006/relationships/image" Target="../media/image39.jpe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hyperlink" Target="http://www.ti.com/tool/SW-TM4C" TargetMode="External"/><Relationship Id="rId1" Type="http://schemas.openxmlformats.org/officeDocument/2006/relationships/slideLayout" Target="../slideLayouts/slideLayout2.xml"/><Relationship Id="rId6" Type="http://schemas.openxmlformats.org/officeDocument/2006/relationships/hyperlink" Target="https://www.pololu.com/product/1443"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pololu.com/product/144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png"/><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Range" TargetMode="External"/><Relationship Id="rId2" Type="http://schemas.openxmlformats.org/officeDocument/2006/relationships/hyperlink" Target="http://en.wikipedia.org/wiki/Signalling_(telecommunicat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6.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electronicspost.com/describe-the-different-types-of-resistors/"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hyperlink" Target="https://www.jameco.com/jameco/workshop/howitworks/how-servo-motors-work.html"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https://www.youtube.com/watch?v=hYu9fGE4pCk" TargetMode="External"/><Relationship Id="rId10" Type="http://schemas.openxmlformats.org/officeDocument/2006/relationships/image" Target="../media/image8.jpeg"/><Relationship Id="rId4" Type="http://schemas.openxmlformats.org/officeDocument/2006/relationships/hyperlink" Target="https://www.youtube.com/watch?v=J8atdmEqZsc" TargetMode="External"/><Relationship Id="rId9"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Z6V63u_-D8" TargetMode="External"/><Relationship Id="rId2" Type="http://schemas.openxmlformats.org/officeDocument/2006/relationships/hyperlink" Target="https://www.youtube.com/watch?v=n_1aVNnz9rA"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WMai3oirnM" TargetMode="External"/><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www.youtube.com/watch?v=eyqwLiowZi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normAutofit fontScale="90000"/>
          </a:bodyPr>
          <a:lstStyle/>
          <a:p>
            <a:pPr eaLnBrk="1" hangingPunct="1"/>
            <a:r>
              <a:rPr lang="en-US" altLang="zh-TW" sz="4000" dirty="0" smtClean="0"/>
              <a:t>Chapter 16</a:t>
            </a:r>
            <a:br>
              <a:rPr lang="en-US" altLang="zh-TW" sz="4000" dirty="0" smtClean="0"/>
            </a:br>
            <a:r>
              <a:rPr lang="en-US" altLang="zh-TW" sz="4000" i="1" dirty="0" smtClean="0"/>
              <a:t>Feedback control of motors, b</a:t>
            </a:r>
            <a:r>
              <a:rPr lang="en-US" altLang="zh-TW" sz="4000" dirty="0" smtClean="0"/>
              <a:t>ased on </a:t>
            </a:r>
            <a:br>
              <a:rPr lang="en-US" altLang="zh-TW" sz="4000" dirty="0" smtClean="0"/>
            </a:br>
            <a:r>
              <a:rPr lang="en-US" altLang="zh-TW" sz="4000" dirty="0" smtClean="0"/>
              <a:t>Demo2017.c and</a:t>
            </a:r>
            <a:br>
              <a:rPr lang="en-US" altLang="zh-TW" sz="4000" dirty="0" smtClean="0"/>
            </a:br>
            <a:r>
              <a:rPr lang="en-US" altLang="zh-TW" sz="4000" dirty="0" err="1" smtClean="0">
                <a:hlinkClick r:id="rId2"/>
              </a:rPr>
              <a:t>PIDRobotDemo.c</a:t>
            </a:r>
            <a:r>
              <a:rPr lang="en-US" altLang="zh-TW" sz="5900" dirty="0" smtClean="0"/>
              <a:t> </a:t>
            </a:r>
            <a:endParaRPr lang="en-US" altLang="en-US" sz="5900" dirty="0" smtClean="0">
              <a:ea typeface="新細明體" pitchFamily="18" charset="-120"/>
            </a:endParaRPr>
          </a:p>
        </p:txBody>
      </p:sp>
      <p:sp>
        <p:nvSpPr>
          <p:cNvPr id="3077" name="Rectangle 3"/>
          <p:cNvSpPr>
            <a:spLocks noGrp="1" noChangeArrowheads="1"/>
          </p:cNvSpPr>
          <p:nvPr>
            <p:ph type="subTitle" idx="1"/>
          </p:nvPr>
        </p:nvSpPr>
        <p:spPr/>
        <p:txBody>
          <a:bodyPr>
            <a:normAutofit/>
          </a:bodyPr>
          <a:lstStyle/>
          <a:p>
            <a:pPr eaLnBrk="1" hangingPunct="1"/>
            <a:endParaRPr lang="en-US" altLang="zh-TW" dirty="0" smtClean="0">
              <a:solidFill>
                <a:srgbClr val="898989"/>
              </a:solidFill>
            </a:endParaRPr>
          </a:p>
          <a:p>
            <a:pPr eaLnBrk="1" hangingPunct="1"/>
            <a:r>
              <a:rPr lang="en-US" altLang="en-US" dirty="0" smtClean="0">
                <a:solidFill>
                  <a:srgbClr val="898989"/>
                </a:solidFill>
                <a:ea typeface="新細明體" pitchFamily="18" charset="-120"/>
              </a:rPr>
              <a:t>CEG2400 - Microcomputer Systems</a:t>
            </a:r>
          </a:p>
          <a:p>
            <a:pPr eaLnBrk="1" hangingPunct="1"/>
            <a:endParaRPr lang="en-US" altLang="en-US" sz="2800" i="1" dirty="0" smtClean="0">
              <a:solidFill>
                <a:srgbClr val="898989"/>
              </a:solidFill>
              <a:ea typeface="新細明體" pitchFamily="18" charset="-120"/>
            </a:endParaRPr>
          </a:p>
        </p:txBody>
      </p:sp>
      <p:sp>
        <p:nvSpPr>
          <p:cNvPr id="2052"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053"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6FF5871-5C50-42B1-951F-E6573CDF6006}" type="slidenum">
              <a:rPr lang="en-US" altLang="en-US" sz="1200" b="0">
                <a:latin typeface="Arial" charset="0"/>
              </a:rPr>
              <a:pPr>
                <a:spcBef>
                  <a:spcPct val="0"/>
                </a:spcBef>
                <a:buFontTx/>
                <a:buNone/>
              </a:pPr>
              <a:t>1</a:t>
            </a:fld>
            <a:endParaRPr lang="en-US" altLang="en-US" sz="1200" b="0">
              <a:latin typeface="Arial" charset="0"/>
            </a:endParaRPr>
          </a:p>
        </p:txBody>
      </p:sp>
      <p:sp>
        <p:nvSpPr>
          <p:cNvPr id="2054" name="Text Box 4"/>
          <p:cNvSpPr txBox="1">
            <a:spLocks noChangeArrowheads="1"/>
          </p:cNvSpPr>
          <p:nvPr/>
        </p:nvSpPr>
        <p:spPr bwMode="auto">
          <a:xfrm>
            <a:off x="517525" y="5522913"/>
            <a:ext cx="741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1800" b="0">
                <a:latin typeface="Arial" charset="0"/>
              </a:rPr>
              <a:t>Reference : </a:t>
            </a:r>
            <a:r>
              <a:rPr lang="en-US" altLang="zh-TW" sz="1800" b="0" i="1">
                <a:latin typeface="Arial" charset="0"/>
                <a:hlinkClick r:id="rId3"/>
              </a:rPr>
              <a:t>www.tic.ac.uk/</a:t>
            </a:r>
            <a:r>
              <a:rPr lang="en-US" altLang="zh-TW" sz="1800" i="1">
                <a:latin typeface="Arial" charset="0"/>
                <a:hlinkClick r:id="rId3"/>
              </a:rPr>
              <a:t>micromouse</a:t>
            </a:r>
            <a:r>
              <a:rPr lang="en-US" altLang="zh-TW" sz="1800" b="0" i="1">
                <a:latin typeface="Arial" charset="0"/>
                <a:hlinkClick r:id="rId3"/>
              </a:rPr>
              <a:t>/PRESENTATIONS/Heretic.ppt</a:t>
            </a:r>
            <a:endParaRPr lang="en-US" altLang="zh-TW" sz="1800" b="0" i="1">
              <a:latin typeface="Arial" charset="0"/>
            </a:endParaRPr>
          </a:p>
          <a:p>
            <a:pPr>
              <a:spcBef>
                <a:spcPct val="0"/>
              </a:spcBef>
              <a:buFontTx/>
              <a:buNone/>
            </a:pPr>
            <a:r>
              <a:rPr lang="en-US" altLang="en-US" sz="1800" b="0">
                <a:latin typeface="Arial" charset="0"/>
                <a:hlinkClick r:id="rId4"/>
              </a:rPr>
              <a:t>http://www.cse.cuhk.edu.hk/khwong/ceg2400/PIDRobotDemo093.c</a:t>
            </a:r>
            <a:endParaRPr lang="en-US" altLang="en-US" sz="1800" b="0">
              <a:latin typeface="Arial" charset="0"/>
            </a:endParaRPr>
          </a:p>
          <a:p>
            <a:pPr>
              <a:spcBef>
                <a:spcPct val="0"/>
              </a:spcBef>
              <a:buFontTx/>
              <a:buNone/>
            </a:pPr>
            <a:endParaRPr lang="en-US" altLang="en-US" sz="1800" b="0" i="1">
              <a:latin typeface="Arial" charset="0"/>
            </a:endParaRPr>
          </a:p>
          <a:p>
            <a:pPr>
              <a:spcBef>
                <a:spcPct val="0"/>
              </a:spcBef>
              <a:buFontTx/>
              <a:buNone/>
            </a:pPr>
            <a:endParaRPr lang="en-US" altLang="en-US" sz="1800" b="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smtClean="0"/>
              <a:t>Stepping motor (4-phase) and Circuit</a:t>
            </a:r>
            <a:endParaRPr lang="en-US" sz="4000" dirty="0"/>
          </a:p>
        </p:txBody>
      </p:sp>
      <p:sp>
        <p:nvSpPr>
          <p:cNvPr id="3" name="Content Placeholder 2"/>
          <p:cNvSpPr>
            <a:spLocks noGrp="1"/>
          </p:cNvSpPr>
          <p:nvPr>
            <p:ph idx="1"/>
          </p:nvPr>
        </p:nvSpPr>
        <p:spPr>
          <a:xfrm>
            <a:off x="457200" y="1600200"/>
            <a:ext cx="3886200" cy="4525963"/>
          </a:xfrm>
        </p:spPr>
        <p:txBody>
          <a:bodyPr/>
          <a:lstStyle/>
          <a:p>
            <a:r>
              <a:rPr lang="en-US" sz="2400" dirty="0" smtClean="0"/>
              <a:t>Large current stepping motors need current drivers</a:t>
            </a:r>
          </a:p>
          <a:p>
            <a:endParaRPr lang="en-US" dirty="0" smtClean="0"/>
          </a:p>
          <a:p>
            <a:endParaRPr lang="en-US" dirty="0"/>
          </a:p>
          <a:p>
            <a:r>
              <a:rPr lang="en-US" sz="2400" dirty="0" smtClean="0"/>
              <a:t>Smaller current Stepping motors can be driven by modern microcontrollers directly by GPIO outputs</a:t>
            </a:r>
          </a:p>
          <a:p>
            <a:endParaRPr lang="en-US" dirty="0"/>
          </a:p>
        </p:txBody>
      </p:sp>
      <p:sp>
        <p:nvSpPr>
          <p:cNvPr id="4" name="Footer Placeholder 3"/>
          <p:cNvSpPr>
            <a:spLocks noGrp="1"/>
          </p:cNvSpPr>
          <p:nvPr>
            <p:ph type="ftr" sz="quarter" idx="11"/>
          </p:nvPr>
        </p:nvSpPr>
        <p:spPr/>
        <p:txBody>
          <a:bodyPr/>
          <a:lstStyle/>
          <a:p>
            <a:pPr>
              <a:defRPr/>
            </a:pPr>
            <a:r>
              <a:rPr lang="en-US" smtClean="0"/>
              <a:t>CEG2400 Ch16:  feedback control  V7f</a:t>
            </a:r>
            <a:endParaRPr lang="en-US"/>
          </a:p>
        </p:txBody>
      </p:sp>
      <p:sp>
        <p:nvSpPr>
          <p:cNvPr id="5" name="Slide Number Placeholder 4"/>
          <p:cNvSpPr>
            <a:spLocks noGrp="1"/>
          </p:cNvSpPr>
          <p:nvPr>
            <p:ph type="sldNum" sz="quarter" idx="12"/>
          </p:nvPr>
        </p:nvSpPr>
        <p:spPr/>
        <p:txBody>
          <a:bodyPr/>
          <a:lstStyle/>
          <a:p>
            <a:fld id="{5C1178AA-3FEB-4D43-9798-61C0D184AD5A}" type="slidenum">
              <a:rPr lang="en-US" altLang="en-US" smtClean="0"/>
              <a:pPr/>
              <a:t>10</a:t>
            </a:fld>
            <a:endParaRPr lang="en-US" altLang="en-US"/>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096" y="1576936"/>
            <a:ext cx="427373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38195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324600" y="3581400"/>
            <a:ext cx="24384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962400" y="44196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7953" y="1212574"/>
            <a:ext cx="1800493" cy="369332"/>
          </a:xfrm>
          <a:prstGeom prst="rect">
            <a:avLst/>
          </a:prstGeom>
          <a:noFill/>
        </p:spPr>
        <p:txBody>
          <a:bodyPr wrap="none" rtlCol="0">
            <a:spAutoFit/>
          </a:bodyPr>
          <a:lstStyle/>
          <a:p>
            <a:r>
              <a:rPr lang="en-US" dirty="0" smtClean="0"/>
              <a:t>Digital outputs</a:t>
            </a:r>
            <a:endParaRPr lang="en-US" dirty="0"/>
          </a:p>
        </p:txBody>
      </p:sp>
      <p:pic>
        <p:nvPicPr>
          <p:cNvPr id="604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486400"/>
            <a:ext cx="1498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sstep123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438400"/>
            <a:ext cx="21306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789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zh-TW" smtClean="0"/>
              <a:t>CEG2400 Ch16:  feedback control  V7f</a:t>
            </a:r>
            <a:endParaRPr lang="en-US" altLang="zh-TW"/>
          </a:p>
        </p:txBody>
      </p:sp>
      <p:sp>
        <p:nvSpPr>
          <p:cNvPr id="7" name="Slide Number Placeholder 5"/>
          <p:cNvSpPr>
            <a:spLocks noGrp="1"/>
          </p:cNvSpPr>
          <p:nvPr>
            <p:ph type="sldNum" sz="quarter" idx="12"/>
          </p:nvPr>
        </p:nvSpPr>
        <p:spPr/>
        <p:txBody>
          <a:bodyPr/>
          <a:lstStyle/>
          <a:p>
            <a:fld id="{C7972675-9AC5-4906-BA48-C058FDD87C74}" type="slidenum">
              <a:rPr lang="en-US" altLang="zh-TW"/>
              <a:pPr/>
              <a:t>11</a:t>
            </a:fld>
            <a:endParaRPr lang="en-US" altLang="zh-TW"/>
          </a:p>
        </p:txBody>
      </p:sp>
      <p:sp>
        <p:nvSpPr>
          <p:cNvPr id="103426" name="Rectangle 2"/>
          <p:cNvSpPr>
            <a:spLocks noGrp="1" noChangeArrowheads="1"/>
          </p:cNvSpPr>
          <p:nvPr>
            <p:ph type="title"/>
          </p:nvPr>
        </p:nvSpPr>
        <p:spPr/>
        <p:txBody>
          <a:bodyPr/>
          <a:lstStyle/>
          <a:p>
            <a:r>
              <a:rPr lang="en-US" altLang="en-US" sz="3600" dirty="0"/>
              <a:t>Stepping </a:t>
            </a:r>
            <a:r>
              <a:rPr lang="en-US" altLang="en-US" sz="3600" dirty="0" smtClean="0"/>
              <a:t>(stepper)motor </a:t>
            </a:r>
            <a:r>
              <a:rPr lang="en-US" altLang="en-US" sz="3600" dirty="0"/>
              <a:t>control table</a:t>
            </a:r>
          </a:p>
        </p:txBody>
      </p:sp>
      <p:sp>
        <p:nvSpPr>
          <p:cNvPr id="103427" name="Rectangle 3"/>
          <p:cNvSpPr>
            <a:spLocks noGrp="1" noChangeArrowheads="1"/>
          </p:cNvSpPr>
          <p:nvPr>
            <p:ph type="body" idx="1"/>
          </p:nvPr>
        </p:nvSpPr>
        <p:spPr/>
        <p:txBody>
          <a:bodyPr/>
          <a:lstStyle/>
          <a:p>
            <a:r>
              <a:rPr lang="en-US" altLang="en-US"/>
              <a:t> </a:t>
            </a:r>
          </a:p>
        </p:txBody>
      </p:sp>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143000"/>
            <a:ext cx="673417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653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zh-TW" smtClean="0"/>
              <a:t>CEG2400 Ch16:  feedback control  V7f</a:t>
            </a:r>
            <a:endParaRPr lang="en-US" altLang="zh-TW"/>
          </a:p>
        </p:txBody>
      </p:sp>
      <p:sp>
        <p:nvSpPr>
          <p:cNvPr id="7" name="Slide Number Placeholder 5"/>
          <p:cNvSpPr>
            <a:spLocks noGrp="1"/>
          </p:cNvSpPr>
          <p:nvPr>
            <p:ph type="sldNum" sz="quarter" idx="12"/>
          </p:nvPr>
        </p:nvSpPr>
        <p:spPr/>
        <p:txBody>
          <a:bodyPr/>
          <a:lstStyle/>
          <a:p>
            <a:fld id="{54D6FE86-2505-44BE-8A4D-CF7A8C7A3A64}" type="slidenum">
              <a:rPr lang="en-US" altLang="zh-TW"/>
              <a:pPr/>
              <a:t>12</a:t>
            </a:fld>
            <a:endParaRPr lang="en-US" altLang="zh-TW"/>
          </a:p>
        </p:txBody>
      </p:sp>
      <p:sp>
        <p:nvSpPr>
          <p:cNvPr id="104450" name="Rectangle 2"/>
          <p:cNvSpPr>
            <a:spLocks noGrp="1" noChangeArrowheads="1"/>
          </p:cNvSpPr>
          <p:nvPr>
            <p:ph type="title"/>
          </p:nvPr>
        </p:nvSpPr>
        <p:spPr/>
        <p:txBody>
          <a:bodyPr/>
          <a:lstStyle/>
          <a:p>
            <a:r>
              <a:rPr lang="en-US" altLang="en-US"/>
              <a:t>Control method comparisons</a:t>
            </a:r>
          </a:p>
        </p:txBody>
      </p:sp>
      <p:sp>
        <p:nvSpPr>
          <p:cNvPr id="104451" name="Rectangle 3"/>
          <p:cNvSpPr>
            <a:spLocks noGrp="1" noChangeArrowheads="1"/>
          </p:cNvSpPr>
          <p:nvPr>
            <p:ph type="body" idx="1"/>
          </p:nvPr>
        </p:nvSpPr>
        <p:spPr/>
        <p:txBody>
          <a:bodyPr/>
          <a:lstStyle/>
          <a:p>
            <a:endParaRPr lang="en-US" altLang="en-US"/>
          </a:p>
        </p:txBody>
      </p:sp>
      <p:pic>
        <p:nvPicPr>
          <p:cNvPr id="104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742238"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413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ltLang="zh-TW" smtClean="0"/>
              <a:t>CEG2400 Ch16:  feedback control  V7f</a:t>
            </a:r>
            <a:endParaRPr lang="en-US" altLang="zh-TW"/>
          </a:p>
        </p:txBody>
      </p:sp>
      <p:sp>
        <p:nvSpPr>
          <p:cNvPr id="23" name="Slide Number Placeholder 5"/>
          <p:cNvSpPr>
            <a:spLocks noGrp="1"/>
          </p:cNvSpPr>
          <p:nvPr>
            <p:ph type="sldNum" sz="quarter" idx="12"/>
          </p:nvPr>
        </p:nvSpPr>
        <p:spPr/>
        <p:txBody>
          <a:bodyPr/>
          <a:lstStyle/>
          <a:p>
            <a:fld id="{B3A083E4-6366-408A-A06F-216F40A335FF}" type="slidenum">
              <a:rPr lang="en-US" altLang="zh-TW"/>
              <a:pPr/>
              <a:t>13</a:t>
            </a:fld>
            <a:endParaRPr lang="en-US" altLang="zh-TW"/>
          </a:p>
        </p:txBody>
      </p:sp>
      <p:sp>
        <p:nvSpPr>
          <p:cNvPr id="93186" name="Rectangle 2"/>
          <p:cNvSpPr>
            <a:spLocks noGrp="1" noChangeArrowheads="1"/>
          </p:cNvSpPr>
          <p:nvPr>
            <p:ph type="title"/>
          </p:nvPr>
        </p:nvSpPr>
        <p:spPr/>
        <p:txBody>
          <a:bodyPr/>
          <a:lstStyle/>
          <a:p>
            <a:r>
              <a:rPr lang="en-US" altLang="en-US" sz="4000" dirty="0"/>
              <a:t>Use of </a:t>
            </a:r>
            <a:r>
              <a:rPr lang="en-US" altLang="en-US" sz="4000" dirty="0" smtClean="0"/>
              <a:t>stepping </a:t>
            </a:r>
            <a:r>
              <a:rPr lang="en-US" altLang="en-US" sz="4000" dirty="0"/>
              <a:t>motor</a:t>
            </a:r>
          </a:p>
        </p:txBody>
      </p:sp>
      <p:sp>
        <p:nvSpPr>
          <p:cNvPr id="93187" name="Rectangle 3"/>
          <p:cNvSpPr>
            <a:spLocks noGrp="1" noChangeArrowheads="1"/>
          </p:cNvSpPr>
          <p:nvPr>
            <p:ph type="body" idx="1"/>
          </p:nvPr>
        </p:nvSpPr>
        <p:spPr/>
        <p:txBody>
          <a:bodyPr/>
          <a:lstStyle/>
          <a:p>
            <a:r>
              <a:rPr lang="en-US" altLang="en-US" dirty="0"/>
              <a:t>Positional control of robot range scanner.</a:t>
            </a:r>
          </a:p>
        </p:txBody>
      </p:sp>
      <p:grpSp>
        <p:nvGrpSpPr>
          <p:cNvPr id="93202" name="Group 18"/>
          <p:cNvGrpSpPr>
            <a:grpSpLocks/>
          </p:cNvGrpSpPr>
          <p:nvPr/>
        </p:nvGrpSpPr>
        <p:grpSpPr bwMode="auto">
          <a:xfrm>
            <a:off x="2057400" y="2209800"/>
            <a:ext cx="6477000" cy="3200400"/>
            <a:chOff x="2961" y="12604"/>
            <a:chExt cx="6192" cy="2230"/>
          </a:xfrm>
        </p:grpSpPr>
        <p:grpSp>
          <p:nvGrpSpPr>
            <p:cNvPr id="93203" name="Group 19"/>
            <p:cNvGrpSpPr>
              <a:grpSpLocks/>
            </p:cNvGrpSpPr>
            <p:nvPr/>
          </p:nvGrpSpPr>
          <p:grpSpPr bwMode="auto">
            <a:xfrm>
              <a:off x="2961" y="12604"/>
              <a:ext cx="6192" cy="2230"/>
              <a:chOff x="2880" y="7776"/>
              <a:chExt cx="6192" cy="2230"/>
            </a:xfrm>
          </p:grpSpPr>
          <p:sp>
            <p:nvSpPr>
              <p:cNvPr id="93204" name="Oval 20"/>
              <p:cNvSpPr>
                <a:spLocks noChangeArrowheads="1"/>
              </p:cNvSpPr>
              <p:nvPr/>
            </p:nvSpPr>
            <p:spPr bwMode="auto">
              <a:xfrm>
                <a:off x="4032" y="8278"/>
                <a:ext cx="1296" cy="432"/>
              </a:xfrm>
              <a:prstGeom prst="ellipse">
                <a:avLst/>
              </a:prstGeom>
              <a:solidFill>
                <a:srgbClr val="FFFFFF"/>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205" name="Freeform 21"/>
              <p:cNvSpPr>
                <a:spLocks/>
              </p:cNvSpPr>
              <p:nvPr/>
            </p:nvSpPr>
            <p:spPr bwMode="auto">
              <a:xfrm>
                <a:off x="5184" y="8422"/>
                <a:ext cx="3024" cy="288"/>
              </a:xfrm>
              <a:custGeom>
                <a:avLst/>
                <a:gdLst>
                  <a:gd name="T0" fmla="*/ 144 w 3024"/>
                  <a:gd name="T1" fmla="*/ 0 h 288"/>
                  <a:gd name="T2" fmla="*/ 3024 w 3024"/>
                  <a:gd name="T3" fmla="*/ 288 h 288"/>
                  <a:gd name="T4" fmla="*/ 0 w 3024"/>
                  <a:gd name="T5" fmla="*/ 288 h 288"/>
                </a:gdLst>
                <a:ahLst/>
                <a:cxnLst>
                  <a:cxn ang="0">
                    <a:pos x="T0" y="T1"/>
                  </a:cxn>
                  <a:cxn ang="0">
                    <a:pos x="T2" y="T3"/>
                  </a:cxn>
                  <a:cxn ang="0">
                    <a:pos x="T4" y="T5"/>
                  </a:cxn>
                </a:cxnLst>
                <a:rect l="0" t="0" r="r" b="b"/>
                <a:pathLst>
                  <a:path w="3024" h="288">
                    <a:moveTo>
                      <a:pt x="144" y="0"/>
                    </a:moveTo>
                    <a:lnTo>
                      <a:pt x="3024" y="288"/>
                    </a:lnTo>
                    <a:lnTo>
                      <a:pt x="0" y="288"/>
                    </a:lnTo>
                  </a:path>
                </a:pathLst>
              </a:custGeom>
              <a:noFill/>
              <a:ln w="9525" cap="flat">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06" name="Oval 22"/>
              <p:cNvSpPr>
                <a:spLocks noChangeArrowheads="1"/>
              </p:cNvSpPr>
              <p:nvPr/>
            </p:nvSpPr>
            <p:spPr bwMode="auto">
              <a:xfrm>
                <a:off x="4896" y="9718"/>
                <a:ext cx="288" cy="288"/>
              </a:xfrm>
              <a:prstGeom prst="ellipse">
                <a:avLst/>
              </a:prstGeom>
              <a:solidFill>
                <a:srgbClr val="C0C0C0"/>
              </a:solidFill>
              <a:ln w="9525">
                <a:solidFill>
                  <a:srgbClr val="000000"/>
                </a:solidFill>
                <a:round/>
                <a:headEnd/>
                <a:tailEnd/>
              </a:ln>
            </p:spPr>
            <p:txBody>
              <a:bodyPr/>
              <a:lstStyle/>
              <a:p>
                <a:endParaRPr lang="en-US"/>
              </a:p>
            </p:txBody>
          </p:sp>
          <p:sp>
            <p:nvSpPr>
              <p:cNvPr id="93207" name="Oval 23"/>
              <p:cNvSpPr>
                <a:spLocks noChangeArrowheads="1"/>
              </p:cNvSpPr>
              <p:nvPr/>
            </p:nvSpPr>
            <p:spPr bwMode="auto">
              <a:xfrm>
                <a:off x="5328" y="9574"/>
                <a:ext cx="288" cy="288"/>
              </a:xfrm>
              <a:prstGeom prst="ellipse">
                <a:avLst/>
              </a:prstGeom>
              <a:solidFill>
                <a:srgbClr val="C0C0C0"/>
              </a:solidFill>
              <a:ln w="9525">
                <a:solidFill>
                  <a:srgbClr val="000000"/>
                </a:solidFill>
                <a:round/>
                <a:headEnd/>
                <a:tailEnd/>
              </a:ln>
            </p:spPr>
            <p:txBody>
              <a:bodyPr/>
              <a:lstStyle/>
              <a:p>
                <a:endParaRPr lang="en-US"/>
              </a:p>
            </p:txBody>
          </p:sp>
          <p:sp>
            <p:nvSpPr>
              <p:cNvPr id="93208" name="Rectangle 24"/>
              <p:cNvSpPr>
                <a:spLocks noChangeArrowheads="1"/>
              </p:cNvSpPr>
              <p:nvPr/>
            </p:nvSpPr>
            <p:spPr bwMode="auto">
              <a:xfrm>
                <a:off x="3024" y="9574"/>
                <a:ext cx="2592" cy="144"/>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209" name="Rectangle 25"/>
              <p:cNvSpPr>
                <a:spLocks noChangeArrowheads="1"/>
              </p:cNvSpPr>
              <p:nvPr/>
            </p:nvSpPr>
            <p:spPr bwMode="auto">
              <a:xfrm>
                <a:off x="7920" y="8566"/>
                <a:ext cx="720" cy="864"/>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210" name="Line 26"/>
              <p:cNvSpPr>
                <a:spLocks noChangeShapeType="1"/>
              </p:cNvSpPr>
              <p:nvPr/>
            </p:nvSpPr>
            <p:spPr bwMode="auto">
              <a:xfrm>
                <a:off x="4608" y="8854"/>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1" name="Oval 27"/>
              <p:cNvSpPr>
                <a:spLocks noChangeArrowheads="1"/>
              </p:cNvSpPr>
              <p:nvPr/>
            </p:nvSpPr>
            <p:spPr bwMode="auto">
              <a:xfrm>
                <a:off x="5184" y="8422"/>
                <a:ext cx="144" cy="144"/>
              </a:xfrm>
              <a:prstGeom prst="ellipse">
                <a:avLst/>
              </a:prstGeom>
              <a:solidFill>
                <a:srgbClr val="FFFFFF"/>
              </a:solidFill>
              <a:ln w="9525">
                <a:solidFill>
                  <a:srgbClr val="000000"/>
                </a:solidFill>
                <a:round/>
                <a:headEnd/>
                <a:tailEnd/>
              </a:ln>
            </p:spPr>
            <p:txBody>
              <a:bodyPr/>
              <a:lstStyle/>
              <a:p>
                <a:endParaRPr lang="en-US"/>
              </a:p>
            </p:txBody>
          </p:sp>
          <p:sp>
            <p:nvSpPr>
              <p:cNvPr id="93212" name="Oval 28"/>
              <p:cNvSpPr>
                <a:spLocks noChangeArrowheads="1"/>
              </p:cNvSpPr>
              <p:nvPr/>
            </p:nvSpPr>
            <p:spPr bwMode="auto">
              <a:xfrm>
                <a:off x="5040" y="8566"/>
                <a:ext cx="144" cy="144"/>
              </a:xfrm>
              <a:prstGeom prst="ellipse">
                <a:avLst/>
              </a:prstGeom>
              <a:solidFill>
                <a:srgbClr val="FFFFFF"/>
              </a:solidFill>
              <a:ln w="9525">
                <a:solidFill>
                  <a:srgbClr val="000000"/>
                </a:solidFill>
                <a:round/>
                <a:headEnd/>
                <a:tailEnd/>
              </a:ln>
            </p:spPr>
            <p:txBody>
              <a:bodyPr/>
              <a:lstStyle/>
              <a:p>
                <a:endParaRPr lang="en-US"/>
              </a:p>
            </p:txBody>
          </p:sp>
          <p:sp>
            <p:nvSpPr>
              <p:cNvPr id="93213" name="Line 29"/>
              <p:cNvSpPr>
                <a:spLocks noChangeShapeType="1"/>
              </p:cNvSpPr>
              <p:nvPr/>
            </p:nvSpPr>
            <p:spPr bwMode="auto">
              <a:xfrm flipV="1">
                <a:off x="4752" y="8854"/>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4" name="Freeform 30"/>
              <p:cNvSpPr>
                <a:spLocks/>
              </p:cNvSpPr>
              <p:nvPr/>
            </p:nvSpPr>
            <p:spPr bwMode="auto">
              <a:xfrm>
                <a:off x="4320" y="8998"/>
                <a:ext cx="744" cy="336"/>
              </a:xfrm>
              <a:custGeom>
                <a:avLst/>
                <a:gdLst>
                  <a:gd name="T0" fmla="*/ 744 w 744"/>
                  <a:gd name="T1" fmla="*/ 24 h 336"/>
                  <a:gd name="T2" fmla="*/ 312 w 744"/>
                  <a:gd name="T3" fmla="*/ 24 h 336"/>
                  <a:gd name="T4" fmla="*/ 24 w 744"/>
                  <a:gd name="T5" fmla="*/ 168 h 336"/>
                  <a:gd name="T6" fmla="*/ 168 w 744"/>
                  <a:gd name="T7" fmla="*/ 312 h 336"/>
                  <a:gd name="T8" fmla="*/ 744 w 744"/>
                  <a:gd name="T9" fmla="*/ 312 h 336"/>
                </a:gdLst>
                <a:ahLst/>
                <a:cxnLst>
                  <a:cxn ang="0">
                    <a:pos x="T0" y="T1"/>
                  </a:cxn>
                  <a:cxn ang="0">
                    <a:pos x="T2" y="T3"/>
                  </a:cxn>
                  <a:cxn ang="0">
                    <a:pos x="T4" y="T5"/>
                  </a:cxn>
                  <a:cxn ang="0">
                    <a:pos x="T6" y="T7"/>
                  </a:cxn>
                  <a:cxn ang="0">
                    <a:pos x="T8" y="T9"/>
                  </a:cxn>
                </a:cxnLst>
                <a:rect l="0" t="0" r="r" b="b"/>
                <a:pathLst>
                  <a:path w="744" h="336">
                    <a:moveTo>
                      <a:pt x="744" y="24"/>
                    </a:moveTo>
                    <a:cubicBezTo>
                      <a:pt x="588" y="12"/>
                      <a:pt x="432" y="0"/>
                      <a:pt x="312" y="24"/>
                    </a:cubicBezTo>
                    <a:cubicBezTo>
                      <a:pt x="192" y="48"/>
                      <a:pt x="48" y="120"/>
                      <a:pt x="24" y="168"/>
                    </a:cubicBezTo>
                    <a:cubicBezTo>
                      <a:pt x="0" y="216"/>
                      <a:pt x="48" y="288"/>
                      <a:pt x="168" y="312"/>
                    </a:cubicBezTo>
                    <a:cubicBezTo>
                      <a:pt x="288" y="336"/>
                      <a:pt x="516" y="324"/>
                      <a:pt x="744" y="312"/>
                    </a:cubicBezTo>
                  </a:path>
                </a:pathLst>
              </a:custGeom>
              <a:noFill/>
              <a:ln w="9525" cap="rnd">
                <a:solidFill>
                  <a:srgbClr val="0000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15" name="Text Box 31"/>
              <p:cNvSpPr txBox="1">
                <a:spLocks noChangeArrowheads="1"/>
              </p:cNvSpPr>
              <p:nvPr/>
            </p:nvSpPr>
            <p:spPr bwMode="auto">
              <a:xfrm>
                <a:off x="2880" y="7776"/>
                <a:ext cx="273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Ultrasonic</a:t>
                </a:r>
              </a:p>
              <a:p>
                <a:r>
                  <a:rPr lang="en-US" altLang="en-US" sz="1200" dirty="0"/>
                  <a:t>Radar system </a:t>
                </a:r>
              </a:p>
              <a:p>
                <a:r>
                  <a:rPr lang="en-US" altLang="en-US" sz="1200" dirty="0"/>
                  <a:t>on a rotational </a:t>
                </a:r>
              </a:p>
              <a:p>
                <a:r>
                  <a:rPr lang="en-US" altLang="en-US" sz="1200" dirty="0"/>
                  <a:t>platform</a:t>
                </a:r>
              </a:p>
              <a:p>
                <a:endParaRPr lang="en-US" altLang="en-US" sz="1200" dirty="0"/>
              </a:p>
              <a:p>
                <a:endParaRPr lang="en-US" altLang="en-US" dirty="0"/>
              </a:p>
            </p:txBody>
          </p:sp>
          <p:sp>
            <p:nvSpPr>
              <p:cNvPr id="93216" name="Oval 32"/>
              <p:cNvSpPr>
                <a:spLocks noChangeArrowheads="1"/>
              </p:cNvSpPr>
              <p:nvPr/>
            </p:nvSpPr>
            <p:spPr bwMode="auto">
              <a:xfrm>
                <a:off x="3600" y="9718"/>
                <a:ext cx="288" cy="288"/>
              </a:xfrm>
              <a:prstGeom prst="ellipse">
                <a:avLst/>
              </a:prstGeom>
              <a:solidFill>
                <a:srgbClr val="C0C0C0"/>
              </a:solidFill>
              <a:ln w="9525">
                <a:solidFill>
                  <a:srgbClr val="000000"/>
                </a:solidFill>
                <a:round/>
                <a:headEnd/>
                <a:tailEnd/>
              </a:ln>
            </p:spPr>
            <p:txBody>
              <a:bodyPr/>
              <a:lstStyle/>
              <a:p>
                <a:endParaRPr lang="en-US"/>
              </a:p>
            </p:txBody>
          </p:sp>
          <p:sp>
            <p:nvSpPr>
              <p:cNvPr id="93217" name="Text Box 33"/>
              <p:cNvSpPr txBox="1">
                <a:spLocks noChangeArrowheads="1"/>
              </p:cNvSpPr>
              <p:nvPr/>
            </p:nvSpPr>
            <p:spPr bwMode="auto">
              <a:xfrm>
                <a:off x="7632" y="7846"/>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obstacle</a:t>
                </a:r>
                <a:endParaRPr lang="en-US" altLang="en-US"/>
              </a:p>
            </p:txBody>
          </p:sp>
        </p:grpSp>
        <p:sp>
          <p:nvSpPr>
            <p:cNvPr id="93218" name="Text Box 34"/>
            <p:cNvSpPr txBox="1">
              <a:spLocks noChangeArrowheads="1"/>
            </p:cNvSpPr>
            <p:nvPr/>
          </p:nvSpPr>
          <p:spPr bwMode="auto">
            <a:xfrm>
              <a:off x="4221" y="12964"/>
              <a:ext cx="1440" cy="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200"/>
                <a:t>Transmitter</a:t>
              </a:r>
            </a:p>
            <a:p>
              <a:r>
                <a:rPr lang="en-US" altLang="en-US" sz="1200"/>
                <a:t>Receiver</a:t>
              </a:r>
              <a:endParaRPr lang="en-US" altLang="en-US"/>
            </a:p>
          </p:txBody>
        </p:sp>
      </p:grpSp>
      <p:cxnSp>
        <p:nvCxnSpPr>
          <p:cNvPr id="3" name="Straight Arrow Connector 2"/>
          <p:cNvCxnSpPr/>
          <p:nvPr/>
        </p:nvCxnSpPr>
        <p:spPr>
          <a:xfrm flipH="1">
            <a:off x="4316819" y="1219200"/>
            <a:ext cx="451883" cy="1507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29200" y="2726457"/>
            <a:ext cx="2262158" cy="369332"/>
          </a:xfrm>
          <a:prstGeom prst="rect">
            <a:avLst/>
          </a:prstGeom>
          <a:noFill/>
        </p:spPr>
        <p:txBody>
          <a:bodyPr wrap="none" rtlCol="0">
            <a:spAutoFit/>
          </a:bodyPr>
          <a:lstStyle/>
          <a:p>
            <a:r>
              <a:rPr lang="en-US" dirty="0" smtClean="0"/>
              <a:t>IR Distance sensor</a:t>
            </a:r>
            <a:endParaRPr lang="en-US" dirty="0"/>
          </a:p>
        </p:txBody>
      </p:sp>
    </p:spTree>
    <p:extLst>
      <p:ext uri="{BB962C8B-B14F-4D97-AF65-F5344CB8AC3E}">
        <p14:creationId xmlns:p14="http://schemas.microsoft.com/office/powerpoint/2010/main" val="1819580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761" y="1711187"/>
            <a:ext cx="1829240" cy="137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6477000" cy="1143000"/>
          </a:xfrm>
        </p:spPr>
        <p:txBody>
          <a:bodyPr/>
          <a:lstStyle/>
          <a:p>
            <a:pPr algn="l"/>
            <a:r>
              <a:rPr lang="en-US" dirty="0" smtClean="0"/>
              <a:t>Stepping motor (stepper) in our robot</a:t>
            </a:r>
            <a:endParaRPr lang="en-US" dirty="0"/>
          </a:p>
        </p:txBody>
      </p:sp>
      <p:sp>
        <p:nvSpPr>
          <p:cNvPr id="3" name="Content Placeholder 2"/>
          <p:cNvSpPr>
            <a:spLocks noGrp="1"/>
          </p:cNvSpPr>
          <p:nvPr>
            <p:ph idx="1"/>
          </p:nvPr>
        </p:nvSpPr>
        <p:spPr>
          <a:xfrm>
            <a:off x="457200" y="1600200"/>
            <a:ext cx="4648200" cy="4525963"/>
          </a:xfrm>
        </p:spPr>
        <p:txBody>
          <a:bodyPr/>
          <a:lstStyle/>
          <a:p>
            <a:r>
              <a:rPr lang="en-US" sz="2800" dirty="0" smtClean="0"/>
              <a:t>For setting the angular  </a:t>
            </a:r>
            <a:r>
              <a:rPr lang="en-US" sz="2800" smtClean="0"/>
              <a:t>positioning of an </a:t>
            </a:r>
            <a:r>
              <a:rPr lang="en-US" sz="2800" dirty="0" smtClean="0"/>
              <a:t>inferred (IR) </a:t>
            </a:r>
            <a:r>
              <a:rPr lang="en-US" sz="2800" smtClean="0"/>
              <a:t>distance sensor</a:t>
            </a:r>
            <a:endParaRPr lang="en-US" sz="2800" dirty="0" smtClean="0"/>
          </a:p>
          <a:p>
            <a:r>
              <a:rPr lang="en-US" sz="2800" dirty="0" smtClean="0"/>
              <a:t>Operation:</a:t>
            </a:r>
          </a:p>
          <a:p>
            <a:pPr lvl="1"/>
            <a:r>
              <a:rPr lang="en-US" sz="2400" dirty="0" smtClean="0"/>
              <a:t>First, at initialization, the stepper will be adjusted to the reference position (0 degree, the plate is blocking the </a:t>
            </a:r>
            <a:r>
              <a:rPr lang="en-US" sz="2400" dirty="0"/>
              <a:t>Photo </a:t>
            </a:r>
            <a:r>
              <a:rPr lang="en-US" sz="2400" dirty="0" smtClean="0"/>
              <a:t>interrupter gap).</a:t>
            </a:r>
            <a:endParaRPr lang="en-US" sz="2400" dirty="0"/>
          </a:p>
          <a:p>
            <a:pPr lvl="1"/>
            <a:r>
              <a:rPr lang="en-US" sz="2400" dirty="0"/>
              <a:t>Then, it can be rotated </a:t>
            </a:r>
            <a:r>
              <a:rPr lang="en-US" sz="2400" dirty="0" smtClean="0"/>
              <a:t>to </a:t>
            </a:r>
            <a:r>
              <a:rPr lang="en-US" sz="2400" dirty="0" smtClean="0">
                <a:sym typeface="Symbol"/>
              </a:rPr>
              <a:t></a:t>
            </a:r>
            <a:r>
              <a:rPr lang="en-US" sz="2400" baseline="-25000" dirty="0" smtClean="0">
                <a:sym typeface="Symbol"/>
              </a:rPr>
              <a:t>t</a:t>
            </a:r>
            <a:r>
              <a:rPr lang="en-US" sz="2400" dirty="0" smtClean="0"/>
              <a:t> degrees (with respect to the reference 0 degree)</a:t>
            </a:r>
          </a:p>
        </p:txBody>
      </p:sp>
      <p:sp>
        <p:nvSpPr>
          <p:cNvPr id="4" name="Footer Placeholder 3"/>
          <p:cNvSpPr>
            <a:spLocks noGrp="1"/>
          </p:cNvSpPr>
          <p:nvPr>
            <p:ph type="ftr" sz="quarter" idx="11"/>
          </p:nvPr>
        </p:nvSpPr>
        <p:spPr>
          <a:xfrm>
            <a:off x="3124200" y="6492875"/>
            <a:ext cx="2895600" cy="365125"/>
          </a:xfrm>
        </p:spPr>
        <p:txBody>
          <a:bodyPr/>
          <a:lstStyle/>
          <a:p>
            <a:pPr>
              <a:defRPr/>
            </a:pPr>
            <a:r>
              <a:rPr lang="en-US" smtClean="0"/>
              <a:t>CEG2400 Ch16:  feedback control  V7f</a:t>
            </a:r>
            <a:endParaRPr lang="en-US" dirty="0"/>
          </a:p>
        </p:txBody>
      </p:sp>
      <p:sp>
        <p:nvSpPr>
          <p:cNvPr id="5" name="Slide Number Placeholder 4"/>
          <p:cNvSpPr>
            <a:spLocks noGrp="1"/>
          </p:cNvSpPr>
          <p:nvPr>
            <p:ph type="sldNum" sz="quarter" idx="12"/>
          </p:nvPr>
        </p:nvSpPr>
        <p:spPr/>
        <p:txBody>
          <a:bodyPr/>
          <a:lstStyle/>
          <a:p>
            <a:fld id="{5C1178AA-3FEB-4D43-9798-61C0D184AD5A}" type="slidenum">
              <a:rPr lang="en-US" altLang="en-US" smtClean="0"/>
              <a:pPr/>
              <a:t>14</a:t>
            </a:fld>
            <a:endParaRPr lang="en-US" altLang="en-US"/>
          </a:p>
        </p:txBody>
      </p:sp>
      <p:pic>
        <p:nvPicPr>
          <p:cNvPr id="593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866" y="235186"/>
            <a:ext cx="1804134" cy="135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924800" y="685800"/>
            <a:ext cx="838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324600" y="1371600"/>
            <a:ext cx="141772" cy="6858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pic>
        <p:nvPicPr>
          <p:cNvPr id="594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0433" y="1707873"/>
            <a:ext cx="1833655" cy="137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400" y="4724400"/>
            <a:ext cx="24366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97312" y="865690"/>
            <a:ext cx="2084488" cy="830997"/>
          </a:xfrm>
          <a:prstGeom prst="rect">
            <a:avLst/>
          </a:prstGeom>
          <a:noFill/>
        </p:spPr>
        <p:txBody>
          <a:bodyPr wrap="square" rtlCol="0">
            <a:spAutoFit/>
          </a:bodyPr>
          <a:lstStyle/>
          <a:p>
            <a:r>
              <a:rPr lang="en-US" sz="1600" dirty="0" smtClean="0"/>
              <a:t>Infrared (IR) </a:t>
            </a:r>
            <a:r>
              <a:rPr lang="en-US" sz="1600" dirty="0" err="1" smtClean="0"/>
              <a:t>distnace</a:t>
            </a:r>
            <a:r>
              <a:rPr lang="en-US" sz="1600" dirty="0" smtClean="0"/>
              <a:t> Sensor,</a:t>
            </a:r>
          </a:p>
          <a:p>
            <a:r>
              <a:rPr lang="en-US" sz="1600" dirty="0" smtClean="0"/>
              <a:t>stepper</a:t>
            </a:r>
            <a:endParaRPr lang="en-US" sz="1600" dirty="0"/>
          </a:p>
        </p:txBody>
      </p:sp>
      <p:cxnSp>
        <p:nvCxnSpPr>
          <p:cNvPr id="24" name="Straight Arrow Connector 23"/>
          <p:cNvCxnSpPr/>
          <p:nvPr/>
        </p:nvCxnSpPr>
        <p:spPr>
          <a:xfrm>
            <a:off x="5410200" y="1589265"/>
            <a:ext cx="457200" cy="696735"/>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25773" y="2743200"/>
            <a:ext cx="1018227" cy="369332"/>
          </a:xfrm>
          <a:prstGeom prst="rect">
            <a:avLst/>
          </a:prstGeom>
          <a:solidFill>
            <a:schemeClr val="bg2"/>
          </a:solidFill>
        </p:spPr>
        <p:txBody>
          <a:bodyPr wrap="none" rtlCol="0">
            <a:spAutoFit/>
          </a:bodyPr>
          <a:lstStyle/>
          <a:p>
            <a:r>
              <a:rPr lang="en-US" dirty="0" smtClean="0"/>
              <a:t>stepper</a:t>
            </a:r>
            <a:endParaRPr lang="en-US" dirty="0"/>
          </a:p>
        </p:txBody>
      </p:sp>
      <p:sp>
        <p:nvSpPr>
          <p:cNvPr id="22" name="TextBox 21"/>
          <p:cNvSpPr txBox="1"/>
          <p:nvPr/>
        </p:nvSpPr>
        <p:spPr>
          <a:xfrm>
            <a:off x="7230870" y="3085237"/>
            <a:ext cx="1760730" cy="1200329"/>
          </a:xfrm>
          <a:prstGeom prst="rect">
            <a:avLst/>
          </a:prstGeom>
          <a:noFill/>
        </p:spPr>
        <p:txBody>
          <a:bodyPr wrap="square" rtlCol="0">
            <a:spAutoFit/>
          </a:bodyPr>
          <a:lstStyle/>
          <a:p>
            <a:r>
              <a:rPr lang="en-US" dirty="0" smtClean="0"/>
              <a:t>Photo interrupter</a:t>
            </a:r>
          </a:p>
          <a:p>
            <a:r>
              <a:rPr lang="en-US" u="sng" dirty="0" smtClean="0"/>
              <a:t>LED emitter &amp; senso</a:t>
            </a:r>
            <a:r>
              <a:rPr lang="en-US" dirty="0" smtClean="0"/>
              <a:t>r</a:t>
            </a:r>
          </a:p>
        </p:txBody>
      </p:sp>
      <p:pic>
        <p:nvPicPr>
          <p:cNvPr id="5940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631" y="3352800"/>
            <a:ext cx="19550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5968266" y="3658463"/>
            <a:ext cx="9906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6705600" y="4191000"/>
            <a:ext cx="609600" cy="1143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553200" y="3886200"/>
            <a:ext cx="762000" cy="762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92670" y="5671066"/>
            <a:ext cx="194565" cy="9144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392670" y="5671066"/>
            <a:ext cx="922530" cy="3048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87235" y="5899666"/>
            <a:ext cx="399468" cy="369332"/>
          </a:xfrm>
          <a:prstGeom prst="rect">
            <a:avLst/>
          </a:prstGeom>
          <a:solidFill>
            <a:schemeClr val="bg2">
              <a:lumMod val="90000"/>
            </a:schemeClr>
          </a:solidFill>
        </p:spPr>
        <p:txBody>
          <a:bodyPr wrap="none" rtlCol="0">
            <a:spAutoFit/>
          </a:bodyPr>
          <a:lstStyle/>
          <a:p>
            <a:r>
              <a:rPr lang="en-US" dirty="0">
                <a:sym typeface="Symbol"/>
              </a:rPr>
              <a:t></a:t>
            </a:r>
            <a:r>
              <a:rPr lang="en-US" baseline="-25000" dirty="0">
                <a:sym typeface="Symbol"/>
              </a:rPr>
              <a:t>t </a:t>
            </a:r>
            <a:endParaRPr lang="en-US" dirty="0"/>
          </a:p>
        </p:txBody>
      </p:sp>
      <p:pic>
        <p:nvPicPr>
          <p:cNvPr id="5940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7078" y="4648199"/>
            <a:ext cx="1403594" cy="8807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734300" y="5528978"/>
            <a:ext cx="1409700" cy="646331"/>
          </a:xfrm>
          <a:prstGeom prst="rect">
            <a:avLst/>
          </a:prstGeom>
          <a:noFill/>
          <a:ln>
            <a:solidFill>
              <a:schemeClr val="tx1"/>
            </a:solidFill>
          </a:ln>
        </p:spPr>
        <p:txBody>
          <a:bodyPr wrap="square" rtlCol="0">
            <a:spAutoFit/>
          </a:bodyPr>
          <a:lstStyle/>
          <a:p>
            <a:r>
              <a:rPr lang="en-US" dirty="0" smtClean="0"/>
              <a:t>The photo interrupter</a:t>
            </a:r>
            <a:endParaRPr lang="en-US" dirty="0"/>
          </a:p>
        </p:txBody>
      </p:sp>
      <p:sp>
        <p:nvSpPr>
          <p:cNvPr id="47" name="Rectangle 46"/>
          <p:cNvSpPr/>
          <p:nvPr/>
        </p:nvSpPr>
        <p:spPr>
          <a:xfrm>
            <a:off x="7730302" y="4648200"/>
            <a:ext cx="1409700" cy="152710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78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zh-TW" smtClean="0"/>
              <a:t>CEG2400 Ch16:  feedback control  V7f</a:t>
            </a:r>
            <a:endParaRPr lang="en-US" altLang="zh-TW"/>
          </a:p>
        </p:txBody>
      </p:sp>
      <p:sp>
        <p:nvSpPr>
          <p:cNvPr id="11" name="Slide Number Placeholder 5"/>
          <p:cNvSpPr>
            <a:spLocks noGrp="1"/>
          </p:cNvSpPr>
          <p:nvPr>
            <p:ph type="sldNum" sz="quarter" idx="12"/>
          </p:nvPr>
        </p:nvSpPr>
        <p:spPr/>
        <p:txBody>
          <a:bodyPr/>
          <a:lstStyle/>
          <a:p>
            <a:fld id="{1473E2B1-5D44-46A0-B941-2D7F6C36A303}" type="slidenum">
              <a:rPr lang="en-US" altLang="zh-TW"/>
              <a:pPr/>
              <a:t>15</a:t>
            </a:fld>
            <a:endParaRPr lang="en-US" altLang="zh-TW"/>
          </a:p>
        </p:txBody>
      </p:sp>
      <p:sp>
        <p:nvSpPr>
          <p:cNvPr id="105474" name="Rectangle 2"/>
          <p:cNvSpPr>
            <a:spLocks noGrp="1" noChangeArrowheads="1"/>
          </p:cNvSpPr>
          <p:nvPr>
            <p:ph type="title"/>
          </p:nvPr>
        </p:nvSpPr>
        <p:spPr/>
        <p:txBody>
          <a:bodyPr/>
          <a:lstStyle/>
          <a:p>
            <a:r>
              <a:rPr lang="en-US" altLang="en-US" dirty="0" smtClean="0"/>
              <a:t>Other usage</a:t>
            </a:r>
            <a:endParaRPr lang="en-US" altLang="en-US" dirty="0"/>
          </a:p>
        </p:txBody>
      </p:sp>
      <p:sp>
        <p:nvSpPr>
          <p:cNvPr id="105475" name="Rectangle 3"/>
          <p:cNvSpPr>
            <a:spLocks noGrp="1" noChangeArrowheads="1"/>
          </p:cNvSpPr>
          <p:nvPr>
            <p:ph type="body" idx="1"/>
          </p:nvPr>
        </p:nvSpPr>
        <p:spPr/>
        <p:txBody>
          <a:bodyPr/>
          <a:lstStyle/>
          <a:p>
            <a:r>
              <a:rPr lang="en-US" altLang="en-US" dirty="0"/>
              <a:t>Robot building, micro mouse</a:t>
            </a:r>
          </a:p>
          <a:p>
            <a:endParaRPr lang="en-US" altLang="en-US" dirty="0"/>
          </a:p>
        </p:txBody>
      </p:sp>
      <p:sp>
        <p:nvSpPr>
          <p:cNvPr id="1054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5476" name="Picture 4" descr="ssmicro_mouse_2001_0201_095631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82838"/>
            <a:ext cx="2152650" cy="1608137"/>
          </a:xfrm>
          <a:prstGeom prst="rect">
            <a:avLst/>
          </a:prstGeom>
          <a:noFill/>
          <a:extLst>
            <a:ext uri="{909E8E84-426E-40DD-AFC4-6F175D3DCCD1}">
              <a14:hiddenFill xmlns:a14="http://schemas.microsoft.com/office/drawing/2010/main">
                <a:solidFill>
                  <a:srgbClr val="FFFFFF"/>
                </a:solidFill>
              </a14:hiddenFill>
            </a:ext>
          </a:extLst>
        </p:spPr>
      </p:pic>
      <p:sp>
        <p:nvSpPr>
          <p:cNvPr id="105478" name="Rectangle 6"/>
          <p:cNvSpPr>
            <a:spLocks noChangeArrowheads="1"/>
          </p:cNvSpPr>
          <p:nvPr/>
        </p:nvSpPr>
        <p:spPr bwMode="auto">
          <a:xfrm>
            <a:off x="0" y="109537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sz="1000">
                <a:latin typeface="Times New Roman" pitchFamily="18" charset="0"/>
                <a:cs typeface="Times New Roman" pitchFamily="18" charset="0"/>
              </a:rPr>
              <a:t>  </a:t>
            </a:r>
            <a:endParaRPr lang="en-US" altLang="zh-TW"/>
          </a:p>
        </p:txBody>
      </p:sp>
      <p:pic>
        <p:nvPicPr>
          <p:cNvPr id="105479" name="Picture 7" descr="smicro_mouse2_2001_0201_095642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52800"/>
            <a:ext cx="2209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8" descr="maze_2001_0201_095535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95800"/>
            <a:ext cx="19812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104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p:txBody>
          <a:bodyPr/>
          <a:lstStyle/>
          <a:p>
            <a:r>
              <a:rPr lang="en-US" altLang="zh-TW" smtClean="0"/>
              <a:t>CEG2400 Ch16:  feedback control  V7f</a:t>
            </a:r>
            <a:endParaRPr lang="en-US" altLang="zh-TW"/>
          </a:p>
        </p:txBody>
      </p:sp>
      <p:sp>
        <p:nvSpPr>
          <p:cNvPr id="22" name="Slide Number Placeholder 5"/>
          <p:cNvSpPr>
            <a:spLocks noGrp="1"/>
          </p:cNvSpPr>
          <p:nvPr>
            <p:ph type="sldNum" sz="quarter" idx="12"/>
          </p:nvPr>
        </p:nvSpPr>
        <p:spPr/>
        <p:txBody>
          <a:bodyPr/>
          <a:lstStyle/>
          <a:p>
            <a:fld id="{B50C3E9A-1234-41DD-9A6F-EBA4E4385EF5}" type="slidenum">
              <a:rPr lang="en-US" altLang="zh-TW"/>
              <a:pPr/>
              <a:t>16</a:t>
            </a:fld>
            <a:endParaRPr lang="en-US" altLang="zh-TW"/>
          </a:p>
        </p:txBody>
      </p:sp>
      <p:sp>
        <p:nvSpPr>
          <p:cNvPr id="106498" name="Rectangle 2"/>
          <p:cNvSpPr>
            <a:spLocks noGrp="1" noChangeArrowheads="1"/>
          </p:cNvSpPr>
          <p:nvPr>
            <p:ph type="title"/>
          </p:nvPr>
        </p:nvSpPr>
        <p:spPr/>
        <p:txBody>
          <a:bodyPr/>
          <a:lstStyle/>
          <a:p>
            <a:r>
              <a:rPr lang="en-US" altLang="en-US" sz="4000"/>
              <a:t>Stepping motor smooth control method</a:t>
            </a:r>
          </a:p>
        </p:txBody>
      </p:sp>
      <p:sp>
        <p:nvSpPr>
          <p:cNvPr id="106499" name="Rectangle 3"/>
          <p:cNvSpPr>
            <a:spLocks noGrp="1" noChangeArrowheads="1"/>
          </p:cNvSpPr>
          <p:nvPr>
            <p:ph type="body" idx="1"/>
          </p:nvPr>
        </p:nvSpPr>
        <p:spPr/>
        <p:txBody>
          <a:bodyPr/>
          <a:lstStyle/>
          <a:p>
            <a:r>
              <a:rPr lang="en-US" altLang="en-US"/>
              <a:t>Control method</a:t>
            </a:r>
          </a:p>
        </p:txBody>
      </p:sp>
      <p:grpSp>
        <p:nvGrpSpPr>
          <p:cNvPr id="106500" name="Group 4"/>
          <p:cNvGrpSpPr>
            <a:grpSpLocks/>
          </p:cNvGrpSpPr>
          <p:nvPr/>
        </p:nvGrpSpPr>
        <p:grpSpPr bwMode="auto">
          <a:xfrm>
            <a:off x="2057400" y="2514600"/>
            <a:ext cx="3771900" cy="2173288"/>
            <a:chOff x="2961" y="5683"/>
            <a:chExt cx="5940" cy="3421"/>
          </a:xfrm>
        </p:grpSpPr>
        <p:sp>
          <p:nvSpPr>
            <p:cNvPr id="106501" name="Line 5"/>
            <p:cNvSpPr>
              <a:spLocks noChangeShapeType="1"/>
            </p:cNvSpPr>
            <p:nvPr/>
          </p:nvSpPr>
          <p:spPr bwMode="auto">
            <a:xfrm flipV="1">
              <a:off x="3141" y="6223"/>
              <a:ext cx="0" cy="10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2" name="Line 6"/>
            <p:cNvSpPr>
              <a:spLocks noChangeShapeType="1"/>
            </p:cNvSpPr>
            <p:nvPr/>
          </p:nvSpPr>
          <p:spPr bwMode="auto">
            <a:xfrm>
              <a:off x="3141" y="7304"/>
              <a:ext cx="5400"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3" name="Freeform 7"/>
            <p:cNvSpPr>
              <a:spLocks/>
            </p:cNvSpPr>
            <p:nvPr/>
          </p:nvSpPr>
          <p:spPr bwMode="auto">
            <a:xfrm>
              <a:off x="3141" y="6403"/>
              <a:ext cx="4680" cy="900"/>
            </a:xfrm>
            <a:custGeom>
              <a:avLst/>
              <a:gdLst>
                <a:gd name="T0" fmla="*/ 0 w 4680"/>
                <a:gd name="T1" fmla="*/ 900 h 900"/>
                <a:gd name="T2" fmla="*/ 1080 w 4680"/>
                <a:gd name="T3" fmla="*/ 900 h 900"/>
                <a:gd name="T4" fmla="*/ 1080 w 4680"/>
                <a:gd name="T5" fmla="*/ 0 h 900"/>
                <a:gd name="T6" fmla="*/ 3420 w 4680"/>
                <a:gd name="T7" fmla="*/ 0 h 900"/>
                <a:gd name="T8" fmla="*/ 3420 w 4680"/>
                <a:gd name="T9" fmla="*/ 900 h 900"/>
                <a:gd name="T10" fmla="*/ 4680 w 4680"/>
                <a:gd name="T11" fmla="*/ 900 h 900"/>
              </a:gdLst>
              <a:ahLst/>
              <a:cxnLst>
                <a:cxn ang="0">
                  <a:pos x="T0" y="T1"/>
                </a:cxn>
                <a:cxn ang="0">
                  <a:pos x="T2" y="T3"/>
                </a:cxn>
                <a:cxn ang="0">
                  <a:pos x="T4" y="T5"/>
                </a:cxn>
                <a:cxn ang="0">
                  <a:pos x="T6" y="T7"/>
                </a:cxn>
                <a:cxn ang="0">
                  <a:pos x="T8" y="T9"/>
                </a:cxn>
                <a:cxn ang="0">
                  <a:pos x="T10" y="T11"/>
                </a:cxn>
              </a:cxnLst>
              <a:rect l="0" t="0" r="r" b="b"/>
              <a:pathLst>
                <a:path w="4680" h="900">
                  <a:moveTo>
                    <a:pt x="0" y="900"/>
                  </a:moveTo>
                  <a:lnTo>
                    <a:pt x="1080" y="900"/>
                  </a:lnTo>
                  <a:lnTo>
                    <a:pt x="1080" y="0"/>
                  </a:lnTo>
                  <a:lnTo>
                    <a:pt x="3420" y="0"/>
                  </a:lnTo>
                  <a:lnTo>
                    <a:pt x="3420" y="900"/>
                  </a:lnTo>
                  <a:lnTo>
                    <a:pt x="4680" y="900"/>
                  </a:ln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4" name="Line 8"/>
            <p:cNvSpPr>
              <a:spLocks noChangeShapeType="1"/>
            </p:cNvSpPr>
            <p:nvPr/>
          </p:nvSpPr>
          <p:spPr bwMode="auto">
            <a:xfrm>
              <a:off x="2961" y="6403"/>
              <a:ext cx="3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5" name="Text Box 9"/>
            <p:cNvSpPr txBox="1">
              <a:spLocks noChangeArrowheads="1"/>
            </p:cNvSpPr>
            <p:nvPr/>
          </p:nvSpPr>
          <p:spPr bwMode="auto">
            <a:xfrm>
              <a:off x="3321" y="5863"/>
              <a:ext cx="1440"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200"/>
                <a:t>Rotating Speed</a:t>
              </a:r>
            </a:p>
            <a:p>
              <a:r>
                <a:rPr lang="en-US" altLang="en-US" sz="1200">
                  <a:sym typeface="Symbol" pitchFamily="18" charset="2"/>
                </a:rPr>
                <a:t></a:t>
              </a:r>
              <a:r>
                <a:rPr lang="en-US" altLang="en-US" sz="1200"/>
                <a:t>1</a:t>
              </a:r>
              <a:endParaRPr lang="en-US" altLang="en-US"/>
            </a:p>
          </p:txBody>
        </p:sp>
        <p:sp>
          <p:nvSpPr>
            <p:cNvPr id="106506" name="Line 10"/>
            <p:cNvSpPr>
              <a:spLocks noChangeShapeType="1"/>
            </p:cNvSpPr>
            <p:nvPr/>
          </p:nvSpPr>
          <p:spPr bwMode="auto">
            <a:xfrm flipV="1">
              <a:off x="3141" y="8203"/>
              <a:ext cx="0" cy="9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7" name="Line 11"/>
            <p:cNvSpPr>
              <a:spLocks noChangeShapeType="1"/>
            </p:cNvSpPr>
            <p:nvPr/>
          </p:nvSpPr>
          <p:spPr bwMode="auto">
            <a:xfrm>
              <a:off x="3141" y="9104"/>
              <a:ext cx="5580" cy="0"/>
            </a:xfrm>
            <a:prstGeom prst="line">
              <a:avLst/>
            </a:prstGeom>
            <a:noFill/>
            <a:ln w="9525" cap="rnd">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8" name="Freeform 12"/>
            <p:cNvSpPr>
              <a:spLocks/>
            </p:cNvSpPr>
            <p:nvPr/>
          </p:nvSpPr>
          <p:spPr bwMode="auto">
            <a:xfrm>
              <a:off x="3141" y="8383"/>
              <a:ext cx="4680" cy="720"/>
            </a:xfrm>
            <a:custGeom>
              <a:avLst/>
              <a:gdLst>
                <a:gd name="T0" fmla="*/ 0 w 4680"/>
                <a:gd name="T1" fmla="*/ 720 h 720"/>
                <a:gd name="T2" fmla="*/ 1080 w 4680"/>
                <a:gd name="T3" fmla="*/ 720 h 720"/>
                <a:gd name="T4" fmla="*/ 1620 w 4680"/>
                <a:gd name="T5" fmla="*/ 0 h 720"/>
                <a:gd name="T6" fmla="*/ 2880 w 4680"/>
                <a:gd name="T7" fmla="*/ 0 h 720"/>
                <a:gd name="T8" fmla="*/ 3420 w 4680"/>
                <a:gd name="T9" fmla="*/ 720 h 720"/>
                <a:gd name="T10" fmla="*/ 4680 w 4680"/>
                <a:gd name="T11" fmla="*/ 720 h 720"/>
              </a:gdLst>
              <a:ahLst/>
              <a:cxnLst>
                <a:cxn ang="0">
                  <a:pos x="T0" y="T1"/>
                </a:cxn>
                <a:cxn ang="0">
                  <a:pos x="T2" y="T3"/>
                </a:cxn>
                <a:cxn ang="0">
                  <a:pos x="T4" y="T5"/>
                </a:cxn>
                <a:cxn ang="0">
                  <a:pos x="T6" y="T7"/>
                </a:cxn>
                <a:cxn ang="0">
                  <a:pos x="T8" y="T9"/>
                </a:cxn>
                <a:cxn ang="0">
                  <a:pos x="T10" y="T11"/>
                </a:cxn>
              </a:cxnLst>
              <a:rect l="0" t="0" r="r" b="b"/>
              <a:pathLst>
                <a:path w="4680" h="720">
                  <a:moveTo>
                    <a:pt x="0" y="720"/>
                  </a:moveTo>
                  <a:lnTo>
                    <a:pt x="1080" y="720"/>
                  </a:lnTo>
                  <a:lnTo>
                    <a:pt x="1620" y="0"/>
                  </a:lnTo>
                  <a:lnTo>
                    <a:pt x="2880" y="0"/>
                  </a:lnTo>
                  <a:lnTo>
                    <a:pt x="3420" y="720"/>
                  </a:lnTo>
                  <a:lnTo>
                    <a:pt x="4680" y="720"/>
                  </a:ln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09" name="Line 13"/>
            <p:cNvSpPr>
              <a:spLocks noChangeShapeType="1"/>
            </p:cNvSpPr>
            <p:nvPr/>
          </p:nvSpPr>
          <p:spPr bwMode="auto">
            <a:xfrm>
              <a:off x="2961" y="8383"/>
              <a:ext cx="3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10" name="Text Box 14"/>
            <p:cNvSpPr txBox="1">
              <a:spLocks noChangeArrowheads="1"/>
            </p:cNvSpPr>
            <p:nvPr/>
          </p:nvSpPr>
          <p:spPr bwMode="auto">
            <a:xfrm>
              <a:off x="3141" y="7664"/>
              <a:ext cx="1260"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200"/>
                <a:t>Rotating speed</a:t>
              </a:r>
            </a:p>
            <a:p>
              <a:r>
                <a:rPr lang="en-US" altLang="en-US" sz="1200">
                  <a:sym typeface="Symbol" pitchFamily="18" charset="2"/>
                </a:rPr>
                <a:t></a:t>
              </a:r>
              <a:r>
                <a:rPr lang="en-US" altLang="en-US" sz="1200"/>
                <a:t>1</a:t>
              </a:r>
              <a:endParaRPr lang="en-US" altLang="en-US"/>
            </a:p>
          </p:txBody>
        </p:sp>
        <p:sp>
          <p:nvSpPr>
            <p:cNvPr id="106511" name="Text Box 15"/>
            <p:cNvSpPr txBox="1">
              <a:spLocks noChangeArrowheads="1"/>
            </p:cNvSpPr>
            <p:nvPr/>
          </p:nvSpPr>
          <p:spPr bwMode="auto">
            <a:xfrm>
              <a:off x="4578" y="5683"/>
              <a:ext cx="3420"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200"/>
                <a:t>Sudden change of speed may result in step-slipping</a:t>
              </a:r>
              <a:endParaRPr lang="en-US" altLang="en-US"/>
            </a:p>
          </p:txBody>
        </p:sp>
        <p:sp>
          <p:nvSpPr>
            <p:cNvPr id="106512" name="Line 16"/>
            <p:cNvSpPr>
              <a:spLocks noChangeShapeType="1"/>
            </p:cNvSpPr>
            <p:nvPr/>
          </p:nvSpPr>
          <p:spPr bwMode="auto">
            <a:xfrm flipH="1">
              <a:off x="4221" y="6223"/>
              <a:ext cx="360" cy="3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13" name="Line 17"/>
            <p:cNvSpPr>
              <a:spLocks noChangeShapeType="1"/>
            </p:cNvSpPr>
            <p:nvPr/>
          </p:nvSpPr>
          <p:spPr bwMode="auto">
            <a:xfrm>
              <a:off x="5841" y="6223"/>
              <a:ext cx="720" cy="5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14" name="Text Box 18"/>
            <p:cNvSpPr txBox="1">
              <a:spLocks noChangeArrowheads="1"/>
            </p:cNvSpPr>
            <p:nvPr/>
          </p:nvSpPr>
          <p:spPr bwMode="auto">
            <a:xfrm>
              <a:off x="4401" y="7664"/>
              <a:ext cx="306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200"/>
                <a:t>Gradual change of speed will solve the step-slipping problem</a:t>
              </a:r>
              <a:endParaRPr lang="en-US" altLang="en-US"/>
            </a:p>
          </p:txBody>
        </p:sp>
        <p:sp>
          <p:nvSpPr>
            <p:cNvPr id="106515" name="Text Box 19"/>
            <p:cNvSpPr txBox="1">
              <a:spLocks noChangeArrowheads="1"/>
            </p:cNvSpPr>
            <p:nvPr/>
          </p:nvSpPr>
          <p:spPr bwMode="auto">
            <a:xfrm>
              <a:off x="7461" y="6944"/>
              <a:ext cx="1440" cy="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200"/>
                <a:t>Time</a:t>
              </a:r>
              <a:endParaRPr lang="en-US" altLang="en-US"/>
            </a:p>
          </p:txBody>
        </p:sp>
      </p:grpSp>
    </p:spTree>
    <p:extLst>
      <p:ext uri="{BB962C8B-B14F-4D97-AF65-F5344CB8AC3E}">
        <p14:creationId xmlns:p14="http://schemas.microsoft.com/office/powerpoint/2010/main" val="3003148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altLang="zh-TW" i="1" dirty="0" smtClean="0"/>
              <a:t>3) open-loop and closed-loop control</a:t>
            </a:r>
            <a:endParaRPr lang="en-US" altLang="en-US" i="1" dirty="0" smtClean="0">
              <a:ea typeface="新細明體" pitchFamily="18" charset="-120"/>
            </a:endParaRPr>
          </a:p>
        </p:txBody>
      </p:sp>
      <p:sp>
        <p:nvSpPr>
          <p:cNvPr id="9221" name="Rectangle 4"/>
          <p:cNvSpPr>
            <a:spLocks noGrp="1" noChangeArrowheads="1"/>
          </p:cNvSpPr>
          <p:nvPr>
            <p:ph type="subTitle" idx="1"/>
          </p:nvPr>
        </p:nvSpPr>
        <p:spPr/>
        <p:txBody>
          <a:bodyPr>
            <a:normAutofit/>
          </a:bodyPr>
          <a:lstStyle/>
          <a:p>
            <a:pPr eaLnBrk="1" hangingPunct="1"/>
            <a:r>
              <a:rPr lang="en-US" altLang="zh-TW" smtClean="0">
                <a:solidFill>
                  <a:srgbClr val="898989"/>
                </a:solidFill>
              </a:rPr>
              <a:t>Feedback control</a:t>
            </a:r>
          </a:p>
          <a:p>
            <a:pPr eaLnBrk="1" hangingPunct="1"/>
            <a:r>
              <a:rPr lang="en-US" altLang="zh-TW" smtClean="0">
                <a:solidFill>
                  <a:srgbClr val="898989"/>
                </a:solidFill>
              </a:rPr>
              <a:t>PID theory and implementation</a:t>
            </a:r>
            <a:endParaRPr lang="en-US" altLang="en-US" smtClean="0">
              <a:solidFill>
                <a:srgbClr val="898989"/>
              </a:solidFill>
              <a:ea typeface="新細明體" pitchFamily="18" charset="-120"/>
            </a:endParaRPr>
          </a:p>
        </p:txBody>
      </p:sp>
      <p:sp>
        <p:nvSpPr>
          <p:cNvPr id="8196"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8197"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68BBAE39-4F67-4677-867A-4F91C6DBAEAC}" type="slidenum">
              <a:rPr lang="en-US" altLang="en-US" sz="1200" b="0">
                <a:latin typeface="Arial" charset="0"/>
              </a:rPr>
              <a:pPr>
                <a:spcBef>
                  <a:spcPct val="0"/>
                </a:spcBef>
                <a:buFontTx/>
                <a:buNone/>
              </a:pPr>
              <a:t>17</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TW" sz="3400" b="1" smtClean="0"/>
              <a:t>Open-loop motor control and its problems</a:t>
            </a:r>
            <a:br>
              <a:rPr lang="en-US" altLang="zh-TW" sz="3400" b="1" smtClean="0"/>
            </a:br>
            <a:endParaRPr lang="en-US" altLang="en-US" sz="3400" b="1" smtClean="0">
              <a:ea typeface="新細明體" pitchFamily="18" charset="-120"/>
            </a:endParaRPr>
          </a:p>
        </p:txBody>
      </p:sp>
      <p:sp>
        <p:nvSpPr>
          <p:cNvPr id="9219" name="Rectangle 3"/>
          <p:cNvSpPr>
            <a:spLocks noGrp="1" noChangeArrowheads="1"/>
          </p:cNvSpPr>
          <p:nvPr>
            <p:ph idx="1"/>
          </p:nvPr>
        </p:nvSpPr>
        <p:spPr/>
        <p:txBody>
          <a:bodyPr/>
          <a:lstStyle/>
          <a:p>
            <a:pPr marL="609600" indent="-609600" eaLnBrk="1" hangingPunct="1"/>
            <a:r>
              <a:rPr lang="en-US" altLang="zh-TW" sz="2800" smtClean="0"/>
              <a:t>Change motor supply power change speed</a:t>
            </a:r>
          </a:p>
          <a:p>
            <a:pPr marL="609600" indent="-609600" eaLnBrk="1" hangingPunct="1"/>
            <a:r>
              <a:rPr lang="en-US" altLang="zh-TW" sz="2800" smtClean="0"/>
              <a:t>Problem: How much power is right? </a:t>
            </a:r>
          </a:p>
          <a:p>
            <a:pPr marL="990600" lvl="1" indent="-533400" eaLnBrk="1" hangingPunct="1"/>
            <a:r>
              <a:rPr lang="en-US" altLang="zh-TW" sz="2300" smtClean="0"/>
              <a:t>Ans: don’t know , depends on internal/external frictions of individual motors.</a:t>
            </a:r>
          </a:p>
          <a:p>
            <a:pPr marL="609600" indent="-609600" eaLnBrk="1" hangingPunct="1"/>
            <a:r>
              <a:rPr lang="en-US" altLang="zh-TW" sz="2800" smtClean="0"/>
              <a:t>Problem: How to make the robot move straight?</a:t>
            </a:r>
          </a:p>
          <a:p>
            <a:pPr marL="609600" indent="-609600" eaLnBrk="1" hangingPunct="1"/>
            <a:r>
              <a:rPr lang="en-US" altLang="zh-TW" sz="2800" smtClean="0"/>
              <a:t>How to control power (Ton) by ISR &amp; an MCU?</a:t>
            </a:r>
          </a:p>
          <a:p>
            <a:pPr marL="990600" lvl="1" indent="-533400" eaLnBrk="1" hangingPunct="1"/>
            <a:r>
              <a:rPr lang="en-US" altLang="zh-TW" sz="2300" smtClean="0"/>
              <a:t>Solution: Use feedback control to read actual wheel:</a:t>
            </a:r>
          </a:p>
          <a:p>
            <a:pPr marL="990600" lvl="1" indent="-533400" eaLnBrk="1" hangingPunct="1"/>
            <a:r>
              <a:rPr lang="en-US" altLang="zh-TW" sz="2300" smtClean="0"/>
              <a:t>Slower, increase power (+ Ton)</a:t>
            </a:r>
          </a:p>
          <a:p>
            <a:pPr marL="990600" lvl="1" indent="-533400" eaLnBrk="1" hangingPunct="1"/>
            <a:r>
              <a:rPr lang="en-US" altLang="zh-TW" sz="2300" smtClean="0"/>
              <a:t>Faster, reduce power (- Ton)</a:t>
            </a:r>
            <a:endParaRPr lang="en-US" altLang="en-US" sz="2300" smtClean="0">
              <a:ea typeface="新細明體" pitchFamily="18" charset="-120"/>
            </a:endParaRPr>
          </a:p>
        </p:txBody>
      </p:sp>
      <p:sp>
        <p:nvSpPr>
          <p:cNvPr id="92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5F2F06A8-A2D1-45E2-8630-271948668074}" type="slidenum">
              <a:rPr lang="en-US" altLang="en-US" sz="1200" b="0">
                <a:latin typeface="Arial" charset="0"/>
              </a:rPr>
              <a:pPr>
                <a:spcBef>
                  <a:spcPct val="0"/>
                </a:spcBef>
                <a:buFontTx/>
                <a:buNone/>
              </a:pPr>
              <a:t>18</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0"/>
            <a:ext cx="8229600" cy="1143000"/>
          </a:xfrm>
        </p:spPr>
        <p:txBody>
          <a:bodyPr/>
          <a:lstStyle/>
          <a:p>
            <a:pPr eaLnBrk="1" hangingPunct="1"/>
            <a:r>
              <a:rPr lang="en-US" altLang="zh-TW" i="1" smtClean="0"/>
              <a:t>Exercise</a:t>
            </a:r>
            <a:endParaRPr lang="en-US" altLang="en-US" i="1" smtClean="0">
              <a:ea typeface="新細明體" pitchFamily="18" charset="-120"/>
            </a:endParaRPr>
          </a:p>
        </p:txBody>
      </p:sp>
      <p:sp>
        <p:nvSpPr>
          <p:cNvPr id="10243" name="Rectangle 3"/>
          <p:cNvSpPr>
            <a:spLocks noGrp="1" noChangeArrowheads="1"/>
          </p:cNvSpPr>
          <p:nvPr>
            <p:ph idx="1"/>
          </p:nvPr>
        </p:nvSpPr>
        <p:spPr/>
        <p:txBody>
          <a:bodyPr/>
          <a:lstStyle/>
          <a:p>
            <a:pPr eaLnBrk="1" hangingPunct="1"/>
            <a:r>
              <a:rPr lang="en-US" altLang="zh-TW" i="1" smtClean="0"/>
              <a:t>When using the open-loop control method with a constant PWM signal for both wheels, explain why the robot would slow down when climbing up hill.</a:t>
            </a:r>
          </a:p>
          <a:p>
            <a:pPr lvl="1" eaLnBrk="1" hangingPunct="1"/>
            <a:r>
              <a:rPr lang="en-US" altLang="en-US" i="1" smtClean="0">
                <a:ea typeface="新細明體" pitchFamily="18" charset="-120"/>
              </a:rPr>
              <a:t>Ans: When climbing up hill, energy is used to act against gravity, hence the robot is running slower.</a:t>
            </a:r>
          </a:p>
          <a:p>
            <a:pPr lvl="1" eaLnBrk="1" hangingPunct="1"/>
            <a:endParaRPr lang="en-US" altLang="en-US" i="1" smtClean="0">
              <a:ea typeface="新細明體" pitchFamily="18" charset="-120"/>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8D139A5E-4A67-4861-933A-85B6540ABAE2}" type="slidenum">
              <a:rPr lang="en-US" altLang="en-US" sz="1200" b="0">
                <a:latin typeface="Arial" charset="0"/>
              </a:rPr>
              <a:pPr>
                <a:spcBef>
                  <a:spcPct val="0"/>
                </a:spcBef>
                <a:buFontTx/>
                <a:buNone/>
              </a:pPr>
              <a:t>19</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ea typeface="新細明體" pitchFamily="18" charset="-120"/>
              </a:rPr>
              <a:t>Objectives</a:t>
            </a:r>
          </a:p>
        </p:txBody>
      </p:sp>
      <p:sp>
        <p:nvSpPr>
          <p:cNvPr id="3075" name="Rectangle 3"/>
          <p:cNvSpPr>
            <a:spLocks noGrp="1" noChangeArrowheads="1"/>
          </p:cNvSpPr>
          <p:nvPr>
            <p:ph idx="1"/>
          </p:nvPr>
        </p:nvSpPr>
        <p:spPr/>
        <p:txBody>
          <a:bodyPr/>
          <a:lstStyle/>
          <a:p>
            <a:pPr marL="609600" indent="-609600" eaLnBrk="1" hangingPunct="1">
              <a:buFont typeface="Wingdings" pitchFamily="2" charset="2"/>
              <a:buAutoNum type="arabicParenR"/>
            </a:pPr>
            <a:r>
              <a:rPr lang="en-US" altLang="zh-TW" i="1" dirty="0"/>
              <a:t>(</a:t>
            </a:r>
            <a:r>
              <a:rPr lang="en-US" altLang="zh-TW" i="1" dirty="0" smtClean="0"/>
              <a:t>a)Study DC motors, (b) Servo motors</a:t>
            </a:r>
          </a:p>
          <a:p>
            <a:pPr marL="609600" indent="-609600" eaLnBrk="1" hangingPunct="1">
              <a:buFont typeface="Wingdings" pitchFamily="2" charset="2"/>
              <a:buAutoNum type="arabicParenR"/>
            </a:pPr>
            <a:r>
              <a:rPr lang="en-US" altLang="zh-TW" i="1" dirty="0" smtClean="0"/>
              <a:t>Study Stepping Motors</a:t>
            </a:r>
          </a:p>
          <a:p>
            <a:pPr marL="609600" indent="-609600" eaLnBrk="1" hangingPunct="1">
              <a:buFont typeface="Wingdings" pitchFamily="2" charset="2"/>
              <a:buAutoNum type="arabicParenR"/>
            </a:pPr>
            <a:r>
              <a:rPr lang="en-US" altLang="zh-TW" i="1" dirty="0" smtClean="0"/>
              <a:t>Study open-loop and closed-loop control</a:t>
            </a:r>
          </a:p>
          <a:p>
            <a:pPr marL="609600" indent="-609600" eaLnBrk="1" hangingPunct="1">
              <a:buFont typeface="Wingdings" pitchFamily="2" charset="2"/>
              <a:buAutoNum type="arabicParenR"/>
            </a:pPr>
            <a:r>
              <a:rPr lang="en-US" altLang="zh-TW" i="1" dirty="0" smtClean="0"/>
              <a:t>Control methods</a:t>
            </a:r>
          </a:p>
          <a:p>
            <a:pPr marL="971550" lvl="1" indent="-514350" eaLnBrk="1" hangingPunct="1"/>
            <a:r>
              <a:rPr lang="en-US" altLang="zh-TW" i="1" dirty="0" smtClean="0"/>
              <a:t>I) Proportional feedback control</a:t>
            </a:r>
          </a:p>
          <a:p>
            <a:pPr marL="971550" lvl="1" indent="-514350" eaLnBrk="1" hangingPunct="1"/>
            <a:r>
              <a:rPr lang="en-US" altLang="zh-TW" i="1" dirty="0" smtClean="0"/>
              <a:t>II) P</a:t>
            </a:r>
            <a:r>
              <a:rPr lang="en-US" altLang="en-US" i="1" dirty="0" smtClean="0">
                <a:ea typeface="新細明體" pitchFamily="18" charset="-120"/>
              </a:rPr>
              <a:t>ID (proportional-integral-derivative) </a:t>
            </a:r>
            <a:r>
              <a:rPr lang="en-US" altLang="zh-TW" i="1" dirty="0" smtClean="0"/>
              <a:t>control</a:t>
            </a:r>
          </a:p>
          <a:p>
            <a:pPr marL="971550" lvl="1" indent="-514350" eaLnBrk="1" hangingPunct="1">
              <a:buFont typeface="Wingdings" pitchFamily="2" charset="2"/>
              <a:buNone/>
            </a:pPr>
            <a:endParaRPr lang="en-US" altLang="zh-TW" i="1" dirty="0" smtClean="0"/>
          </a:p>
          <a:p>
            <a:pPr marL="609600" indent="-609600" eaLnBrk="1" hangingPunct="1">
              <a:buFont typeface="Wingdings" pitchFamily="2" charset="2"/>
              <a:buNone/>
            </a:pPr>
            <a:endParaRPr lang="en-US" altLang="zh-TW" i="1" dirty="0" smtClean="0"/>
          </a:p>
          <a:p>
            <a:pPr marL="609600" indent="-609600" eaLnBrk="1" hangingPunct="1">
              <a:buFont typeface="Wingdings" pitchFamily="2" charset="2"/>
              <a:buNone/>
            </a:pPr>
            <a:endParaRPr lang="en-US" altLang="en-US" i="1" dirty="0" smtClean="0">
              <a:ea typeface="新細明體" pitchFamily="18" charset="-120"/>
            </a:endParaRPr>
          </a:p>
        </p:txBody>
      </p:sp>
      <p:sp>
        <p:nvSpPr>
          <p:cNvPr id="30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B93EDAFF-5727-43A0-818E-7DAACD77B91B}" type="slidenum">
              <a:rPr lang="en-US" altLang="en-US" sz="1200" b="0">
                <a:latin typeface="Arial" charset="0"/>
              </a:rPr>
              <a:pPr>
                <a:spcBef>
                  <a:spcPct val="0"/>
                </a:spcBef>
                <a:buFontTx/>
                <a:buNone/>
              </a:pPr>
              <a:t>2</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ea typeface="新細明體" pitchFamily="18" charset="-120"/>
              </a:rPr>
              <a:t>Feedback control</a:t>
            </a:r>
          </a:p>
        </p:txBody>
      </p:sp>
      <p:sp>
        <p:nvSpPr>
          <p:cNvPr id="11267" name="Rectangle 3"/>
          <p:cNvSpPr>
            <a:spLocks noGrp="1" noChangeArrowheads="1"/>
          </p:cNvSpPr>
          <p:nvPr>
            <p:ph idx="1"/>
          </p:nvPr>
        </p:nvSpPr>
        <p:spPr/>
        <p:txBody>
          <a:bodyPr/>
          <a:lstStyle/>
          <a:p>
            <a:pPr eaLnBrk="1" hangingPunct="1"/>
            <a:r>
              <a:rPr lang="en-US" altLang="en-US" smtClean="0">
                <a:ea typeface="新細明體" pitchFamily="18" charset="-120"/>
              </a:rPr>
              <a:t>The real solution to read the real speed of the wheel and control the speed using feedback control </a:t>
            </a:r>
          </a:p>
          <a:p>
            <a:pPr eaLnBrk="1" hangingPunct="1"/>
            <a:r>
              <a:rPr lang="en-US" altLang="en-US" smtClean="0">
                <a:ea typeface="新細明體" pitchFamily="18" charset="-120"/>
              </a:rPr>
              <a:t>Require speed encoder to read back the real speed of the wheel at real time.</a:t>
            </a: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F65088E6-0CA6-4375-9737-0D2AF79E3175}" type="slidenum">
              <a:rPr lang="en-US" altLang="en-US" sz="1200" b="0">
                <a:latin typeface="Arial" charset="0"/>
              </a:rPr>
              <a:pPr>
                <a:spcBef>
                  <a:spcPct val="0"/>
                </a:spcBef>
                <a:buFontTx/>
                <a:buNone/>
              </a:pPr>
              <a:t>20</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400" smtClean="0">
                <a:ea typeface="新細明體" pitchFamily="18" charset="-120"/>
              </a:rPr>
              <a:t>First you  need to have speed encoders</a:t>
            </a:r>
          </a:p>
        </p:txBody>
      </p:sp>
      <p:sp>
        <p:nvSpPr>
          <p:cNvPr id="12291" name="Rectangle 3"/>
          <p:cNvSpPr>
            <a:spLocks noGrp="1" noChangeArrowheads="1"/>
          </p:cNvSpPr>
          <p:nvPr>
            <p:ph idx="1"/>
          </p:nvPr>
        </p:nvSpPr>
        <p:spPr/>
        <p:txBody>
          <a:bodyPr/>
          <a:lstStyle/>
          <a:p>
            <a:pPr eaLnBrk="1" hangingPunct="1"/>
            <a:r>
              <a:rPr lang="en-US" altLang="en-US" smtClean="0">
                <a:ea typeface="新細明體" pitchFamily="18" charset="-120"/>
              </a:rPr>
              <a:t>Read wheel speed.</a:t>
            </a:r>
          </a:p>
          <a:p>
            <a:pPr eaLnBrk="1" hangingPunct="1"/>
            <a:r>
              <a:rPr lang="en-US" altLang="zh-TW" smtClean="0"/>
              <a:t>Use photo interrupter</a:t>
            </a:r>
          </a:p>
          <a:p>
            <a:pPr eaLnBrk="1" hangingPunct="1"/>
            <a:r>
              <a:rPr lang="en-US" altLang="zh-TW" smtClean="0"/>
              <a:t>Use reflective disk to save space</a:t>
            </a:r>
          </a:p>
          <a:p>
            <a:pPr eaLnBrk="1" hangingPunct="1"/>
            <a:r>
              <a:rPr lang="en-US" altLang="zh-TW" smtClean="0"/>
              <a:t>Based on interrupts</a:t>
            </a:r>
            <a:r>
              <a:rPr lang="en-US" altLang="en-US" smtClean="0">
                <a:ea typeface="新細明體" pitchFamily="18" charset="-120"/>
              </a:rPr>
              <a:t> </a:t>
            </a: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22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18A0D5F6-0C17-42D2-AB35-72A804AFA4F3}" type="slidenum">
              <a:rPr lang="en-US" altLang="en-US" sz="1200" b="0">
                <a:latin typeface="Arial" charset="0"/>
              </a:rPr>
              <a:pPr>
                <a:spcBef>
                  <a:spcPct val="0"/>
                </a:spcBef>
                <a:buFontTx/>
                <a:buNone/>
              </a:pPr>
              <a:t>21</a:t>
            </a:fld>
            <a:endParaRPr lang="en-US" altLang="en-US" sz="1200" b="0">
              <a:latin typeface="Arial" charset="0"/>
            </a:endParaRPr>
          </a:p>
        </p:txBody>
      </p:sp>
      <p:pic>
        <p:nvPicPr>
          <p:cNvPr id="12294" name="Picture 4" descr="wheel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267200"/>
            <a:ext cx="25908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119438"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ea typeface="新細明體" pitchFamily="18" charset="-120"/>
              </a:rPr>
              <a:t>Wheel encoder</a:t>
            </a:r>
          </a:p>
        </p:txBody>
      </p:sp>
      <p:pic>
        <p:nvPicPr>
          <p:cNvPr id="13315" name="Picture 4" descr="wheel_i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752600"/>
            <a:ext cx="4773613" cy="29352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33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68896400-1EB1-4C69-83AB-4DC1CCD6E7D8}" type="slidenum">
              <a:rPr lang="en-US" altLang="en-US" sz="1200" b="0">
                <a:latin typeface="Arial" charset="0"/>
              </a:rPr>
              <a:pPr>
                <a:spcBef>
                  <a:spcPct val="0"/>
                </a:spcBef>
                <a:buFontTx/>
                <a:buNone/>
              </a:pPr>
              <a:t>22</a:t>
            </a:fld>
            <a:endParaRPr lang="en-US" altLang="en-US" sz="1200" b="0">
              <a:latin typeface="Arial" charset="0"/>
            </a:endParaRP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2859088"/>
            <a:ext cx="3119438"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6"/>
          <p:cNvSpPr txBox="1">
            <a:spLocks noChangeArrowheads="1"/>
          </p:cNvSpPr>
          <p:nvPr/>
        </p:nvSpPr>
        <p:spPr bwMode="auto">
          <a:xfrm>
            <a:off x="6477000" y="1143000"/>
            <a:ext cx="23241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u="sng">
                <a:latin typeface="Arial" charset="0"/>
              </a:rPr>
              <a:t>Our motor and </a:t>
            </a:r>
          </a:p>
          <a:p>
            <a:pPr eaLnBrk="1" hangingPunct="1">
              <a:spcBef>
                <a:spcPct val="0"/>
              </a:spcBef>
              <a:buFontTx/>
              <a:buNone/>
            </a:pPr>
            <a:r>
              <a:rPr kumimoji="1" lang="en-US" altLang="zh-TW" sz="1800" b="0" u="sng">
                <a:latin typeface="Arial" charset="0"/>
              </a:rPr>
              <a:t>speed encoder</a:t>
            </a:r>
          </a:p>
          <a:p>
            <a:pPr eaLnBrk="1" hangingPunct="1">
              <a:spcBef>
                <a:spcPct val="0"/>
              </a:spcBef>
              <a:buFontTx/>
              <a:buNone/>
            </a:pPr>
            <a:endParaRPr kumimoji="1" lang="en-US" altLang="zh-TW" sz="1800" b="0" u="sng">
              <a:latin typeface="Arial" charset="0"/>
            </a:endParaRPr>
          </a:p>
          <a:p>
            <a:pPr eaLnBrk="1" hangingPunct="1">
              <a:spcBef>
                <a:spcPct val="0"/>
              </a:spcBef>
              <a:buFontTx/>
              <a:buNone/>
            </a:pPr>
            <a:r>
              <a:rPr kumimoji="1" lang="en-US" altLang="zh-TW" sz="1800" b="0" u="sng">
                <a:latin typeface="Arial" charset="0"/>
              </a:rPr>
              <a:t>Each wheel rotation=</a:t>
            </a:r>
          </a:p>
          <a:p>
            <a:pPr eaLnBrk="1" hangingPunct="1">
              <a:spcBef>
                <a:spcPct val="0"/>
              </a:spcBef>
              <a:buFontTx/>
              <a:buNone/>
            </a:pPr>
            <a:r>
              <a:rPr kumimoji="1" lang="en-US" altLang="zh-TW" sz="1800" b="0">
                <a:latin typeface="Arial" charset="0"/>
              </a:rPr>
              <a:t> 88 on/off changes</a:t>
            </a:r>
            <a:endParaRPr kumimoji="1" lang="en-US" altLang="en-US" sz="1800" b="0">
              <a:latin typeface="Arial" charset="0"/>
            </a:endParaRPr>
          </a:p>
        </p:txBody>
      </p:sp>
      <p:sp>
        <p:nvSpPr>
          <p:cNvPr id="13320" name="Text Box 7"/>
          <p:cNvSpPr txBox="1">
            <a:spLocks noChangeArrowheads="1"/>
          </p:cNvSpPr>
          <p:nvPr/>
        </p:nvSpPr>
        <p:spPr bwMode="auto">
          <a:xfrm>
            <a:off x="6324600" y="25908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IR receiver</a:t>
            </a:r>
            <a:endParaRPr kumimoji="1" lang="en-US" altLang="en-US" sz="1800" b="0">
              <a:latin typeface="Arial" charset="0"/>
            </a:endParaRPr>
          </a:p>
        </p:txBody>
      </p:sp>
      <p:sp>
        <p:nvSpPr>
          <p:cNvPr id="13321" name="Line 8"/>
          <p:cNvSpPr>
            <a:spLocks noChangeShapeType="1"/>
          </p:cNvSpPr>
          <p:nvPr/>
        </p:nvSpPr>
        <p:spPr bwMode="auto">
          <a:xfrm flipH="1">
            <a:off x="6873875" y="3011488"/>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9"/>
          <p:cNvSpPr>
            <a:spLocks noChangeShapeType="1"/>
          </p:cNvSpPr>
          <p:nvPr/>
        </p:nvSpPr>
        <p:spPr bwMode="auto">
          <a:xfrm flipV="1">
            <a:off x="6950075" y="51450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Text Box 10"/>
          <p:cNvSpPr txBox="1">
            <a:spLocks noChangeArrowheads="1"/>
          </p:cNvSpPr>
          <p:nvPr/>
        </p:nvSpPr>
        <p:spPr bwMode="auto">
          <a:xfrm>
            <a:off x="6705600" y="548640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IR light source</a:t>
            </a:r>
            <a:endParaRPr kumimoji="1" lang="en-US" altLang="en-US" sz="1800" b="0">
              <a:latin typeface="Arial" charset="0"/>
            </a:endParaRPr>
          </a:p>
        </p:txBody>
      </p:sp>
      <p:sp>
        <p:nvSpPr>
          <p:cNvPr id="13324" name="Text Box 11"/>
          <p:cNvSpPr txBox="1">
            <a:spLocks noChangeArrowheads="1"/>
          </p:cNvSpPr>
          <p:nvPr/>
        </p:nvSpPr>
        <p:spPr bwMode="auto">
          <a:xfrm>
            <a:off x="7693025" y="2630488"/>
            <a:ext cx="1314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Darkened</a:t>
            </a:r>
          </a:p>
          <a:p>
            <a:pPr eaLnBrk="1" hangingPunct="1">
              <a:spcBef>
                <a:spcPct val="0"/>
              </a:spcBef>
              <a:buFontTx/>
              <a:buNone/>
            </a:pPr>
            <a:r>
              <a:rPr kumimoji="1" lang="en-US" altLang="zh-TW" sz="1800" b="0">
                <a:latin typeface="Arial" charset="0"/>
              </a:rPr>
              <a:t> part </a:t>
            </a:r>
          </a:p>
          <a:p>
            <a:pPr eaLnBrk="1" hangingPunct="1">
              <a:spcBef>
                <a:spcPct val="0"/>
              </a:spcBef>
              <a:buFontTx/>
              <a:buNone/>
            </a:pPr>
            <a:r>
              <a:rPr kumimoji="1" lang="en-US" altLang="zh-TW" sz="1800" b="0">
                <a:latin typeface="Arial" charset="0"/>
              </a:rPr>
              <a:t>blocks light</a:t>
            </a:r>
            <a:endParaRPr kumimoji="1" lang="en-US" altLang="en-US" sz="1800" b="0">
              <a:latin typeface="Arial" charset="0"/>
            </a:endParaRPr>
          </a:p>
        </p:txBody>
      </p:sp>
      <p:sp>
        <p:nvSpPr>
          <p:cNvPr id="13325" name="Line 12"/>
          <p:cNvSpPr>
            <a:spLocks noChangeShapeType="1"/>
          </p:cNvSpPr>
          <p:nvPr/>
        </p:nvSpPr>
        <p:spPr bwMode="auto">
          <a:xfrm flipH="1">
            <a:off x="7467600" y="2819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A071061D-1AB0-4781-8B30-12B1B0F93AEA}" type="slidenum">
              <a:rPr lang="en-US" altLang="en-US" sz="1200" b="0">
                <a:latin typeface="Arial" charset="0"/>
              </a:rPr>
              <a:pPr>
                <a:spcBef>
                  <a:spcPct val="0"/>
                </a:spcBef>
                <a:buFontTx/>
                <a:buNone/>
              </a:pPr>
              <a:t>23</a:t>
            </a:fld>
            <a:endParaRPr lang="en-US" altLang="en-US" sz="1200" b="0">
              <a:latin typeface="Arial" charset="0"/>
            </a:endParaRPr>
          </a:p>
        </p:txBody>
      </p:sp>
      <p:pic>
        <p:nvPicPr>
          <p:cNvPr id="14340" name="Picture 4" descr="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153400"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5925" y="361950"/>
            <a:ext cx="8229600" cy="1143000"/>
          </a:xfrm>
        </p:spPr>
        <p:txBody>
          <a:bodyPr/>
          <a:lstStyle/>
          <a:p>
            <a:pPr algn="l" eaLnBrk="1" hangingPunct="1"/>
            <a:r>
              <a:rPr lang="en-US" altLang="en-US" sz="2800" dirty="0" smtClean="0">
                <a:ea typeface="新細明體" pitchFamily="18" charset="-120"/>
              </a:rPr>
              <a:t>Exercise 1: (Fill in ?__)</a:t>
            </a:r>
          </a:p>
        </p:txBody>
      </p:sp>
      <p:sp>
        <p:nvSpPr>
          <p:cNvPr id="15363" name="Content Placeholder 2"/>
          <p:cNvSpPr>
            <a:spLocks noGrp="1"/>
          </p:cNvSpPr>
          <p:nvPr>
            <p:ph idx="1"/>
          </p:nvPr>
        </p:nvSpPr>
        <p:spPr>
          <a:xfrm>
            <a:off x="228600" y="1371600"/>
            <a:ext cx="6019800" cy="4419600"/>
          </a:xfrm>
        </p:spPr>
        <p:txBody>
          <a:bodyPr/>
          <a:lstStyle/>
          <a:p>
            <a:pPr eaLnBrk="1" hangingPunct="1"/>
            <a:r>
              <a:rPr lang="en-US" altLang="en-US" sz="2000" dirty="0" smtClean="0">
                <a:ea typeface="新細明體" pitchFamily="18" charset="-120"/>
              </a:rPr>
              <a:t>The Gear ratio =(DC motor speed/wheel speed)=48, and the DC motor speed is 200 Rotations/Second</a:t>
            </a:r>
          </a:p>
          <a:p>
            <a:pPr eaLnBrk="1" hangingPunct="1"/>
            <a:r>
              <a:rPr lang="en-US" altLang="en-US" sz="2000" dirty="0" smtClean="0">
                <a:ea typeface="新細明體" pitchFamily="18" charset="-120"/>
              </a:rPr>
              <a:t>So the wheel is rotating at 200/48 </a:t>
            </a:r>
            <a:r>
              <a:rPr lang="en-US" altLang="en-US" sz="2000" dirty="0" smtClean="0">
                <a:ea typeface="新細明體" pitchFamily="18" charset="-120"/>
                <a:sym typeface="Symbol" pitchFamily="18" charset="2"/>
              </a:rPr>
              <a:t> 4</a:t>
            </a:r>
            <a:r>
              <a:rPr lang="en-US" altLang="en-US" sz="2000" dirty="0" smtClean="0">
                <a:ea typeface="新細明體" pitchFamily="18" charset="-120"/>
              </a:rPr>
              <a:t> rotations/second.</a:t>
            </a:r>
          </a:p>
          <a:p>
            <a:pPr eaLnBrk="1" hangingPunct="1"/>
            <a:r>
              <a:rPr lang="en-US" altLang="en-US" sz="2000" dirty="0" smtClean="0">
                <a:ea typeface="新細明體" pitchFamily="18" charset="-120"/>
              </a:rPr>
              <a:t>If the disk has 1 hole, the pulse frequency is observed to have _200_?Hz.</a:t>
            </a:r>
          </a:p>
          <a:p>
            <a:pPr eaLnBrk="1" hangingPunct="1"/>
            <a:r>
              <a:rPr lang="en-US" altLang="en-US" sz="2000" dirty="0" smtClean="0">
                <a:ea typeface="新細明體" pitchFamily="18" charset="-120"/>
              </a:rPr>
              <a:t>Using the same setup , if the disk has 4 holes, the pulse frequency is _800____?Hz.</a:t>
            </a:r>
          </a:p>
          <a:p>
            <a:pPr eaLnBrk="1" hangingPunct="1"/>
            <a:r>
              <a:rPr lang="en-US" altLang="en-US" sz="2000" dirty="0" smtClean="0">
                <a:ea typeface="新細明體" pitchFamily="18" charset="-120"/>
              </a:rPr>
              <a:t>Wheel radius is r=0.033m, perimeter is 2*pi*0.033 m</a:t>
            </a:r>
          </a:p>
          <a:p>
            <a:pPr eaLnBrk="1" hangingPunct="1"/>
            <a:r>
              <a:rPr lang="en-US" altLang="en-US" sz="2000" dirty="0" smtClean="0">
                <a:ea typeface="新細明體" pitchFamily="18" charset="-120"/>
              </a:rPr>
              <a:t> The car is moving at 4 rotations per second</a:t>
            </a:r>
            <a:r>
              <a:rPr lang="en-US" altLang="en-US" sz="2000" dirty="0">
                <a:ea typeface="新細明體" pitchFamily="18" charset="-120"/>
              </a:rPr>
              <a:t>=?___ </a:t>
            </a:r>
            <a:r>
              <a:rPr lang="en-US" altLang="en-US" sz="2000" dirty="0" smtClean="0">
                <a:ea typeface="新細明體" pitchFamily="18" charset="-120"/>
              </a:rPr>
              <a:t>2*3.14*0.033 *4=</a:t>
            </a:r>
            <a:r>
              <a:rPr lang="en-US" dirty="0"/>
              <a:t> </a:t>
            </a:r>
            <a:r>
              <a:rPr lang="en-US" dirty="0" smtClean="0"/>
              <a:t>0.83 </a:t>
            </a:r>
            <a:r>
              <a:rPr lang="en-US" altLang="en-US" sz="2000" dirty="0" smtClean="0">
                <a:ea typeface="新細明體" pitchFamily="18" charset="-120"/>
              </a:rPr>
              <a:t> meters per second (at full speed, quite fast)</a:t>
            </a:r>
          </a:p>
          <a:p>
            <a:pPr eaLnBrk="1" hangingPunct="1"/>
            <a:r>
              <a:rPr lang="en-US" altLang="en-US" sz="2000" dirty="0" smtClean="0">
                <a:ea typeface="新細明體" pitchFamily="18" charset="-120"/>
              </a:rPr>
              <a:t>The speed encoder gives ?_800_Hz pulses.</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557E34E-67EC-4DF5-98CB-356D03350B34}" type="slidenum">
              <a:rPr lang="en-US" altLang="en-US" sz="1200" b="0">
                <a:latin typeface="Arial" charset="0"/>
              </a:rPr>
              <a:pPr>
                <a:spcBef>
                  <a:spcPct val="0"/>
                </a:spcBef>
                <a:buFontTx/>
                <a:buNone/>
              </a:pPr>
              <a:t>24</a:t>
            </a:fld>
            <a:endParaRPr lang="en-US" altLang="en-US" sz="1200" b="0">
              <a:latin typeface="Arial" charset="0"/>
            </a:endParaRPr>
          </a:p>
        </p:txBody>
      </p:sp>
      <p:pic>
        <p:nvPicPr>
          <p:cNvPr id="15366" name="Picture 9" descr="Z:\khwong\www2\ceng2400\_simon_boards\oscar_speed_encoder\small\DSC_0009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
            <a:ext cx="1752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p:cNvSpPr txBox="1">
            <a:spLocks noChangeArrowheads="1"/>
          </p:cNvSpPr>
          <p:nvPr/>
        </p:nvSpPr>
        <p:spPr bwMode="auto">
          <a:xfrm>
            <a:off x="169863" y="6096000"/>
            <a:ext cx="76803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a:latin typeface="Arial" charset="0"/>
              </a:rPr>
              <a:t>Data comes from</a:t>
            </a:r>
          </a:p>
          <a:p>
            <a:pPr>
              <a:spcBef>
                <a:spcPct val="0"/>
              </a:spcBef>
              <a:buFontTx/>
              <a:buNone/>
            </a:pPr>
            <a:r>
              <a:rPr lang="en-US" altLang="en-US" sz="1600">
                <a:latin typeface="Arial" charset="0"/>
              </a:rPr>
              <a:t>http://item.taobao.com/item.htm?spm=2013.1.0.116.KbMxbr&amp;id=15172908917</a:t>
            </a:r>
          </a:p>
        </p:txBody>
      </p:sp>
      <p:pic>
        <p:nvPicPr>
          <p:cNvPr id="153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43375"/>
            <a:ext cx="2376488"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13" descr="Z:\khwong\www2\ceng2400\_simon_oscar_boards\oscar_speed_encoder\small\DSC_0005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55888"/>
            <a:ext cx="22209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0" name="Straight Arrow Connector 10"/>
          <p:cNvCxnSpPr>
            <a:cxnSpLocks noChangeShapeType="1"/>
          </p:cNvCxnSpPr>
          <p:nvPr/>
        </p:nvCxnSpPr>
        <p:spPr bwMode="auto">
          <a:xfrm>
            <a:off x="8624888" y="3200400"/>
            <a:ext cx="0" cy="914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1" name="Straight Connector 13"/>
          <p:cNvCxnSpPr>
            <a:cxnSpLocks noChangeShapeType="1"/>
          </p:cNvCxnSpPr>
          <p:nvPr/>
        </p:nvCxnSpPr>
        <p:spPr bwMode="auto">
          <a:xfrm>
            <a:off x="8469313" y="3200400"/>
            <a:ext cx="1555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a:xfrm flipH="1">
            <a:off x="7850188" y="1295400"/>
            <a:ext cx="182562" cy="890588"/>
          </a:xfrm>
          <a:prstGeom prst="straightConnector1">
            <a:avLst/>
          </a:prstGeom>
          <a:ln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73" name="TextBox 6"/>
          <p:cNvSpPr txBox="1">
            <a:spLocks noChangeArrowheads="1"/>
          </p:cNvSpPr>
          <p:nvPr/>
        </p:nvSpPr>
        <p:spPr bwMode="auto">
          <a:xfrm>
            <a:off x="8032750" y="155575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66mm</a:t>
            </a:r>
          </a:p>
        </p:txBody>
      </p:sp>
      <p:sp>
        <p:nvSpPr>
          <p:cNvPr id="15374" name="TextBox 1"/>
          <p:cNvSpPr txBox="1">
            <a:spLocks noChangeArrowheads="1"/>
          </p:cNvSpPr>
          <p:nvPr/>
        </p:nvSpPr>
        <p:spPr bwMode="auto">
          <a:xfrm>
            <a:off x="5791200" y="5791200"/>
            <a:ext cx="3141663"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600">
                <a:latin typeface="Arial" charset="0"/>
              </a:rPr>
              <a:t>This  is when the disk has 1 hole.The waveform is 200 Hz </a:t>
            </a:r>
          </a:p>
        </p:txBody>
      </p:sp>
      <p:cxnSp>
        <p:nvCxnSpPr>
          <p:cNvPr id="15375" name="Straight Arrow Connector 5"/>
          <p:cNvCxnSpPr>
            <a:cxnSpLocks noChangeShapeType="1"/>
          </p:cNvCxnSpPr>
          <p:nvPr/>
        </p:nvCxnSpPr>
        <p:spPr bwMode="auto">
          <a:xfrm>
            <a:off x="3124200" y="3352800"/>
            <a:ext cx="3124200" cy="7905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6" name="Rectangle 2"/>
          <p:cNvSpPr txBox="1">
            <a:spLocks noChangeArrowheads="1"/>
          </p:cNvSpPr>
          <p:nvPr/>
        </p:nvSpPr>
        <p:spPr bwMode="auto">
          <a:xfrm>
            <a:off x="152400" y="17463"/>
            <a:ext cx="80375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CN" sz="2000">
                <a:solidFill>
                  <a:schemeClr val="tx2"/>
                </a:solidFill>
                <a:latin typeface="Arial" charset="0"/>
              </a:rPr>
              <a:t>Student ID: ___________,Date:_____________</a:t>
            </a:r>
            <a:br>
              <a:rPr lang="en-US" altLang="zh-CN" sz="2000">
                <a:solidFill>
                  <a:schemeClr val="tx2"/>
                </a:solidFill>
                <a:latin typeface="Arial" charset="0"/>
              </a:rPr>
            </a:br>
            <a:r>
              <a:rPr lang="en-US" altLang="zh-CN" sz="2000">
                <a:solidFill>
                  <a:schemeClr val="tx2"/>
                </a:solidFill>
                <a:latin typeface="Arial" charset="0"/>
              </a:rPr>
              <a:t>Name: _______________</a:t>
            </a:r>
            <a:r>
              <a:rPr lang="en-US" altLang="zh-TW" sz="2000">
                <a:solidFill>
                  <a:schemeClr val="tx2"/>
                </a:solidFill>
                <a:latin typeface="Arial" charset="0"/>
              </a:rPr>
              <a:t>CENG2400 , Ch 16 PID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algn="l" eaLnBrk="1" hangingPunct="1"/>
            <a:r>
              <a:rPr lang="en-US" altLang="en-US" sz="4000" dirty="0" smtClean="0">
                <a:ea typeface="新細明體" pitchFamily="18" charset="-120"/>
              </a:rPr>
              <a:t>Speed encoder</a:t>
            </a:r>
          </a:p>
        </p:txBody>
      </p:sp>
      <p:sp>
        <p:nvSpPr>
          <p:cNvPr id="16387" name="Content Placeholder 4"/>
          <p:cNvSpPr>
            <a:spLocks noGrp="1"/>
          </p:cNvSpPr>
          <p:nvPr>
            <p:ph idx="1"/>
          </p:nvPr>
        </p:nvSpPr>
        <p:spPr/>
        <p:txBody>
          <a:bodyPr/>
          <a:lstStyle/>
          <a:p>
            <a:pPr eaLnBrk="1" hangingPunct="1"/>
            <a:r>
              <a:rPr lang="en-US" altLang="en-US" smtClean="0">
                <a:ea typeface="新細明體" pitchFamily="18" charset="-120"/>
              </a:rPr>
              <a:t> </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A89BDC0E-3F6C-4F66-B41E-53D2D02DCECE}" type="slidenum">
              <a:rPr lang="en-US" altLang="en-US" sz="1200" b="0">
                <a:latin typeface="Arial" charset="0"/>
              </a:rPr>
              <a:pPr>
                <a:spcBef>
                  <a:spcPct val="0"/>
                </a:spcBef>
                <a:buFontTx/>
                <a:buNone/>
              </a:pPr>
              <a:t>25</a:t>
            </a:fld>
            <a:endParaRPr lang="en-US" altLang="en-US" sz="1200" b="0">
              <a:latin typeface="Arial" charset="0"/>
            </a:endParaRPr>
          </a:p>
        </p:txBody>
      </p:sp>
      <p:pic>
        <p:nvPicPr>
          <p:cNvPr id="16390" name="Picture 7" descr="Z:\khwong\www2\ceng2400\_simon_boards\oscar_speed_encoder\small\DSC_001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888" y="1152525"/>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Z:\khwong\www2\ceng2400\_simon_boards\oscar_speed_encoder\small\DSC_0006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1169090"/>
            <a:ext cx="20986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Z:\khwong\www2\ceng2400\_simon_boards\oscar_speed_encoder\small\DSC_0009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113" y="3200400"/>
            <a:ext cx="231775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Z:\khwong\www2\ceng2400\_simon_boards\oscar_speed_encoder\small\DSC_0010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6825" y="3489325"/>
            <a:ext cx="2103438"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D:\Users\khwong\AppData\Local\Microsoft\Windows\Temporary Internet Files\Content.IE5\OHO28F9N\MP900431011[1].jp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700713"/>
            <a:ext cx="5969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5"/>
          <p:cNvSpPr txBox="1">
            <a:spLocks noChangeArrowheads="1"/>
          </p:cNvSpPr>
          <p:nvPr/>
        </p:nvSpPr>
        <p:spPr bwMode="auto">
          <a:xfrm>
            <a:off x="1130300" y="5827713"/>
            <a:ext cx="85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hlinkClick r:id="rId5"/>
              </a:rPr>
              <a:t>Demo</a:t>
            </a:r>
          </a:p>
          <a:p>
            <a:pPr>
              <a:spcBef>
                <a:spcPct val="0"/>
              </a:spcBef>
              <a:buFontTx/>
              <a:buNone/>
            </a:pPr>
            <a:r>
              <a:rPr lang="en-US" altLang="en-US" sz="1800">
                <a:latin typeface="Arial" charset="0"/>
                <a:hlinkClick r:id="rId5"/>
              </a:rPr>
              <a:t>movie</a:t>
            </a:r>
            <a:endParaRPr lang="en-US" altLang="en-US" sz="1800">
              <a:latin typeface="Arial" charset="0"/>
            </a:endParaRPr>
          </a:p>
        </p:txBody>
      </p:sp>
      <p:pic>
        <p:nvPicPr>
          <p:cNvPr id="16396" name="Picture 13" descr="Z:\khwong\www2\ceng2400\_simon_oscar_boards\oscar_speed_encoder\small\DSC_0005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888" y="1076325"/>
            <a:ext cx="305911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Box 12"/>
          <p:cNvSpPr txBox="1">
            <a:spLocks noChangeArrowheads="1"/>
          </p:cNvSpPr>
          <p:nvPr/>
        </p:nvSpPr>
        <p:spPr bwMode="auto">
          <a:xfrm>
            <a:off x="6629400" y="57150"/>
            <a:ext cx="2514600" cy="8620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zh-CN" altLang="en-US" sz="1000">
                <a:latin typeface="Arial" charset="0"/>
              </a:rPr>
              <a:t>田宫四驱车配件</a:t>
            </a:r>
            <a:r>
              <a:rPr lang="en-US" altLang="zh-CN" sz="1000">
                <a:latin typeface="Arial" charset="0"/>
              </a:rPr>
              <a:t>15351 PRO</a:t>
            </a:r>
            <a:r>
              <a:rPr lang="zh-CN" altLang="en-US" sz="1000">
                <a:latin typeface="Arial" charset="0"/>
              </a:rPr>
              <a:t>版专用双头马达 </a:t>
            </a:r>
            <a:r>
              <a:rPr lang="en-US" altLang="en-US" sz="1000">
                <a:latin typeface="Arial" charset="0"/>
              </a:rPr>
              <a:t>,</a:t>
            </a:r>
          </a:p>
          <a:p>
            <a:pPr>
              <a:spcBef>
                <a:spcPct val="0"/>
              </a:spcBef>
              <a:buFontTx/>
              <a:buNone/>
            </a:pPr>
            <a:r>
              <a:rPr lang="en-US" altLang="en-US" sz="1000">
                <a:latin typeface="Arial" charset="0"/>
              </a:rPr>
              <a:t> p</a:t>
            </a:r>
            <a:r>
              <a:rPr lang="en-US" altLang="zh-TW" sz="1000">
                <a:latin typeface="Arial" charset="0"/>
              </a:rPr>
              <a:t>icture from http://item.taobao.com/item.htm?id=1606576457&amp;tracelog=newcardfavirate</a:t>
            </a:r>
            <a:endParaRPr lang="en-US" altLang="en-US" sz="1800">
              <a:latin typeface="Arial" charset="0"/>
            </a:endParaRPr>
          </a:p>
        </p:txBody>
      </p:sp>
      <p:pic>
        <p:nvPicPr>
          <p:cNvPr id="1639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850" y="57150"/>
            <a:ext cx="1525588"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399" name="Straight Arrow Connector 2"/>
          <p:cNvCxnSpPr>
            <a:cxnSpLocks noChangeShapeType="1"/>
          </p:cNvCxnSpPr>
          <p:nvPr/>
        </p:nvCxnSpPr>
        <p:spPr bwMode="auto">
          <a:xfrm flipH="1">
            <a:off x="5334000" y="762000"/>
            <a:ext cx="228600" cy="13335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New speed encoder 2017</a:t>
            </a:r>
            <a:endParaRPr lang="en-US" dirty="0"/>
          </a:p>
        </p:txBody>
      </p:sp>
      <p:sp>
        <p:nvSpPr>
          <p:cNvPr id="3" name="Content Placeholder 2"/>
          <p:cNvSpPr>
            <a:spLocks noGrp="1"/>
          </p:cNvSpPr>
          <p:nvPr>
            <p:ph idx="1"/>
          </p:nvPr>
        </p:nvSpPr>
        <p:spPr>
          <a:xfrm>
            <a:off x="304800" y="1143000"/>
            <a:ext cx="4572000" cy="4525963"/>
          </a:xfrm>
        </p:spPr>
        <p:txBody>
          <a:bodyPr/>
          <a:lstStyle/>
          <a:p>
            <a:r>
              <a:rPr lang="en-US" sz="2800" dirty="0" smtClean="0"/>
              <a:t>Only need two GPIO inputs (PD5,PC6)</a:t>
            </a:r>
          </a:p>
          <a:p>
            <a:r>
              <a:rPr lang="en-US" sz="2800" dirty="0" smtClean="0"/>
              <a:t>Software required</a:t>
            </a:r>
            <a:r>
              <a:rPr lang="en-US" sz="2800" b="1" dirty="0" smtClean="0"/>
              <a:t>driver.lib</a:t>
            </a:r>
            <a:r>
              <a:rPr lang="en-US" sz="2800" dirty="0" smtClean="0"/>
              <a:t> </a:t>
            </a:r>
            <a:r>
              <a:rPr lang="en-US" sz="1800" dirty="0" smtClean="0">
                <a:hlinkClick r:id="rId2"/>
              </a:rPr>
              <a:t>http</a:t>
            </a:r>
            <a:r>
              <a:rPr lang="en-US" sz="1800" dirty="0">
                <a:hlinkClick r:id="rId2"/>
              </a:rPr>
              <a:t>://</a:t>
            </a:r>
            <a:r>
              <a:rPr lang="en-US" sz="1800" dirty="0" smtClean="0">
                <a:hlinkClick r:id="rId2"/>
              </a:rPr>
              <a:t>www.ti.com/tool/SW-TM4C</a:t>
            </a:r>
            <a:endParaRPr lang="en-US" sz="1800" dirty="0" smtClean="0"/>
          </a:p>
          <a:p>
            <a:r>
              <a:rPr lang="en-US" sz="2800" dirty="0" smtClean="0"/>
              <a:t>And the functions are</a:t>
            </a:r>
          </a:p>
          <a:p>
            <a:pPr lvl="1"/>
            <a:r>
              <a:rPr lang="en-US" sz="2400" dirty="0" err="1"/>
              <a:t>QEIPositionSet</a:t>
            </a:r>
            <a:r>
              <a:rPr lang="en-US" sz="2400" dirty="0" smtClean="0"/>
              <a:t>()</a:t>
            </a:r>
          </a:p>
          <a:p>
            <a:pPr lvl="1"/>
            <a:r>
              <a:rPr lang="en-US" sz="2400" dirty="0" err="1"/>
              <a:t>Q</a:t>
            </a:r>
            <a:r>
              <a:rPr lang="en-US" sz="2400" dirty="0" err="1" smtClean="0"/>
              <a:t>EIPositionGet</a:t>
            </a:r>
            <a:r>
              <a:rPr lang="en-US" sz="2400" dirty="0" smtClean="0"/>
              <a:t>(QEI0_BASE)</a:t>
            </a:r>
          </a:p>
          <a:p>
            <a:r>
              <a:rPr lang="en-US" sz="1800" dirty="0" smtClean="0"/>
              <a:t>I.e.//</a:t>
            </a:r>
            <a:r>
              <a:rPr lang="en-US" sz="1800" dirty="0"/>
              <a:t>Set GPIO pins for QEI. PhA1 -&gt; PC5, PhB1 -&gt;PC6.</a:t>
            </a:r>
          </a:p>
          <a:p>
            <a:r>
              <a:rPr lang="en-US" sz="1800" dirty="0" err="1" smtClean="0"/>
              <a:t>GPIOPinTypeQEI</a:t>
            </a:r>
            <a:r>
              <a:rPr lang="en-US" sz="1800" dirty="0" smtClean="0"/>
              <a:t>(GPIO_PORTC_BASE</a:t>
            </a:r>
            <a:r>
              <a:rPr lang="en-US" sz="1800" dirty="0"/>
              <a:t>, GPIO_PIN_5 |  GPIO_PIN_6);</a:t>
            </a:r>
            <a:endParaRPr lang="en-US" sz="5400" dirty="0" smtClean="0"/>
          </a:p>
        </p:txBody>
      </p:sp>
      <p:sp>
        <p:nvSpPr>
          <p:cNvPr id="4" name="Footer Placeholder 3"/>
          <p:cNvSpPr>
            <a:spLocks noGrp="1"/>
          </p:cNvSpPr>
          <p:nvPr>
            <p:ph type="ftr" sz="quarter" idx="11"/>
          </p:nvPr>
        </p:nvSpPr>
        <p:spPr/>
        <p:txBody>
          <a:bodyPr/>
          <a:lstStyle/>
          <a:p>
            <a:pPr>
              <a:defRPr/>
            </a:pPr>
            <a:r>
              <a:rPr lang="en-US" smtClean="0"/>
              <a:t>CEG2400 Ch16:  feedback control  V7f</a:t>
            </a:r>
            <a:endParaRPr lang="en-US" dirty="0"/>
          </a:p>
        </p:txBody>
      </p:sp>
      <p:sp>
        <p:nvSpPr>
          <p:cNvPr id="5" name="Slide Number Placeholder 4"/>
          <p:cNvSpPr>
            <a:spLocks noGrp="1"/>
          </p:cNvSpPr>
          <p:nvPr>
            <p:ph type="sldNum" sz="quarter" idx="12"/>
          </p:nvPr>
        </p:nvSpPr>
        <p:spPr/>
        <p:txBody>
          <a:bodyPr/>
          <a:lstStyle/>
          <a:p>
            <a:fld id="{5C1178AA-3FEB-4D43-9798-61C0D184AD5A}" type="slidenum">
              <a:rPr lang="en-US" altLang="en-US" smtClean="0"/>
              <a:pPr/>
              <a:t>26</a:t>
            </a:fld>
            <a:endParaRPr lang="en-US" altLang="en-US"/>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2860732"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421" y="228600"/>
            <a:ext cx="192900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91000"/>
            <a:ext cx="292735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181600" y="1600200"/>
            <a:ext cx="1676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555989" y="3124200"/>
            <a:ext cx="911611" cy="23622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29400" y="3124200"/>
            <a:ext cx="1143000" cy="23622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1479" y="6488668"/>
            <a:ext cx="2364750" cy="369332"/>
          </a:xfrm>
          <a:prstGeom prst="rect">
            <a:avLst/>
          </a:prstGeom>
          <a:noFill/>
        </p:spPr>
        <p:txBody>
          <a:bodyPr wrap="none" rtlCol="0">
            <a:spAutoFit/>
          </a:bodyPr>
          <a:lstStyle/>
          <a:p>
            <a:r>
              <a:rPr lang="en-US" dirty="0" smtClean="0"/>
              <a:t>Gear box, DC </a:t>
            </a:r>
            <a:r>
              <a:rPr lang="en-US" dirty="0" err="1" smtClean="0"/>
              <a:t>mtoro</a:t>
            </a:r>
            <a:endParaRPr lang="en-US" dirty="0"/>
          </a:p>
        </p:txBody>
      </p:sp>
      <p:cxnSp>
        <p:nvCxnSpPr>
          <p:cNvPr id="21" name="Straight Arrow Connector 20"/>
          <p:cNvCxnSpPr/>
          <p:nvPr/>
        </p:nvCxnSpPr>
        <p:spPr>
          <a:xfrm flipV="1">
            <a:off x="6324600" y="5943600"/>
            <a:ext cx="152401" cy="6096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926421" y="5791200"/>
            <a:ext cx="274479" cy="762000"/>
          </a:xfrm>
          <a:prstGeom prst="straightConnector1">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70394" y="1298858"/>
            <a:ext cx="1967205" cy="369332"/>
          </a:xfrm>
          <a:prstGeom prst="rect">
            <a:avLst/>
          </a:prstGeom>
          <a:noFill/>
        </p:spPr>
        <p:txBody>
          <a:bodyPr wrap="none" rtlCol="0">
            <a:spAutoFit/>
          </a:bodyPr>
          <a:lstStyle/>
          <a:p>
            <a:r>
              <a:rPr lang="en-US" dirty="0" smtClean="0"/>
              <a:t>Speed encoders</a:t>
            </a:r>
            <a:endParaRPr lang="en-US" dirty="0"/>
          </a:p>
        </p:txBody>
      </p:sp>
      <p:pic>
        <p:nvPicPr>
          <p:cNvPr id="60422" name="Picture 6" descr="https://a.pololu-files.com/picture/0J4045.600x480.jpg?28764d04f44f69e259218bf608e862b4">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599" y="5460662"/>
            <a:ext cx="1460923" cy="116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83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4400" cy="1143000"/>
          </a:xfrm>
        </p:spPr>
        <p:txBody>
          <a:bodyPr/>
          <a:lstStyle/>
          <a:p>
            <a:pPr algn="l"/>
            <a:r>
              <a:rPr lang="en-US" sz="3600" dirty="0" smtClean="0"/>
              <a:t>Speed encoder </a:t>
            </a:r>
            <a:br>
              <a:rPr lang="en-US" sz="3600" dirty="0" smtClean="0"/>
            </a:br>
            <a:r>
              <a:rPr lang="en-US" sz="2000" dirty="0" smtClean="0">
                <a:hlinkClick r:id="rId2"/>
              </a:rPr>
              <a:t>https</a:t>
            </a:r>
            <a:r>
              <a:rPr lang="en-US" sz="2000" dirty="0">
                <a:hlinkClick r:id="rId2"/>
              </a:rPr>
              <a:t>://www.pololu.com/product/1443</a:t>
            </a:r>
            <a:r>
              <a:rPr lang="en-US" dirty="0"/>
              <a:t/>
            </a:r>
            <a:br>
              <a:rPr lang="en-US" dirty="0"/>
            </a:br>
            <a:endParaRPr lang="en-US" dirty="0"/>
          </a:p>
        </p:txBody>
      </p:sp>
      <p:sp>
        <p:nvSpPr>
          <p:cNvPr id="3" name="Content Placeholder 2"/>
          <p:cNvSpPr>
            <a:spLocks noGrp="1"/>
          </p:cNvSpPr>
          <p:nvPr>
            <p:ph idx="1"/>
          </p:nvPr>
        </p:nvSpPr>
        <p:spPr>
          <a:xfrm>
            <a:off x="457200" y="1066800"/>
            <a:ext cx="5638800" cy="4221163"/>
          </a:xfrm>
        </p:spPr>
        <p:txBody>
          <a:bodyPr/>
          <a:lstStyle/>
          <a:p>
            <a:r>
              <a:rPr lang="en-US" sz="2800" dirty="0" smtClean="0"/>
              <a:t>When the encored rotates, pulses will be sent out</a:t>
            </a:r>
          </a:p>
          <a:p>
            <a:r>
              <a:rPr lang="en-US" sz="2800" dirty="0" smtClean="0"/>
              <a:t>Your system program should read and encode the signals</a:t>
            </a:r>
          </a:p>
          <a:p>
            <a:r>
              <a:rPr lang="en-US" sz="1800" b="1" dirty="0"/>
              <a:t>Using the Encoder from </a:t>
            </a:r>
            <a:r>
              <a:rPr lang="en-US" sz="1800" b="1" dirty="0">
                <a:hlinkClick r:id="rId2"/>
              </a:rPr>
              <a:t>https://</a:t>
            </a:r>
            <a:r>
              <a:rPr lang="en-US" sz="1800" b="1" dirty="0" smtClean="0">
                <a:hlinkClick r:id="rId2"/>
              </a:rPr>
              <a:t>www.pololu.com/product/1443</a:t>
            </a:r>
            <a:endParaRPr lang="en-US" sz="1800" b="1" dirty="0" smtClean="0"/>
          </a:p>
          <a:p>
            <a:r>
              <a:rPr lang="en-US" sz="1800" i="1" dirty="0" smtClean="0"/>
              <a:t>“A </a:t>
            </a:r>
            <a:r>
              <a:rPr lang="en-US" sz="1800" i="1" dirty="0"/>
              <a:t>two-channel Hall effect encoder is used to sense the rotation of a magnetic disk on a rear protrusion of the motor shaft. The quadrature encoder provides a resolution of 64 counts per revolution of the motor shaft when counting both edges of both channels. To compute the counts per revolution of the gearbox output, multiply the gear ratio by 64. </a:t>
            </a:r>
            <a:r>
              <a:rPr lang="en-US" sz="1800" i="1" dirty="0" smtClean="0"/>
              <a:t>”</a:t>
            </a:r>
          </a:p>
          <a:p>
            <a:r>
              <a:rPr lang="en-US" sz="2800" dirty="0"/>
              <a:t>For simplicity, our robot only uses one of the two signals</a:t>
            </a:r>
            <a:r>
              <a:rPr lang="en-US" sz="1800" dirty="0"/>
              <a:t/>
            </a:r>
            <a:br>
              <a:rPr lang="en-US" sz="1800" dirty="0"/>
            </a:br>
            <a:endParaRPr lang="en-US" sz="1800" i="1" dirty="0"/>
          </a:p>
          <a:p>
            <a:endParaRPr lang="en-US" sz="2800" dirty="0"/>
          </a:p>
        </p:txBody>
      </p:sp>
      <p:sp>
        <p:nvSpPr>
          <p:cNvPr id="4" name="Footer Placeholder 3"/>
          <p:cNvSpPr>
            <a:spLocks noGrp="1"/>
          </p:cNvSpPr>
          <p:nvPr>
            <p:ph type="ftr" sz="quarter" idx="11"/>
          </p:nvPr>
        </p:nvSpPr>
        <p:spPr>
          <a:xfrm>
            <a:off x="4495800" y="6400800"/>
            <a:ext cx="2895600" cy="365125"/>
          </a:xfrm>
        </p:spPr>
        <p:txBody>
          <a:bodyPr/>
          <a:lstStyle/>
          <a:p>
            <a:pPr>
              <a:defRPr/>
            </a:pPr>
            <a:r>
              <a:rPr lang="en-US" smtClean="0"/>
              <a:t>CEG2400 Ch16:  feedback control  V7f</a:t>
            </a:r>
            <a:endParaRPr lang="en-US" dirty="0"/>
          </a:p>
        </p:txBody>
      </p:sp>
      <p:sp>
        <p:nvSpPr>
          <p:cNvPr id="5" name="Slide Number Placeholder 4"/>
          <p:cNvSpPr>
            <a:spLocks noGrp="1"/>
          </p:cNvSpPr>
          <p:nvPr>
            <p:ph type="sldNum" sz="quarter" idx="12"/>
          </p:nvPr>
        </p:nvSpPr>
        <p:spPr/>
        <p:txBody>
          <a:bodyPr/>
          <a:lstStyle/>
          <a:p>
            <a:fld id="{5C1178AA-3FEB-4D43-9798-61C0D184AD5A}" type="slidenum">
              <a:rPr lang="en-US" altLang="en-US" smtClean="0"/>
              <a:pPr/>
              <a:t>27</a:t>
            </a:fld>
            <a:endParaRPr lang="en-US" altLang="en-US"/>
          </a:p>
        </p:txBody>
      </p:sp>
      <p:pic>
        <p:nvPicPr>
          <p:cNvPr id="62466" name="Picture 2" descr="https://a.pololu-files.com/picture/0J2643.600.jpg?954dd7f1ce65b04b95900587e35ea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33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1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altLang="zh-TW" dirty="0" smtClean="0"/>
              <a:t> </a:t>
            </a:r>
            <a:r>
              <a:rPr lang="en-US" altLang="zh-TW" dirty="0"/>
              <a:t>4</a:t>
            </a:r>
            <a:r>
              <a:rPr lang="en-US" altLang="zh-TW" dirty="0" smtClean="0"/>
              <a:t>) Control methods</a:t>
            </a:r>
            <a:endParaRPr lang="en-US" altLang="en-US" dirty="0" smtClean="0">
              <a:ea typeface="新細明體" pitchFamily="18" charset="-120"/>
            </a:endParaRPr>
          </a:p>
        </p:txBody>
      </p:sp>
      <p:sp>
        <p:nvSpPr>
          <p:cNvPr id="18437" name="Rectangle 3"/>
          <p:cNvSpPr>
            <a:spLocks noGrp="1" noChangeArrowheads="1"/>
          </p:cNvSpPr>
          <p:nvPr>
            <p:ph type="subTitle" idx="1"/>
          </p:nvPr>
        </p:nvSpPr>
        <p:spPr/>
        <p:txBody>
          <a:bodyPr>
            <a:normAutofit/>
          </a:bodyPr>
          <a:lstStyle/>
          <a:p>
            <a:pPr algn="l" eaLnBrk="1" hangingPunct="1"/>
            <a:r>
              <a:rPr lang="en-US" altLang="zh-TW" sz="2800" smtClean="0">
                <a:solidFill>
                  <a:srgbClr val="898989"/>
                </a:solidFill>
              </a:rPr>
              <a:t>I) Proportional feedback control</a:t>
            </a:r>
          </a:p>
          <a:p>
            <a:pPr algn="l" eaLnBrk="1" hangingPunct="1"/>
            <a:r>
              <a:rPr lang="en-US" altLang="zh-TW" sz="2800" smtClean="0">
                <a:solidFill>
                  <a:srgbClr val="898989"/>
                </a:solidFill>
              </a:rPr>
              <a:t>II) P</a:t>
            </a:r>
            <a:r>
              <a:rPr lang="en-US" altLang="en-US" sz="2800" smtClean="0">
                <a:solidFill>
                  <a:srgbClr val="898989"/>
                </a:solidFill>
                <a:ea typeface="新細明體" pitchFamily="18" charset="-120"/>
              </a:rPr>
              <a:t>ID (proportional-integral-derivative) </a:t>
            </a:r>
            <a:r>
              <a:rPr lang="en-US" altLang="zh-TW" sz="2800" smtClean="0">
                <a:solidFill>
                  <a:srgbClr val="898989"/>
                </a:solidFill>
              </a:rPr>
              <a:t>control</a:t>
            </a:r>
          </a:p>
          <a:p>
            <a:pPr eaLnBrk="1" hangingPunct="1"/>
            <a:endParaRPr lang="en-US" altLang="en-US" smtClean="0">
              <a:solidFill>
                <a:srgbClr val="898989"/>
              </a:solidFill>
              <a:ea typeface="新細明體" pitchFamily="18" charset="-120"/>
            </a:endParaRPr>
          </a:p>
        </p:txBody>
      </p:sp>
      <p:sp>
        <p:nvSpPr>
          <p:cNvPr id="17412"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7413"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9D948863-7D8D-436F-9742-B24702429C17}" type="slidenum">
              <a:rPr lang="en-US" altLang="en-US" sz="1200" b="0">
                <a:latin typeface="Arial" charset="0"/>
              </a:rPr>
              <a:pPr>
                <a:spcBef>
                  <a:spcPct val="0"/>
                </a:spcBef>
                <a:buFontTx/>
                <a:buNone/>
              </a:pPr>
              <a:t>28</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838200" indent="-838200" eaLnBrk="1" hangingPunct="1"/>
            <a:r>
              <a:rPr lang="en-US" altLang="zh-TW" sz="3400" b="1" smtClean="0"/>
              <a:t>I) Proportional closed-loop feed back control system</a:t>
            </a:r>
            <a:br>
              <a:rPr lang="en-US" altLang="zh-TW" sz="3400" b="1" smtClean="0"/>
            </a:br>
            <a:endParaRPr lang="en-US" altLang="en-US" sz="3400" b="1" smtClean="0">
              <a:ea typeface="新細明體" pitchFamily="18" charset="-120"/>
            </a:endParaRPr>
          </a:p>
        </p:txBody>
      </p:sp>
      <p:sp>
        <p:nvSpPr>
          <p:cNvPr id="18435" name="Rectangle 3"/>
          <p:cNvSpPr>
            <a:spLocks noGrp="1" noChangeArrowheads="1"/>
          </p:cNvSpPr>
          <p:nvPr>
            <p:ph idx="1"/>
          </p:nvPr>
        </p:nvSpPr>
        <p:spPr/>
        <p:txBody>
          <a:bodyPr/>
          <a:lstStyle/>
          <a:p>
            <a:pPr eaLnBrk="1" hangingPunct="1"/>
            <a:r>
              <a:rPr lang="en-US" altLang="en-US" dirty="0" smtClean="0">
                <a:ea typeface="新細明體" pitchFamily="18" charset="-120"/>
              </a:rPr>
              <a:t>Show the left motor control only</a:t>
            </a: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84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1169AAB-8E9F-4574-BF09-E6A3215F9349}" type="slidenum">
              <a:rPr lang="en-US" altLang="en-US" sz="1200" b="0">
                <a:latin typeface="Arial" charset="0"/>
              </a:rPr>
              <a:pPr>
                <a:spcBef>
                  <a:spcPct val="0"/>
                </a:spcBef>
                <a:buFontTx/>
                <a:buNone/>
              </a:pPr>
              <a:t>29</a:t>
            </a:fld>
            <a:endParaRPr lang="en-US" altLang="en-US" sz="1200" b="0">
              <a:latin typeface="Arial" charset="0"/>
            </a:endParaRPr>
          </a:p>
        </p:txBody>
      </p:sp>
      <p:sp>
        <p:nvSpPr>
          <p:cNvPr id="18438" name="Text Box 4"/>
          <p:cNvSpPr txBox="1">
            <a:spLocks noChangeArrowheads="1"/>
          </p:cNvSpPr>
          <p:nvPr/>
        </p:nvSpPr>
        <p:spPr bwMode="auto">
          <a:xfrm>
            <a:off x="304800" y="3124200"/>
            <a:ext cx="2667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2000" b="0">
                <a:latin typeface="Arial" charset="0"/>
              </a:rPr>
              <a:t>Required speed</a:t>
            </a:r>
          </a:p>
          <a:p>
            <a:pPr eaLnBrk="1" hangingPunct="1">
              <a:spcBef>
                <a:spcPct val="0"/>
              </a:spcBef>
              <a:buFontTx/>
              <a:buNone/>
            </a:pPr>
            <a:r>
              <a:rPr kumimoji="1" lang="en-US" altLang="en-US" sz="2000" b="0">
                <a:latin typeface="Arial" charset="0"/>
              </a:rPr>
              <a:t>=</a:t>
            </a:r>
            <a:r>
              <a:rPr lang="en-US" altLang="en-US" sz="2000" b="0">
                <a:latin typeface="Arial" charset="0"/>
              </a:rPr>
              <a:t>leftRPMset</a:t>
            </a:r>
          </a:p>
        </p:txBody>
      </p:sp>
      <p:sp>
        <p:nvSpPr>
          <p:cNvPr id="18439" name="Text Box 5"/>
          <p:cNvSpPr txBox="1">
            <a:spLocks noChangeArrowheads="1"/>
          </p:cNvSpPr>
          <p:nvPr/>
        </p:nvSpPr>
        <p:spPr bwMode="auto">
          <a:xfrm>
            <a:off x="6172200" y="4481513"/>
            <a:ext cx="18288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dirty="0">
                <a:latin typeface="Arial" charset="0"/>
              </a:rPr>
              <a:t> </a:t>
            </a:r>
            <a:r>
              <a:rPr lang="en-US" altLang="en-US" sz="1800" b="0" dirty="0" smtClean="0">
                <a:latin typeface="Arial" charset="0"/>
              </a:rPr>
              <a:t>speed encored</a:t>
            </a:r>
          </a:p>
          <a:p>
            <a:pPr eaLnBrk="1" hangingPunct="1">
              <a:spcBef>
                <a:spcPct val="0"/>
              </a:spcBef>
              <a:buFontTx/>
              <a:buNone/>
            </a:pPr>
            <a:r>
              <a:rPr lang="en-US" altLang="en-US" sz="1800" b="0" dirty="0" err="1" smtClean="0">
                <a:latin typeface="Arial" charset="0"/>
              </a:rPr>
              <a:t>leftRPM</a:t>
            </a:r>
            <a:endParaRPr kumimoji="1" lang="en-US" altLang="en-US" sz="1200" b="0" dirty="0">
              <a:latin typeface="Arial" charset="0"/>
            </a:endParaRPr>
          </a:p>
        </p:txBody>
      </p:sp>
      <p:sp>
        <p:nvSpPr>
          <p:cNvPr id="18440" name="Oval 6"/>
          <p:cNvSpPr>
            <a:spLocks noChangeArrowheads="1"/>
          </p:cNvSpPr>
          <p:nvPr/>
        </p:nvSpPr>
        <p:spPr bwMode="auto">
          <a:xfrm>
            <a:off x="2819400" y="3898900"/>
            <a:ext cx="304800" cy="387350"/>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18441" name="Line 7"/>
          <p:cNvSpPr>
            <a:spLocks noChangeShapeType="1"/>
          </p:cNvSpPr>
          <p:nvPr/>
        </p:nvSpPr>
        <p:spPr bwMode="auto">
          <a:xfrm>
            <a:off x="2209800" y="4033838"/>
            <a:ext cx="609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Oval 8"/>
          <p:cNvSpPr>
            <a:spLocks noChangeArrowheads="1"/>
          </p:cNvSpPr>
          <p:nvPr/>
        </p:nvSpPr>
        <p:spPr bwMode="auto">
          <a:xfrm>
            <a:off x="5989638" y="3576638"/>
            <a:ext cx="852487" cy="915987"/>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1800" b="0">
              <a:latin typeface="Arial" charset="0"/>
            </a:endParaRPr>
          </a:p>
        </p:txBody>
      </p:sp>
      <p:sp>
        <p:nvSpPr>
          <p:cNvPr id="18443" name="Rectangle 9"/>
          <p:cNvSpPr>
            <a:spLocks noChangeArrowheads="1"/>
          </p:cNvSpPr>
          <p:nvPr/>
        </p:nvSpPr>
        <p:spPr bwMode="auto">
          <a:xfrm>
            <a:off x="6934200" y="3898900"/>
            <a:ext cx="244475" cy="457200"/>
          </a:xfrm>
          <a:prstGeom prst="rect">
            <a:avLst/>
          </a:prstGeom>
          <a:solidFill>
            <a:srgbClr val="FFFFFF"/>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18444" name="Text Box 10"/>
          <p:cNvSpPr txBox="1">
            <a:spLocks noChangeArrowheads="1"/>
          </p:cNvSpPr>
          <p:nvPr/>
        </p:nvSpPr>
        <p:spPr bwMode="auto">
          <a:xfrm>
            <a:off x="2438400" y="3657600"/>
            <a:ext cx="73183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200" b="0">
                <a:latin typeface="Arial" charset="0"/>
              </a:rPr>
              <a:t>        </a:t>
            </a:r>
          </a:p>
          <a:p>
            <a:pPr eaLnBrk="1" hangingPunct="1">
              <a:spcBef>
                <a:spcPct val="0"/>
              </a:spcBef>
              <a:buFontTx/>
              <a:buNone/>
            </a:pPr>
            <a:r>
              <a:rPr kumimoji="1" lang="en-US" altLang="en-US" sz="1200" b="0">
                <a:latin typeface="Arial" charset="0"/>
              </a:rPr>
              <a:t>+ </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      -</a:t>
            </a:r>
            <a:endParaRPr kumimoji="1" lang="en-US" altLang="en-US" sz="1800" b="0">
              <a:latin typeface="Arial" charset="0"/>
            </a:endParaRPr>
          </a:p>
        </p:txBody>
      </p:sp>
      <p:sp>
        <p:nvSpPr>
          <p:cNvPr id="18445" name="Line 11"/>
          <p:cNvSpPr>
            <a:spLocks noChangeShapeType="1"/>
          </p:cNvSpPr>
          <p:nvPr/>
        </p:nvSpPr>
        <p:spPr bwMode="auto">
          <a:xfrm>
            <a:off x="5745163" y="4033838"/>
            <a:ext cx="2444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6" name="Freeform 12"/>
          <p:cNvSpPr>
            <a:spLocks/>
          </p:cNvSpPr>
          <p:nvPr/>
        </p:nvSpPr>
        <p:spPr bwMode="auto">
          <a:xfrm>
            <a:off x="2971800" y="4286250"/>
            <a:ext cx="4114800" cy="817563"/>
          </a:xfrm>
          <a:custGeom>
            <a:avLst/>
            <a:gdLst>
              <a:gd name="T0" fmla="*/ 2147483647 w 4896"/>
              <a:gd name="T1" fmla="*/ 0 h 864"/>
              <a:gd name="T2" fmla="*/ 2147483647 w 4896"/>
              <a:gd name="T3" fmla="*/ 2147483647 h 864"/>
              <a:gd name="T4" fmla="*/ 0 w 4896"/>
              <a:gd name="T5" fmla="*/ 2147483647 h 864"/>
              <a:gd name="T6" fmla="*/ 0 w 4896"/>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6" h="864">
                <a:moveTo>
                  <a:pt x="4896" y="0"/>
                </a:moveTo>
                <a:lnTo>
                  <a:pt x="4896" y="864"/>
                </a:lnTo>
                <a:lnTo>
                  <a:pt x="0" y="864"/>
                </a:lnTo>
                <a:lnTo>
                  <a:pt x="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7" name="Text Box 13"/>
          <p:cNvSpPr txBox="1">
            <a:spLocks noChangeArrowheads="1"/>
          </p:cNvSpPr>
          <p:nvPr/>
        </p:nvSpPr>
        <p:spPr bwMode="auto">
          <a:xfrm>
            <a:off x="3124200" y="3352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a:latin typeface="Arial" charset="0"/>
              </a:rPr>
              <a:t>leftErr</a:t>
            </a:r>
          </a:p>
        </p:txBody>
      </p:sp>
      <p:sp>
        <p:nvSpPr>
          <p:cNvPr id="18448" name="Freeform 14"/>
          <p:cNvSpPr>
            <a:spLocks/>
          </p:cNvSpPr>
          <p:nvPr/>
        </p:nvSpPr>
        <p:spPr bwMode="auto">
          <a:xfrm>
            <a:off x="6599238" y="3729038"/>
            <a:ext cx="365125" cy="458787"/>
          </a:xfrm>
          <a:custGeom>
            <a:avLst/>
            <a:gdLst>
              <a:gd name="T0" fmla="*/ 2147483647 w 432"/>
              <a:gd name="T1" fmla="*/ 0 h 432"/>
              <a:gd name="T2" fmla="*/ 0 w 432"/>
              <a:gd name="T3" fmla="*/ 2147483647 h 432"/>
              <a:gd name="T4" fmla="*/ 2147483647 w 432"/>
              <a:gd name="T5" fmla="*/ 2147483647 h 432"/>
              <a:gd name="T6" fmla="*/ 0 60000 65536"/>
              <a:gd name="T7" fmla="*/ 0 60000 65536"/>
              <a:gd name="T8" fmla="*/ 0 60000 65536"/>
            </a:gdLst>
            <a:ahLst/>
            <a:cxnLst>
              <a:cxn ang="T6">
                <a:pos x="T0" y="T1"/>
              </a:cxn>
              <a:cxn ang="T7">
                <a:pos x="T2" y="T3"/>
              </a:cxn>
              <a:cxn ang="T8">
                <a:pos x="T4" y="T5"/>
              </a:cxn>
            </a:cxnLst>
            <a:rect l="0" t="0" r="r" b="b"/>
            <a:pathLst>
              <a:path w="432" h="432">
                <a:moveTo>
                  <a:pt x="432" y="0"/>
                </a:moveTo>
                <a:lnTo>
                  <a:pt x="0" y="288"/>
                </a:lnTo>
                <a:lnTo>
                  <a:pt x="432" y="432"/>
                </a:lnTo>
              </a:path>
            </a:pathLst>
          </a:custGeom>
          <a:noFill/>
          <a:ln w="9525" cap="rnd">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9" name="Line 15"/>
          <p:cNvSpPr>
            <a:spLocks noChangeShapeType="1"/>
          </p:cNvSpPr>
          <p:nvPr/>
        </p:nvSpPr>
        <p:spPr bwMode="auto">
          <a:xfrm>
            <a:off x="6477000" y="4033838"/>
            <a:ext cx="122238" cy="458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16"/>
          <p:cNvSpPr>
            <a:spLocks noChangeShapeType="1"/>
          </p:cNvSpPr>
          <p:nvPr/>
        </p:nvSpPr>
        <p:spPr bwMode="auto">
          <a:xfrm flipH="1">
            <a:off x="6232525" y="4033838"/>
            <a:ext cx="244475" cy="458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17"/>
          <p:cNvSpPr>
            <a:spLocks noChangeShapeType="1"/>
          </p:cNvSpPr>
          <p:nvPr/>
        </p:nvSpPr>
        <p:spPr bwMode="auto">
          <a:xfrm flipH="1" flipV="1">
            <a:off x="5989638" y="3881438"/>
            <a:ext cx="487362"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18"/>
          <p:cNvSpPr>
            <a:spLocks noChangeShapeType="1"/>
          </p:cNvSpPr>
          <p:nvPr/>
        </p:nvSpPr>
        <p:spPr bwMode="auto">
          <a:xfrm flipV="1">
            <a:off x="6477000" y="3729038"/>
            <a:ext cx="244475"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19"/>
          <p:cNvSpPr>
            <a:spLocks noChangeShapeType="1"/>
          </p:cNvSpPr>
          <p:nvPr/>
        </p:nvSpPr>
        <p:spPr bwMode="auto">
          <a:xfrm flipH="1" flipV="1">
            <a:off x="6354763" y="3576638"/>
            <a:ext cx="122237"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0"/>
          <p:cNvSpPr>
            <a:spLocks noChangeShapeType="1"/>
          </p:cNvSpPr>
          <p:nvPr/>
        </p:nvSpPr>
        <p:spPr bwMode="auto">
          <a:xfrm>
            <a:off x="6477000" y="4033838"/>
            <a:ext cx="365125" cy="153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Text Box 21"/>
          <p:cNvSpPr txBox="1">
            <a:spLocks noChangeArrowheads="1"/>
          </p:cNvSpPr>
          <p:nvPr/>
        </p:nvSpPr>
        <p:spPr bwMode="auto">
          <a:xfrm>
            <a:off x="5989638" y="3362325"/>
            <a:ext cx="10969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200" b="0">
                <a:latin typeface="Arial" charset="0"/>
              </a:rPr>
              <a:t>Motor</a:t>
            </a:r>
          </a:p>
          <a:p>
            <a:pPr eaLnBrk="1" hangingPunct="1">
              <a:spcBef>
                <a:spcPct val="0"/>
              </a:spcBef>
              <a:buFontTx/>
              <a:buNone/>
            </a:pPr>
            <a:endParaRPr kumimoji="1" lang="en-US" altLang="en-US" sz="1800" b="0">
              <a:latin typeface="Arial" charset="0"/>
            </a:endParaRPr>
          </a:p>
        </p:txBody>
      </p:sp>
      <p:sp>
        <p:nvSpPr>
          <p:cNvPr id="18456" name="Oval 22"/>
          <p:cNvSpPr>
            <a:spLocks noChangeArrowheads="1"/>
          </p:cNvSpPr>
          <p:nvPr/>
        </p:nvSpPr>
        <p:spPr bwMode="auto">
          <a:xfrm>
            <a:off x="6232525" y="4187825"/>
            <a:ext cx="122238" cy="152400"/>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18457" name="Rectangle 23"/>
          <p:cNvSpPr>
            <a:spLocks noChangeArrowheads="1"/>
          </p:cNvSpPr>
          <p:nvPr/>
        </p:nvSpPr>
        <p:spPr bwMode="auto">
          <a:xfrm>
            <a:off x="6964363" y="3729038"/>
            <a:ext cx="122237" cy="152400"/>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18458" name="Rectangle 24"/>
          <p:cNvSpPr>
            <a:spLocks noChangeArrowheads="1"/>
          </p:cNvSpPr>
          <p:nvPr/>
        </p:nvSpPr>
        <p:spPr bwMode="auto">
          <a:xfrm>
            <a:off x="6964363" y="4033838"/>
            <a:ext cx="122237" cy="153987"/>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18459" name="Text Box 25"/>
          <p:cNvSpPr txBox="1">
            <a:spLocks noChangeArrowheads="1"/>
          </p:cNvSpPr>
          <p:nvPr/>
        </p:nvSpPr>
        <p:spPr bwMode="auto">
          <a:xfrm>
            <a:off x="4267200" y="3516313"/>
            <a:ext cx="1600200" cy="1160462"/>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2000" b="0">
                <a:latin typeface="Arial" charset="0"/>
              </a:rPr>
              <a:t>Alter PWM for driver L293</a:t>
            </a:r>
          </a:p>
        </p:txBody>
      </p:sp>
      <p:sp>
        <p:nvSpPr>
          <p:cNvPr id="18460" name="Freeform 26"/>
          <p:cNvSpPr>
            <a:spLocks/>
          </p:cNvSpPr>
          <p:nvPr/>
        </p:nvSpPr>
        <p:spPr bwMode="auto">
          <a:xfrm>
            <a:off x="5563394" y="3260381"/>
            <a:ext cx="1462087" cy="155575"/>
          </a:xfrm>
          <a:custGeom>
            <a:avLst/>
            <a:gdLst>
              <a:gd name="T0" fmla="*/ 0 w 1728"/>
              <a:gd name="T1" fmla="*/ 2147483647 h 288"/>
              <a:gd name="T2" fmla="*/ 2147483647 w 1728"/>
              <a:gd name="T3" fmla="*/ 2147483647 h 288"/>
              <a:gd name="T4" fmla="*/ 2147483647 w 1728"/>
              <a:gd name="T5" fmla="*/ 0 h 288"/>
              <a:gd name="T6" fmla="*/ 2147483647 w 1728"/>
              <a:gd name="T7" fmla="*/ 0 h 288"/>
              <a:gd name="T8" fmla="*/ 2147483647 w 1728"/>
              <a:gd name="T9" fmla="*/ 2147483647 h 288"/>
              <a:gd name="T10" fmla="*/ 2147483647 w 1728"/>
              <a:gd name="T11" fmla="*/ 2147483647 h 288"/>
              <a:gd name="T12" fmla="*/ 2147483647 w 1728"/>
              <a:gd name="T13" fmla="*/ 0 h 288"/>
              <a:gd name="T14" fmla="*/ 2147483647 w 1728"/>
              <a:gd name="T15" fmla="*/ 0 h 288"/>
              <a:gd name="T16" fmla="*/ 2147483647 w 1728"/>
              <a:gd name="T17" fmla="*/ 2147483647 h 288"/>
              <a:gd name="T18" fmla="*/ 2147483647 w 1728"/>
              <a:gd name="T19" fmla="*/ 2147483647 h 288"/>
              <a:gd name="T20" fmla="*/ 2147483647 w 1728"/>
              <a:gd name="T21" fmla="*/ 0 h 288"/>
              <a:gd name="T22" fmla="*/ 2147483647 w 1728"/>
              <a:gd name="T23" fmla="*/ 0 h 288"/>
              <a:gd name="T24" fmla="*/ 2147483647 w 1728"/>
              <a:gd name="T25" fmla="*/ 2147483647 h 288"/>
              <a:gd name="T26" fmla="*/ 2147483647 w 1728"/>
              <a:gd name="T27" fmla="*/ 2147483647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8" h="288">
                <a:moveTo>
                  <a:pt x="0" y="288"/>
                </a:moveTo>
                <a:lnTo>
                  <a:pt x="144" y="288"/>
                </a:lnTo>
                <a:lnTo>
                  <a:pt x="144" y="0"/>
                </a:lnTo>
                <a:lnTo>
                  <a:pt x="288" y="0"/>
                </a:lnTo>
                <a:lnTo>
                  <a:pt x="288" y="288"/>
                </a:lnTo>
                <a:lnTo>
                  <a:pt x="720" y="288"/>
                </a:lnTo>
                <a:lnTo>
                  <a:pt x="720" y="0"/>
                </a:lnTo>
                <a:lnTo>
                  <a:pt x="864" y="0"/>
                </a:lnTo>
                <a:lnTo>
                  <a:pt x="864" y="288"/>
                </a:lnTo>
                <a:lnTo>
                  <a:pt x="1296" y="288"/>
                </a:lnTo>
                <a:lnTo>
                  <a:pt x="1296" y="0"/>
                </a:lnTo>
                <a:lnTo>
                  <a:pt x="1440" y="0"/>
                </a:lnTo>
                <a:lnTo>
                  <a:pt x="1440" y="288"/>
                </a:lnTo>
                <a:lnTo>
                  <a:pt x="172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1" name="Text Box 27"/>
          <p:cNvSpPr txBox="1">
            <a:spLocks noChangeArrowheads="1"/>
          </p:cNvSpPr>
          <p:nvPr/>
        </p:nvSpPr>
        <p:spPr bwMode="auto">
          <a:xfrm>
            <a:off x="6163917" y="2505213"/>
            <a:ext cx="21336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2000" b="0">
                <a:latin typeface="Arial" charset="0"/>
              </a:rPr>
              <a:t>leftPWM</a:t>
            </a:r>
          </a:p>
        </p:txBody>
      </p:sp>
      <p:sp>
        <p:nvSpPr>
          <p:cNvPr id="18462" name="Line 28"/>
          <p:cNvSpPr>
            <a:spLocks noChangeShapeType="1"/>
          </p:cNvSpPr>
          <p:nvPr/>
        </p:nvSpPr>
        <p:spPr bwMode="auto">
          <a:xfrm>
            <a:off x="4114800" y="3276600"/>
            <a:ext cx="0" cy="582613"/>
          </a:xfrm>
          <a:prstGeom prst="line">
            <a:avLst/>
          </a:prstGeom>
          <a:noFill/>
          <a:ln w="9525">
            <a:solidFill>
              <a:srgbClr val="000000"/>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63" name="Line 29"/>
          <p:cNvSpPr>
            <a:spLocks noChangeShapeType="1"/>
          </p:cNvSpPr>
          <p:nvPr/>
        </p:nvSpPr>
        <p:spPr bwMode="auto">
          <a:xfrm>
            <a:off x="3276600" y="3705225"/>
            <a:ext cx="0" cy="193675"/>
          </a:xfrm>
          <a:prstGeom prst="line">
            <a:avLst/>
          </a:prstGeom>
          <a:noFill/>
          <a:ln w="9525">
            <a:solidFill>
              <a:srgbClr val="000000"/>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64" name="Text Box 30"/>
          <p:cNvSpPr txBox="1">
            <a:spLocks noChangeArrowheads="1"/>
          </p:cNvSpPr>
          <p:nvPr/>
        </p:nvSpPr>
        <p:spPr bwMode="auto">
          <a:xfrm>
            <a:off x="1295400" y="2209800"/>
            <a:ext cx="4648200" cy="838200"/>
          </a:xfrm>
          <a:prstGeom prst="rect">
            <a:avLst/>
          </a:prstGeom>
          <a:solidFill>
            <a:srgbClr val="FFFFFF"/>
          </a:solidFill>
          <a:ln w="9525">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2000" b="0">
                <a:latin typeface="Arial" charset="0"/>
              </a:rPr>
              <a:t>if (</a:t>
            </a:r>
            <a:r>
              <a:rPr lang="en-US" altLang="en-US" sz="2000" b="0">
                <a:latin typeface="Arial" charset="0"/>
              </a:rPr>
              <a:t>leftErr</a:t>
            </a:r>
            <a:r>
              <a:rPr kumimoji="1" lang="en-US" altLang="en-US" sz="2000" b="0">
                <a:latin typeface="Arial" charset="0"/>
              </a:rPr>
              <a:t>  &gt;deadband)</a:t>
            </a:r>
          </a:p>
          <a:p>
            <a:pPr eaLnBrk="1" hangingPunct="1">
              <a:spcBef>
                <a:spcPct val="0"/>
              </a:spcBef>
              <a:buFontTx/>
              <a:buNone/>
            </a:pPr>
            <a:r>
              <a:rPr kumimoji="1" lang="en-US" altLang="en-US" sz="2000" b="0">
                <a:latin typeface="Arial" charset="0"/>
              </a:rPr>
              <a:t>  leftPWM increase by (Pgain * leftErr)</a:t>
            </a:r>
            <a:endParaRPr kumimoji="1" lang="en-US" altLang="en-US" sz="1800" b="0">
              <a:latin typeface="Arial" charset="0"/>
            </a:endParaRPr>
          </a:p>
          <a:p>
            <a:pPr eaLnBrk="1" hangingPunct="1">
              <a:spcBef>
                <a:spcPct val="0"/>
              </a:spcBef>
              <a:buFontTx/>
              <a:buNone/>
            </a:pPr>
            <a:endParaRPr lang="en-US" altLang="en-US" sz="2000" b="0">
              <a:latin typeface="Arial" charset="0"/>
            </a:endParaRPr>
          </a:p>
        </p:txBody>
      </p:sp>
      <p:sp>
        <p:nvSpPr>
          <p:cNvPr id="18465" name="Line 31"/>
          <p:cNvSpPr>
            <a:spLocks noChangeShapeType="1"/>
          </p:cNvSpPr>
          <p:nvPr/>
        </p:nvSpPr>
        <p:spPr bwMode="auto">
          <a:xfrm>
            <a:off x="3124200" y="4114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52572" y="3645590"/>
            <a:ext cx="92661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en-US" altLang="zh-TW" i="1" dirty="0" smtClean="0"/>
              <a:t>1a) Direct Current (DC) motors</a:t>
            </a:r>
            <a:br>
              <a:rPr lang="en-US" altLang="zh-TW" i="1" dirty="0" smtClean="0"/>
            </a:br>
            <a:endParaRPr lang="en-US" altLang="en-US" i="1" dirty="0" smtClean="0">
              <a:ea typeface="新細明體" pitchFamily="18" charset="-120"/>
            </a:endParaRPr>
          </a:p>
        </p:txBody>
      </p:sp>
      <p:sp>
        <p:nvSpPr>
          <p:cNvPr id="5125" name="Rectangle 5"/>
          <p:cNvSpPr>
            <a:spLocks noGrp="1" noChangeArrowheads="1"/>
          </p:cNvSpPr>
          <p:nvPr>
            <p:ph type="subTitle" idx="1"/>
          </p:nvPr>
        </p:nvSpPr>
        <p:spPr/>
        <p:txBody>
          <a:bodyPr>
            <a:normAutofit/>
          </a:bodyPr>
          <a:lstStyle/>
          <a:p>
            <a:pPr eaLnBrk="1" hangingPunct="1"/>
            <a:r>
              <a:rPr lang="en-US" altLang="zh-TW" dirty="0" smtClean="0">
                <a:solidFill>
                  <a:srgbClr val="898989"/>
                </a:solidFill>
              </a:rPr>
              <a:t>For robots</a:t>
            </a:r>
          </a:p>
          <a:p>
            <a:pPr eaLnBrk="1" hangingPunct="1"/>
            <a:endParaRPr lang="en-US" altLang="en-US" dirty="0" smtClean="0">
              <a:solidFill>
                <a:srgbClr val="898989"/>
              </a:solidFill>
              <a:ea typeface="新細明體" pitchFamily="18" charset="-120"/>
            </a:endParaRPr>
          </a:p>
        </p:txBody>
      </p:sp>
      <p:sp>
        <p:nvSpPr>
          <p:cNvPr id="4100"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101"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6D988808-B541-48A0-8B1C-056A3E4529A5}" type="slidenum">
              <a:rPr lang="en-US" altLang="en-US" sz="1200" b="0">
                <a:latin typeface="Arial" charset="0"/>
              </a:rPr>
              <a:pPr>
                <a:spcBef>
                  <a:spcPct val="0"/>
                </a:spcBef>
                <a:buFontTx/>
                <a:buNone/>
              </a:pPr>
              <a:t>3</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zh-TW" sz="3200" smtClean="0"/>
              <a:t>II) P</a:t>
            </a:r>
            <a:r>
              <a:rPr lang="en-US" altLang="en-US" sz="3200" smtClean="0">
                <a:ea typeface="新細明體" pitchFamily="18" charset="-120"/>
              </a:rPr>
              <a:t>ID (proportional-integral-derivative) </a:t>
            </a:r>
            <a:r>
              <a:rPr lang="en-US" altLang="zh-TW" sz="3200" smtClean="0"/>
              <a:t>control</a:t>
            </a:r>
            <a:endParaRPr lang="en-US" altLang="en-US" sz="3200" smtClean="0">
              <a:ea typeface="新細明體" pitchFamily="18" charset="-120"/>
            </a:endParaRPr>
          </a:p>
        </p:txBody>
      </p:sp>
      <p:sp>
        <p:nvSpPr>
          <p:cNvPr id="20485" name="Rectangle 3"/>
          <p:cNvSpPr>
            <a:spLocks noGrp="1" noChangeArrowheads="1"/>
          </p:cNvSpPr>
          <p:nvPr>
            <p:ph type="subTitle" idx="1"/>
          </p:nvPr>
        </p:nvSpPr>
        <p:spPr/>
        <p:txBody>
          <a:bodyPr>
            <a:normAutofit/>
          </a:bodyPr>
          <a:lstStyle/>
          <a:p>
            <a:pPr eaLnBrk="1" hangingPunct="1"/>
            <a:r>
              <a:rPr lang="en-US" altLang="zh-TW" sz="1800" smtClean="0">
                <a:solidFill>
                  <a:srgbClr val="898989"/>
                </a:solidFill>
              </a:rPr>
              <a:t>A more formal and precise method </a:t>
            </a:r>
          </a:p>
          <a:p>
            <a:pPr eaLnBrk="1" hangingPunct="1"/>
            <a:r>
              <a:rPr lang="en-US" altLang="zh-TW" sz="1800" smtClean="0">
                <a:solidFill>
                  <a:srgbClr val="898989"/>
                </a:solidFill>
              </a:rPr>
              <a:t>Used in most modern machines</a:t>
            </a:r>
            <a:endParaRPr lang="en-US" altLang="en-US" sz="1800" smtClean="0">
              <a:solidFill>
                <a:srgbClr val="898989"/>
              </a:solidFill>
              <a:ea typeface="新細明體" pitchFamily="18" charset="-120"/>
            </a:endParaRPr>
          </a:p>
        </p:txBody>
      </p:sp>
      <p:sp>
        <p:nvSpPr>
          <p:cNvPr id="19460"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19461"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4413B59A-E123-480E-84A6-0742C584B088}" type="slidenum">
              <a:rPr lang="en-US" altLang="en-US" sz="1200" b="0">
                <a:latin typeface="Arial" charset="0"/>
              </a:rPr>
              <a:pPr>
                <a:spcBef>
                  <a:spcPct val="0"/>
                </a:spcBef>
                <a:buFontTx/>
                <a:buNone/>
              </a:pPr>
              <a:t>30</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762000"/>
          </a:xfrm>
        </p:spPr>
        <p:txBody>
          <a:bodyPr/>
          <a:lstStyle/>
          <a:p>
            <a:pPr eaLnBrk="1" hangingPunct="1"/>
            <a:r>
              <a:rPr lang="en-US" altLang="zh-TW" sz="1900" smtClean="0"/>
              <a:t>control method:</a:t>
            </a:r>
            <a:br>
              <a:rPr lang="en-US" altLang="zh-TW" sz="1900" smtClean="0"/>
            </a:br>
            <a:r>
              <a:rPr lang="en-US" altLang="zh-TW" sz="1900" smtClean="0"/>
              <a:t>PID (proportional-integral-derivative) control</a:t>
            </a:r>
          </a:p>
        </p:txBody>
      </p:sp>
      <p:sp>
        <p:nvSpPr>
          <p:cNvPr id="20483" name="Rectangle 3"/>
          <p:cNvSpPr>
            <a:spLocks noGrp="1" noChangeArrowheads="1"/>
          </p:cNvSpPr>
          <p:nvPr>
            <p:ph idx="1"/>
          </p:nvPr>
        </p:nvSpPr>
        <p:spPr/>
        <p:txBody>
          <a:bodyPr/>
          <a:lstStyle/>
          <a:p>
            <a:pPr eaLnBrk="1" hangingPunct="1"/>
            <a:r>
              <a:rPr lang="en-US" altLang="zh-TW" smtClean="0"/>
              <a:t> </a:t>
            </a: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5BC22D78-C7FA-48C5-B532-E2AA665CEFF3}" type="slidenum">
              <a:rPr lang="en-US" altLang="en-US" sz="1200" b="0">
                <a:latin typeface="Arial" charset="0"/>
              </a:rPr>
              <a:pPr>
                <a:spcBef>
                  <a:spcPct val="0"/>
                </a:spcBef>
                <a:buFontTx/>
                <a:buNone/>
              </a:pPr>
              <a:t>31</a:t>
            </a:fld>
            <a:endParaRPr lang="en-US" altLang="en-US" sz="1200" b="0">
              <a:latin typeface="Arial" charset="0"/>
            </a:endParaRPr>
          </a:p>
        </p:txBody>
      </p:sp>
      <p:sp>
        <p:nvSpPr>
          <p:cNvPr id="20486" name="Text Box 4"/>
          <p:cNvSpPr txBox="1">
            <a:spLocks noChangeArrowheads="1"/>
          </p:cNvSpPr>
          <p:nvPr/>
        </p:nvSpPr>
        <p:spPr bwMode="auto">
          <a:xfrm>
            <a:off x="0" y="1371600"/>
            <a:ext cx="1879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Required speed=</a:t>
            </a:r>
          </a:p>
          <a:p>
            <a:pPr eaLnBrk="1" hangingPunct="1">
              <a:spcBef>
                <a:spcPct val="0"/>
              </a:spcBef>
              <a:buFontTx/>
              <a:buNone/>
            </a:pPr>
            <a:endParaRPr kumimoji="1" lang="en-US" altLang="zh-TW" sz="1600" b="0">
              <a:latin typeface="Arial" charset="0"/>
            </a:endParaRPr>
          </a:p>
          <a:p>
            <a:pPr eaLnBrk="1" hangingPunct="1">
              <a:spcBef>
                <a:spcPct val="0"/>
              </a:spcBef>
              <a:buFontTx/>
              <a:buNone/>
            </a:pPr>
            <a:r>
              <a:rPr lang="en-US" altLang="en-US" sz="1800" b="0">
                <a:latin typeface="Arial" charset="0"/>
              </a:rPr>
              <a:t>leftRPMset</a:t>
            </a:r>
            <a:endParaRPr lang="en-US" altLang="zh-TW" sz="1800" b="0">
              <a:latin typeface="Arial" charset="0"/>
            </a:endParaRPr>
          </a:p>
        </p:txBody>
      </p:sp>
      <p:sp>
        <p:nvSpPr>
          <p:cNvPr id="20487" name="Text Box 5"/>
          <p:cNvSpPr txBox="1">
            <a:spLocks noChangeArrowheads="1"/>
          </p:cNvSpPr>
          <p:nvPr/>
        </p:nvSpPr>
        <p:spPr bwMode="auto">
          <a:xfrm>
            <a:off x="7696200" y="1371600"/>
            <a:ext cx="9572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dirty="0">
                <a:latin typeface="Arial" charset="0"/>
              </a:rPr>
              <a:t> </a:t>
            </a:r>
            <a:r>
              <a:rPr kumimoji="1" lang="en-US" altLang="zh-TW" sz="1200" b="0" dirty="0" smtClean="0">
                <a:latin typeface="Arial" charset="0"/>
              </a:rPr>
              <a:t> </a:t>
            </a:r>
            <a:r>
              <a:rPr kumimoji="1" lang="en-US" altLang="zh-TW" sz="1200" b="0" dirty="0">
                <a:latin typeface="Arial" charset="0"/>
              </a:rPr>
              <a:t>wheel</a:t>
            </a:r>
          </a:p>
          <a:p>
            <a:pPr eaLnBrk="1" hangingPunct="1">
              <a:spcBef>
                <a:spcPct val="0"/>
              </a:spcBef>
              <a:buFontTx/>
              <a:buNone/>
            </a:pPr>
            <a:r>
              <a:rPr kumimoji="1" lang="en-US" altLang="zh-TW" sz="1200" b="0" dirty="0">
                <a:latin typeface="Arial" charset="0"/>
              </a:rPr>
              <a:t>Speed</a:t>
            </a:r>
          </a:p>
          <a:p>
            <a:pPr eaLnBrk="1" hangingPunct="1">
              <a:spcBef>
                <a:spcPct val="0"/>
              </a:spcBef>
              <a:buFontTx/>
              <a:buNone/>
            </a:pPr>
            <a:r>
              <a:rPr kumimoji="1" lang="en-US" altLang="zh-TW" sz="1200" b="0" dirty="0">
                <a:latin typeface="Arial" charset="0"/>
              </a:rPr>
              <a:t>encoder</a:t>
            </a:r>
            <a:endParaRPr kumimoji="1" lang="en-US" altLang="zh-TW" sz="1800" b="0" dirty="0">
              <a:latin typeface="Arial" charset="0"/>
            </a:endParaRPr>
          </a:p>
        </p:txBody>
      </p:sp>
      <p:sp>
        <p:nvSpPr>
          <p:cNvPr id="20488" name="Text Box 6"/>
          <p:cNvSpPr txBox="1">
            <a:spLocks noChangeArrowheads="1"/>
          </p:cNvSpPr>
          <p:nvPr/>
        </p:nvSpPr>
        <p:spPr bwMode="auto">
          <a:xfrm>
            <a:off x="6629400" y="4114800"/>
            <a:ext cx="2660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20489" name="Oval 7"/>
          <p:cNvSpPr>
            <a:spLocks noChangeArrowheads="1"/>
          </p:cNvSpPr>
          <p:nvPr/>
        </p:nvSpPr>
        <p:spPr bwMode="auto">
          <a:xfrm>
            <a:off x="304800" y="2209800"/>
            <a:ext cx="341313" cy="477838"/>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490" name="Line 8"/>
          <p:cNvSpPr>
            <a:spLocks noChangeShapeType="1"/>
          </p:cNvSpPr>
          <p:nvPr/>
        </p:nvSpPr>
        <p:spPr bwMode="auto">
          <a:xfrm>
            <a:off x="0" y="23622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Oval 9"/>
          <p:cNvSpPr>
            <a:spLocks noChangeArrowheads="1"/>
          </p:cNvSpPr>
          <p:nvPr/>
        </p:nvSpPr>
        <p:spPr bwMode="auto">
          <a:xfrm>
            <a:off x="7658100" y="2068513"/>
            <a:ext cx="957263" cy="11271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1800" b="0">
              <a:latin typeface="Arial" charset="0"/>
            </a:endParaRPr>
          </a:p>
        </p:txBody>
      </p:sp>
      <p:sp>
        <p:nvSpPr>
          <p:cNvPr id="20492" name="Rectangle 10"/>
          <p:cNvSpPr>
            <a:spLocks noChangeArrowheads="1"/>
          </p:cNvSpPr>
          <p:nvPr/>
        </p:nvSpPr>
        <p:spPr bwMode="auto">
          <a:xfrm>
            <a:off x="8716963" y="2463800"/>
            <a:ext cx="274637" cy="565150"/>
          </a:xfrm>
          <a:prstGeom prst="rect">
            <a:avLst/>
          </a:prstGeom>
          <a:solidFill>
            <a:srgbClr val="FFFFFF"/>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493" name="Text Box 11"/>
          <p:cNvSpPr txBox="1">
            <a:spLocks noChangeArrowheads="1"/>
          </p:cNvSpPr>
          <p:nvPr/>
        </p:nvSpPr>
        <p:spPr bwMode="auto">
          <a:xfrm>
            <a:off x="0" y="2209800"/>
            <a:ext cx="8191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        </a:t>
            </a:r>
          </a:p>
          <a:p>
            <a:pPr eaLnBrk="1" hangingPunct="1">
              <a:spcBef>
                <a:spcPct val="0"/>
              </a:spcBef>
              <a:buFontTx/>
              <a:buNone/>
            </a:pPr>
            <a:r>
              <a:rPr kumimoji="1" lang="en-US" altLang="zh-TW" sz="1200" b="0">
                <a:latin typeface="Arial" charset="0"/>
              </a:rPr>
              <a:t>+   </a:t>
            </a:r>
          </a:p>
          <a:p>
            <a:pPr eaLnBrk="1" hangingPunct="1">
              <a:spcBef>
                <a:spcPct val="0"/>
              </a:spcBef>
              <a:buFontTx/>
              <a:buNone/>
            </a:pPr>
            <a:endParaRPr kumimoji="1" lang="en-US" altLang="zh-TW" sz="1200" b="0">
              <a:latin typeface="Arial" charset="0"/>
            </a:endParaRPr>
          </a:p>
          <a:p>
            <a:pPr eaLnBrk="1" hangingPunct="1">
              <a:spcBef>
                <a:spcPct val="0"/>
              </a:spcBef>
              <a:buFontTx/>
              <a:buNone/>
            </a:pPr>
            <a:r>
              <a:rPr kumimoji="1" lang="en-US" altLang="zh-TW" sz="1200" b="0">
                <a:latin typeface="Arial" charset="0"/>
              </a:rPr>
              <a:t>      -</a:t>
            </a:r>
            <a:endParaRPr kumimoji="1" lang="en-US" altLang="zh-TW" sz="1800" b="0">
              <a:latin typeface="Arial" charset="0"/>
            </a:endParaRPr>
          </a:p>
        </p:txBody>
      </p:sp>
      <p:sp>
        <p:nvSpPr>
          <p:cNvPr id="20494" name="Line 12"/>
          <p:cNvSpPr>
            <a:spLocks noChangeShapeType="1"/>
          </p:cNvSpPr>
          <p:nvPr/>
        </p:nvSpPr>
        <p:spPr bwMode="auto">
          <a:xfrm>
            <a:off x="7385050" y="2632075"/>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Text Box 13"/>
          <p:cNvSpPr txBox="1">
            <a:spLocks noChangeArrowheads="1"/>
          </p:cNvSpPr>
          <p:nvPr/>
        </p:nvSpPr>
        <p:spPr bwMode="auto">
          <a:xfrm>
            <a:off x="533400" y="4953000"/>
            <a:ext cx="1708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20496" name="Freeform 14"/>
          <p:cNvSpPr>
            <a:spLocks/>
          </p:cNvSpPr>
          <p:nvPr/>
        </p:nvSpPr>
        <p:spPr bwMode="auto">
          <a:xfrm>
            <a:off x="8342313" y="2255838"/>
            <a:ext cx="409575" cy="563562"/>
          </a:xfrm>
          <a:custGeom>
            <a:avLst/>
            <a:gdLst>
              <a:gd name="T0" fmla="*/ 2147483647 w 432"/>
              <a:gd name="T1" fmla="*/ 0 h 432"/>
              <a:gd name="T2" fmla="*/ 0 w 432"/>
              <a:gd name="T3" fmla="*/ 2147483647 h 432"/>
              <a:gd name="T4" fmla="*/ 2147483647 w 432"/>
              <a:gd name="T5" fmla="*/ 2147483647 h 432"/>
              <a:gd name="T6" fmla="*/ 0 60000 65536"/>
              <a:gd name="T7" fmla="*/ 0 60000 65536"/>
              <a:gd name="T8" fmla="*/ 0 60000 65536"/>
            </a:gdLst>
            <a:ahLst/>
            <a:cxnLst>
              <a:cxn ang="T6">
                <a:pos x="T0" y="T1"/>
              </a:cxn>
              <a:cxn ang="T7">
                <a:pos x="T2" y="T3"/>
              </a:cxn>
              <a:cxn ang="T8">
                <a:pos x="T4" y="T5"/>
              </a:cxn>
            </a:cxnLst>
            <a:rect l="0" t="0" r="r" b="b"/>
            <a:pathLst>
              <a:path w="432" h="432">
                <a:moveTo>
                  <a:pt x="432" y="0"/>
                </a:moveTo>
                <a:lnTo>
                  <a:pt x="0" y="288"/>
                </a:lnTo>
                <a:lnTo>
                  <a:pt x="432" y="432"/>
                </a:lnTo>
              </a:path>
            </a:pathLst>
          </a:custGeom>
          <a:noFill/>
          <a:ln w="9525" cap="rnd">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7" name="Line 15"/>
          <p:cNvSpPr>
            <a:spLocks noChangeShapeType="1"/>
          </p:cNvSpPr>
          <p:nvPr/>
        </p:nvSpPr>
        <p:spPr bwMode="auto">
          <a:xfrm>
            <a:off x="8205788" y="2632075"/>
            <a:ext cx="136525"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6"/>
          <p:cNvSpPr>
            <a:spLocks noChangeShapeType="1"/>
          </p:cNvSpPr>
          <p:nvPr/>
        </p:nvSpPr>
        <p:spPr bwMode="auto">
          <a:xfrm flipH="1">
            <a:off x="7931150" y="2632075"/>
            <a:ext cx="274638"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7"/>
          <p:cNvSpPr>
            <a:spLocks noChangeShapeType="1"/>
          </p:cNvSpPr>
          <p:nvPr/>
        </p:nvSpPr>
        <p:spPr bwMode="auto">
          <a:xfrm flipH="1" flipV="1">
            <a:off x="7658100" y="2444750"/>
            <a:ext cx="547688"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18"/>
          <p:cNvSpPr>
            <a:spLocks noChangeShapeType="1"/>
          </p:cNvSpPr>
          <p:nvPr/>
        </p:nvSpPr>
        <p:spPr bwMode="auto">
          <a:xfrm flipV="1">
            <a:off x="8205788" y="2255838"/>
            <a:ext cx="273050" cy="376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19"/>
          <p:cNvSpPr>
            <a:spLocks noChangeShapeType="1"/>
          </p:cNvSpPr>
          <p:nvPr/>
        </p:nvSpPr>
        <p:spPr bwMode="auto">
          <a:xfrm flipH="1" flipV="1">
            <a:off x="8067675" y="2068513"/>
            <a:ext cx="138113" cy="563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0"/>
          <p:cNvSpPr>
            <a:spLocks noChangeShapeType="1"/>
          </p:cNvSpPr>
          <p:nvPr/>
        </p:nvSpPr>
        <p:spPr bwMode="auto">
          <a:xfrm>
            <a:off x="8205788" y="2632075"/>
            <a:ext cx="409575"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Text Box 21"/>
          <p:cNvSpPr txBox="1">
            <a:spLocks noChangeArrowheads="1"/>
          </p:cNvSpPr>
          <p:nvPr/>
        </p:nvSpPr>
        <p:spPr bwMode="auto">
          <a:xfrm>
            <a:off x="7620000" y="1066800"/>
            <a:ext cx="12303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dirty="0">
                <a:latin typeface="Arial" charset="0"/>
              </a:rPr>
              <a:t>Motor</a:t>
            </a:r>
          </a:p>
          <a:p>
            <a:pPr eaLnBrk="1" hangingPunct="1">
              <a:spcBef>
                <a:spcPct val="0"/>
              </a:spcBef>
              <a:buFontTx/>
              <a:buNone/>
            </a:pPr>
            <a:r>
              <a:rPr kumimoji="1" lang="en-US" altLang="zh-TW" sz="1800" b="0" dirty="0" smtClean="0">
                <a:latin typeface="Arial" charset="0"/>
              </a:rPr>
              <a:t>&amp;</a:t>
            </a:r>
            <a:endParaRPr kumimoji="1" lang="en-US" altLang="zh-TW" sz="1800" b="0" dirty="0">
              <a:latin typeface="Arial" charset="0"/>
            </a:endParaRPr>
          </a:p>
        </p:txBody>
      </p:sp>
      <p:sp>
        <p:nvSpPr>
          <p:cNvPr id="20504" name="Oval 22"/>
          <p:cNvSpPr>
            <a:spLocks noChangeArrowheads="1"/>
          </p:cNvSpPr>
          <p:nvPr/>
        </p:nvSpPr>
        <p:spPr bwMode="auto">
          <a:xfrm>
            <a:off x="7924800" y="2667000"/>
            <a:ext cx="136525" cy="1873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05" name="Rectangle 23"/>
          <p:cNvSpPr>
            <a:spLocks noChangeArrowheads="1"/>
          </p:cNvSpPr>
          <p:nvPr/>
        </p:nvSpPr>
        <p:spPr bwMode="auto">
          <a:xfrm>
            <a:off x="8763000" y="2057400"/>
            <a:ext cx="136525" cy="188913"/>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06" name="Rectangle 24"/>
          <p:cNvSpPr>
            <a:spLocks noChangeArrowheads="1"/>
          </p:cNvSpPr>
          <p:nvPr/>
        </p:nvSpPr>
        <p:spPr bwMode="auto">
          <a:xfrm>
            <a:off x="8751888" y="2632075"/>
            <a:ext cx="136525" cy="187325"/>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07" name="Text Box 25"/>
          <p:cNvSpPr txBox="1">
            <a:spLocks noChangeArrowheads="1"/>
          </p:cNvSpPr>
          <p:nvPr/>
        </p:nvSpPr>
        <p:spPr bwMode="auto">
          <a:xfrm>
            <a:off x="6324600" y="1993900"/>
            <a:ext cx="1196975" cy="1425575"/>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generates PWM </a:t>
            </a:r>
          </a:p>
          <a:p>
            <a:pPr eaLnBrk="1" hangingPunct="1">
              <a:spcBef>
                <a:spcPct val="0"/>
              </a:spcBef>
              <a:buFontTx/>
              <a:buNone/>
            </a:pPr>
            <a:r>
              <a:rPr kumimoji="1" lang="en-US" altLang="zh-TW" sz="1600" b="0">
                <a:latin typeface="Arial" charset="0"/>
              </a:rPr>
              <a:t>for driver L293</a:t>
            </a:r>
            <a:endParaRPr kumimoji="1" lang="en-US" altLang="zh-TW" sz="2400" b="0">
              <a:latin typeface="Arial" charset="0"/>
            </a:endParaRPr>
          </a:p>
        </p:txBody>
      </p:sp>
      <p:sp>
        <p:nvSpPr>
          <p:cNvPr id="20508" name="Freeform 26"/>
          <p:cNvSpPr>
            <a:spLocks/>
          </p:cNvSpPr>
          <p:nvPr/>
        </p:nvSpPr>
        <p:spPr bwMode="auto">
          <a:xfrm>
            <a:off x="6858000" y="3505200"/>
            <a:ext cx="1639888" cy="381000"/>
          </a:xfrm>
          <a:custGeom>
            <a:avLst/>
            <a:gdLst>
              <a:gd name="T0" fmla="*/ 0 w 1728"/>
              <a:gd name="T1" fmla="*/ 2147483647 h 288"/>
              <a:gd name="T2" fmla="*/ 2147483647 w 1728"/>
              <a:gd name="T3" fmla="*/ 2147483647 h 288"/>
              <a:gd name="T4" fmla="*/ 2147483647 w 1728"/>
              <a:gd name="T5" fmla="*/ 0 h 288"/>
              <a:gd name="T6" fmla="*/ 2147483647 w 1728"/>
              <a:gd name="T7" fmla="*/ 0 h 288"/>
              <a:gd name="T8" fmla="*/ 2147483647 w 1728"/>
              <a:gd name="T9" fmla="*/ 2147483647 h 288"/>
              <a:gd name="T10" fmla="*/ 2147483647 w 1728"/>
              <a:gd name="T11" fmla="*/ 2147483647 h 288"/>
              <a:gd name="T12" fmla="*/ 2147483647 w 1728"/>
              <a:gd name="T13" fmla="*/ 0 h 288"/>
              <a:gd name="T14" fmla="*/ 2147483647 w 1728"/>
              <a:gd name="T15" fmla="*/ 0 h 288"/>
              <a:gd name="T16" fmla="*/ 2147483647 w 1728"/>
              <a:gd name="T17" fmla="*/ 2147483647 h 288"/>
              <a:gd name="T18" fmla="*/ 2147483647 w 1728"/>
              <a:gd name="T19" fmla="*/ 2147483647 h 288"/>
              <a:gd name="T20" fmla="*/ 2147483647 w 1728"/>
              <a:gd name="T21" fmla="*/ 0 h 288"/>
              <a:gd name="T22" fmla="*/ 2147483647 w 1728"/>
              <a:gd name="T23" fmla="*/ 0 h 288"/>
              <a:gd name="T24" fmla="*/ 2147483647 w 1728"/>
              <a:gd name="T25" fmla="*/ 2147483647 h 288"/>
              <a:gd name="T26" fmla="*/ 2147483647 w 1728"/>
              <a:gd name="T27" fmla="*/ 2147483647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8" h="288">
                <a:moveTo>
                  <a:pt x="0" y="288"/>
                </a:moveTo>
                <a:lnTo>
                  <a:pt x="144" y="288"/>
                </a:lnTo>
                <a:lnTo>
                  <a:pt x="144" y="0"/>
                </a:lnTo>
                <a:lnTo>
                  <a:pt x="288" y="0"/>
                </a:lnTo>
                <a:lnTo>
                  <a:pt x="288" y="288"/>
                </a:lnTo>
                <a:lnTo>
                  <a:pt x="720" y="288"/>
                </a:lnTo>
                <a:lnTo>
                  <a:pt x="720" y="0"/>
                </a:lnTo>
                <a:lnTo>
                  <a:pt x="864" y="0"/>
                </a:lnTo>
                <a:lnTo>
                  <a:pt x="864" y="288"/>
                </a:lnTo>
                <a:lnTo>
                  <a:pt x="1296" y="288"/>
                </a:lnTo>
                <a:lnTo>
                  <a:pt x="1296" y="0"/>
                </a:lnTo>
                <a:lnTo>
                  <a:pt x="1440" y="0"/>
                </a:lnTo>
                <a:lnTo>
                  <a:pt x="1440" y="288"/>
                </a:lnTo>
                <a:lnTo>
                  <a:pt x="172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Line 27"/>
          <p:cNvSpPr>
            <a:spLocks noChangeShapeType="1"/>
          </p:cNvSpPr>
          <p:nvPr/>
        </p:nvSpPr>
        <p:spPr bwMode="auto">
          <a:xfrm flipH="1">
            <a:off x="7772400" y="5334000"/>
            <a:ext cx="1698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0" name="Line 28"/>
          <p:cNvSpPr>
            <a:spLocks noChangeShapeType="1"/>
          </p:cNvSpPr>
          <p:nvPr/>
        </p:nvSpPr>
        <p:spPr bwMode="auto">
          <a:xfrm>
            <a:off x="5943600" y="259080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1" name="Text Box 29"/>
          <p:cNvSpPr txBox="1">
            <a:spLocks noChangeArrowheads="1"/>
          </p:cNvSpPr>
          <p:nvPr/>
        </p:nvSpPr>
        <p:spPr bwMode="auto">
          <a:xfrm>
            <a:off x="6172200" y="3429000"/>
            <a:ext cx="239077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leftPWM</a:t>
            </a:r>
            <a:endParaRPr kumimoji="1" lang="en-US" altLang="zh-TW" sz="1800" b="0">
              <a:latin typeface="Arial" charset="0"/>
            </a:endParaRPr>
          </a:p>
        </p:txBody>
      </p:sp>
      <p:sp>
        <p:nvSpPr>
          <p:cNvPr id="20512" name="Text Box 30"/>
          <p:cNvSpPr txBox="1">
            <a:spLocks noChangeArrowheads="1"/>
          </p:cNvSpPr>
          <p:nvPr/>
        </p:nvSpPr>
        <p:spPr bwMode="auto">
          <a:xfrm>
            <a:off x="2362200" y="1143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integral control</a:t>
            </a:r>
          </a:p>
          <a:p>
            <a:pPr eaLnBrk="1" hangingPunct="1">
              <a:spcBef>
                <a:spcPct val="50000"/>
              </a:spcBef>
              <a:buFontTx/>
              <a:buNone/>
            </a:pPr>
            <a:r>
              <a:rPr kumimoji="1" lang="en-US" altLang="zh-TW" sz="1800" b="0">
                <a:latin typeface="Arial" charset="0"/>
              </a:rPr>
              <a:t>Igain*   leftErr dt </a:t>
            </a:r>
          </a:p>
        </p:txBody>
      </p:sp>
      <p:sp>
        <p:nvSpPr>
          <p:cNvPr id="20513" name="Text Box 31"/>
          <p:cNvSpPr txBox="1">
            <a:spLocks noChangeArrowheads="1"/>
          </p:cNvSpPr>
          <p:nvPr/>
        </p:nvSpPr>
        <p:spPr bwMode="auto">
          <a:xfrm>
            <a:off x="2362200" y="20574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Proportional control</a:t>
            </a:r>
          </a:p>
          <a:p>
            <a:pPr eaLnBrk="1" hangingPunct="1">
              <a:spcBef>
                <a:spcPct val="50000"/>
              </a:spcBef>
              <a:buFontTx/>
              <a:buNone/>
            </a:pPr>
            <a:r>
              <a:rPr kumimoji="1" lang="en-US" altLang="zh-TW" sz="1800" b="0">
                <a:latin typeface="Arial" charset="0"/>
              </a:rPr>
              <a:t>Pgain*leftErr   </a:t>
            </a:r>
          </a:p>
        </p:txBody>
      </p:sp>
      <p:graphicFrame>
        <p:nvGraphicFramePr>
          <p:cNvPr id="20514" name="Object 32"/>
          <p:cNvGraphicFramePr>
            <a:graphicFrameLocks noChangeAspect="1"/>
          </p:cNvGraphicFramePr>
          <p:nvPr/>
        </p:nvGraphicFramePr>
        <p:xfrm>
          <a:off x="3048000" y="1447800"/>
          <a:ext cx="331788" cy="457200"/>
        </p:xfrm>
        <a:graphic>
          <a:graphicData uri="http://schemas.openxmlformats.org/presentationml/2006/ole">
            <mc:AlternateContent xmlns:mc="http://schemas.openxmlformats.org/markup-compatibility/2006">
              <mc:Choice xmlns:v="urn:schemas-microsoft-com:vml" Requires="v">
                <p:oleObj spid="_x0000_s20622" name="Equation" r:id="rId3" imgW="203112" imgH="279279" progId="Equation.DSMT4">
                  <p:embed/>
                </p:oleObj>
              </mc:Choice>
              <mc:Fallback>
                <p:oleObj name="Equation" r:id="rId3" imgW="203112" imgH="279279"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3317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5" name="Text Box 33"/>
          <p:cNvSpPr txBox="1">
            <a:spLocks noChangeArrowheads="1"/>
          </p:cNvSpPr>
          <p:nvPr/>
        </p:nvSpPr>
        <p:spPr bwMode="auto">
          <a:xfrm>
            <a:off x="2362200" y="3048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Derivative control</a:t>
            </a:r>
          </a:p>
          <a:p>
            <a:pPr eaLnBrk="1" hangingPunct="1">
              <a:spcBef>
                <a:spcPct val="50000"/>
              </a:spcBef>
              <a:buFontTx/>
              <a:buNone/>
            </a:pPr>
            <a:r>
              <a:rPr kumimoji="1" lang="en-US" altLang="zh-TW" sz="1800" b="0">
                <a:latin typeface="Arial" charset="0"/>
              </a:rPr>
              <a:t>Dgain*[d(leftErr)/dt] </a:t>
            </a:r>
          </a:p>
        </p:txBody>
      </p:sp>
      <p:sp>
        <p:nvSpPr>
          <p:cNvPr id="20516" name="Line 34"/>
          <p:cNvSpPr>
            <a:spLocks noChangeShapeType="1"/>
          </p:cNvSpPr>
          <p:nvPr/>
        </p:nvSpPr>
        <p:spPr bwMode="auto">
          <a:xfrm>
            <a:off x="609600" y="2362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7" name="Freeform 35"/>
          <p:cNvSpPr>
            <a:spLocks/>
          </p:cNvSpPr>
          <p:nvPr/>
        </p:nvSpPr>
        <p:spPr bwMode="auto">
          <a:xfrm>
            <a:off x="533400" y="2667000"/>
            <a:ext cx="5767388" cy="2849563"/>
          </a:xfrm>
          <a:custGeom>
            <a:avLst/>
            <a:gdLst>
              <a:gd name="T0" fmla="*/ 2147483647 w 2208"/>
              <a:gd name="T1" fmla="*/ 2147483647 h 1728"/>
              <a:gd name="T2" fmla="*/ 0 w 2208"/>
              <a:gd name="T3" fmla="*/ 2147483647 h 1728"/>
              <a:gd name="T4" fmla="*/ 0 w 2208"/>
              <a:gd name="T5" fmla="*/ 0 h 1728"/>
              <a:gd name="T6" fmla="*/ 0 60000 65536"/>
              <a:gd name="T7" fmla="*/ 0 60000 65536"/>
              <a:gd name="T8" fmla="*/ 0 60000 65536"/>
            </a:gdLst>
            <a:ahLst/>
            <a:cxnLst>
              <a:cxn ang="T6">
                <a:pos x="T0" y="T1"/>
              </a:cxn>
              <a:cxn ang="T7">
                <a:pos x="T2" y="T3"/>
              </a:cxn>
              <a:cxn ang="T8">
                <a:pos x="T4" y="T5"/>
              </a:cxn>
            </a:cxnLst>
            <a:rect l="0" t="0" r="r" b="b"/>
            <a:pathLst>
              <a:path w="2208" h="1728">
                <a:moveTo>
                  <a:pt x="2208" y="1728"/>
                </a:moveTo>
                <a:lnTo>
                  <a:pt x="0" y="1728"/>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8" name="Freeform 36"/>
          <p:cNvSpPr>
            <a:spLocks/>
          </p:cNvSpPr>
          <p:nvPr/>
        </p:nvSpPr>
        <p:spPr bwMode="auto">
          <a:xfrm>
            <a:off x="6300788" y="3048000"/>
            <a:ext cx="2614612" cy="2468563"/>
          </a:xfrm>
          <a:custGeom>
            <a:avLst/>
            <a:gdLst>
              <a:gd name="T0" fmla="*/ 2147483647 w 1728"/>
              <a:gd name="T1" fmla="*/ 0 h 720"/>
              <a:gd name="T2" fmla="*/ 2147483647 w 1728"/>
              <a:gd name="T3" fmla="*/ 2147483647 h 720"/>
              <a:gd name="T4" fmla="*/ 0 w 1728"/>
              <a:gd name="T5" fmla="*/ 2147483647 h 720"/>
              <a:gd name="T6" fmla="*/ 0 60000 65536"/>
              <a:gd name="T7" fmla="*/ 0 60000 65536"/>
              <a:gd name="T8" fmla="*/ 0 60000 65536"/>
            </a:gdLst>
            <a:ahLst/>
            <a:cxnLst>
              <a:cxn ang="T6">
                <a:pos x="T0" y="T1"/>
              </a:cxn>
              <a:cxn ang="T7">
                <a:pos x="T2" y="T3"/>
              </a:cxn>
              <a:cxn ang="T8">
                <a:pos x="T4" y="T5"/>
              </a:cxn>
            </a:cxnLst>
            <a:rect l="0" t="0" r="r" b="b"/>
            <a:pathLst>
              <a:path w="1728" h="720">
                <a:moveTo>
                  <a:pt x="1728" y="0"/>
                </a:moveTo>
                <a:lnTo>
                  <a:pt x="1728" y="720"/>
                </a:lnTo>
                <a:lnTo>
                  <a:pt x="0" y="72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9" name="Oval 37"/>
          <p:cNvSpPr>
            <a:spLocks noChangeArrowheads="1"/>
          </p:cNvSpPr>
          <p:nvPr/>
        </p:nvSpPr>
        <p:spPr bwMode="auto">
          <a:xfrm>
            <a:off x="5715000" y="2362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1" lang="en-US" altLang="zh-TW" sz="1800" b="0">
                <a:latin typeface="Arial" charset="0"/>
              </a:rPr>
              <a:t>sum</a:t>
            </a:r>
          </a:p>
        </p:txBody>
      </p:sp>
      <p:sp>
        <p:nvSpPr>
          <p:cNvPr id="20520" name="Oval 38"/>
          <p:cNvSpPr>
            <a:spLocks noChangeArrowheads="1"/>
          </p:cNvSpPr>
          <p:nvPr/>
        </p:nvSpPr>
        <p:spPr bwMode="auto">
          <a:xfrm>
            <a:off x="19812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0521" name="Freeform 39"/>
          <p:cNvSpPr>
            <a:spLocks/>
          </p:cNvSpPr>
          <p:nvPr/>
        </p:nvSpPr>
        <p:spPr bwMode="auto">
          <a:xfrm>
            <a:off x="7848600" y="3200400"/>
            <a:ext cx="762000" cy="241300"/>
          </a:xfrm>
          <a:custGeom>
            <a:avLst/>
            <a:gdLst>
              <a:gd name="T0" fmla="*/ 2147483647 w 480"/>
              <a:gd name="T1" fmla="*/ 0 h 152"/>
              <a:gd name="T2" fmla="*/ 2147483647 w 480"/>
              <a:gd name="T3" fmla="*/ 2147483647 h 152"/>
              <a:gd name="T4" fmla="*/ 0 w 480"/>
              <a:gd name="T5" fmla="*/ 2147483647 h 152"/>
              <a:gd name="T6" fmla="*/ 0 60000 65536"/>
              <a:gd name="T7" fmla="*/ 0 60000 65536"/>
              <a:gd name="T8" fmla="*/ 0 60000 65536"/>
            </a:gdLst>
            <a:ahLst/>
            <a:cxnLst>
              <a:cxn ang="T6">
                <a:pos x="T0" y="T1"/>
              </a:cxn>
              <a:cxn ang="T7">
                <a:pos x="T2" y="T3"/>
              </a:cxn>
              <a:cxn ang="T8">
                <a:pos x="T4" y="T5"/>
              </a:cxn>
            </a:cxnLst>
            <a:rect l="0" t="0" r="r" b="b"/>
            <a:pathLst>
              <a:path w="480" h="152">
                <a:moveTo>
                  <a:pt x="480" y="0"/>
                </a:moveTo>
                <a:cubicBezTo>
                  <a:pt x="424" y="68"/>
                  <a:pt x="368" y="136"/>
                  <a:pt x="288" y="144"/>
                </a:cubicBezTo>
                <a:cubicBezTo>
                  <a:pt x="208" y="152"/>
                  <a:pt x="104" y="100"/>
                  <a:pt x="0" y="4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2" name="Freeform 40"/>
          <p:cNvSpPr>
            <a:spLocks/>
          </p:cNvSpPr>
          <p:nvPr/>
        </p:nvSpPr>
        <p:spPr bwMode="auto">
          <a:xfrm>
            <a:off x="5334000" y="1447800"/>
            <a:ext cx="533400" cy="914400"/>
          </a:xfrm>
          <a:custGeom>
            <a:avLst/>
            <a:gdLst>
              <a:gd name="T0" fmla="*/ 0 w 336"/>
              <a:gd name="T1" fmla="*/ 0 h 576"/>
              <a:gd name="T2" fmla="*/ 2147483647 w 336"/>
              <a:gd name="T3" fmla="*/ 0 h 576"/>
              <a:gd name="T4" fmla="*/ 2147483647 w 336"/>
              <a:gd name="T5" fmla="*/ 2147483647 h 576"/>
              <a:gd name="T6" fmla="*/ 0 60000 65536"/>
              <a:gd name="T7" fmla="*/ 0 60000 65536"/>
              <a:gd name="T8" fmla="*/ 0 60000 65536"/>
            </a:gdLst>
            <a:ahLst/>
            <a:cxnLst>
              <a:cxn ang="T6">
                <a:pos x="T0" y="T1"/>
              </a:cxn>
              <a:cxn ang="T7">
                <a:pos x="T2" y="T3"/>
              </a:cxn>
              <a:cxn ang="T8">
                <a:pos x="T4" y="T5"/>
              </a:cxn>
            </a:cxnLst>
            <a:rect l="0" t="0" r="r" b="b"/>
            <a:pathLst>
              <a:path w="336" h="576">
                <a:moveTo>
                  <a:pt x="0" y="0"/>
                </a:moveTo>
                <a:lnTo>
                  <a:pt x="336" y="0"/>
                </a:lnTo>
                <a:lnTo>
                  <a:pt x="336" y="576"/>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3" name="Line 41"/>
          <p:cNvSpPr>
            <a:spLocks noChangeShapeType="1"/>
          </p:cNvSpPr>
          <p:nvPr/>
        </p:nvSpPr>
        <p:spPr bwMode="auto">
          <a:xfrm>
            <a:off x="5334000" y="2590800"/>
            <a:ext cx="3810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4" name="Freeform 42"/>
          <p:cNvSpPr>
            <a:spLocks/>
          </p:cNvSpPr>
          <p:nvPr/>
        </p:nvSpPr>
        <p:spPr bwMode="auto">
          <a:xfrm>
            <a:off x="5334000" y="2743200"/>
            <a:ext cx="533400" cy="685800"/>
          </a:xfrm>
          <a:custGeom>
            <a:avLst/>
            <a:gdLst>
              <a:gd name="T0" fmla="*/ 0 w 336"/>
              <a:gd name="T1" fmla="*/ 2147483647 h 816"/>
              <a:gd name="T2" fmla="*/ 2147483647 w 336"/>
              <a:gd name="T3" fmla="*/ 2147483647 h 816"/>
              <a:gd name="T4" fmla="*/ 2147483647 w 336"/>
              <a:gd name="T5" fmla="*/ 0 h 816"/>
              <a:gd name="T6" fmla="*/ 0 60000 65536"/>
              <a:gd name="T7" fmla="*/ 0 60000 65536"/>
              <a:gd name="T8" fmla="*/ 0 60000 65536"/>
            </a:gdLst>
            <a:ahLst/>
            <a:cxnLst>
              <a:cxn ang="T6">
                <a:pos x="T0" y="T1"/>
              </a:cxn>
              <a:cxn ang="T7">
                <a:pos x="T2" y="T3"/>
              </a:cxn>
              <a:cxn ang="T8">
                <a:pos x="T4" y="T5"/>
              </a:cxn>
            </a:cxnLst>
            <a:rect l="0" t="0" r="r" b="b"/>
            <a:pathLst>
              <a:path w="336" h="816">
                <a:moveTo>
                  <a:pt x="0" y="816"/>
                </a:moveTo>
                <a:lnTo>
                  <a:pt x="336" y="816"/>
                </a:lnTo>
                <a:lnTo>
                  <a:pt x="33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5" name="Freeform 43"/>
          <p:cNvSpPr>
            <a:spLocks/>
          </p:cNvSpPr>
          <p:nvPr/>
        </p:nvSpPr>
        <p:spPr bwMode="auto">
          <a:xfrm>
            <a:off x="2057400" y="1447800"/>
            <a:ext cx="304800" cy="838200"/>
          </a:xfrm>
          <a:custGeom>
            <a:avLst/>
            <a:gdLst>
              <a:gd name="T0" fmla="*/ 0 w 192"/>
              <a:gd name="T1" fmla="*/ 2147483647 h 528"/>
              <a:gd name="T2" fmla="*/ 0 w 192"/>
              <a:gd name="T3" fmla="*/ 0 h 528"/>
              <a:gd name="T4" fmla="*/ 2147483647 w 192"/>
              <a:gd name="T5" fmla="*/ 0 h 528"/>
              <a:gd name="T6" fmla="*/ 0 60000 65536"/>
              <a:gd name="T7" fmla="*/ 0 60000 65536"/>
              <a:gd name="T8" fmla="*/ 0 60000 65536"/>
            </a:gdLst>
            <a:ahLst/>
            <a:cxnLst>
              <a:cxn ang="T6">
                <a:pos x="T0" y="T1"/>
              </a:cxn>
              <a:cxn ang="T7">
                <a:pos x="T2" y="T3"/>
              </a:cxn>
              <a:cxn ang="T8">
                <a:pos x="T4" y="T5"/>
              </a:cxn>
            </a:cxnLst>
            <a:rect l="0" t="0" r="r" b="b"/>
            <a:pathLst>
              <a:path w="192" h="528">
                <a:moveTo>
                  <a:pt x="0" y="528"/>
                </a:moveTo>
                <a:lnTo>
                  <a:pt x="0" y="0"/>
                </a:lnTo>
                <a:lnTo>
                  <a:pt x="192"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6" name="Freeform 44"/>
          <p:cNvSpPr>
            <a:spLocks/>
          </p:cNvSpPr>
          <p:nvPr/>
        </p:nvSpPr>
        <p:spPr bwMode="auto">
          <a:xfrm>
            <a:off x="2057400" y="2438400"/>
            <a:ext cx="304800" cy="1066800"/>
          </a:xfrm>
          <a:custGeom>
            <a:avLst/>
            <a:gdLst>
              <a:gd name="T0" fmla="*/ 0 w 192"/>
              <a:gd name="T1" fmla="*/ 0 h 960"/>
              <a:gd name="T2" fmla="*/ 0 w 192"/>
              <a:gd name="T3" fmla="*/ 2147483647 h 960"/>
              <a:gd name="T4" fmla="*/ 2147483647 w 192"/>
              <a:gd name="T5" fmla="*/ 2147483647 h 960"/>
              <a:gd name="T6" fmla="*/ 0 60000 65536"/>
              <a:gd name="T7" fmla="*/ 0 60000 65536"/>
              <a:gd name="T8" fmla="*/ 0 60000 65536"/>
            </a:gdLst>
            <a:ahLst/>
            <a:cxnLst>
              <a:cxn ang="T6">
                <a:pos x="T0" y="T1"/>
              </a:cxn>
              <a:cxn ang="T7">
                <a:pos x="T2" y="T3"/>
              </a:cxn>
              <a:cxn ang="T8">
                <a:pos x="T4" y="T5"/>
              </a:cxn>
            </a:cxnLst>
            <a:rect l="0" t="0" r="r" b="b"/>
            <a:pathLst>
              <a:path w="192" h="960">
                <a:moveTo>
                  <a:pt x="0" y="0"/>
                </a:moveTo>
                <a:lnTo>
                  <a:pt x="0" y="960"/>
                </a:lnTo>
                <a:lnTo>
                  <a:pt x="192" y="96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7" name="Line 45"/>
          <p:cNvSpPr>
            <a:spLocks noChangeShapeType="1"/>
          </p:cNvSpPr>
          <p:nvPr/>
        </p:nvSpPr>
        <p:spPr bwMode="auto">
          <a:xfrm>
            <a:off x="2133600" y="2362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8" name="Text Box 46"/>
          <p:cNvSpPr txBox="1">
            <a:spLocks noChangeArrowheads="1"/>
          </p:cNvSpPr>
          <p:nvPr/>
        </p:nvSpPr>
        <p:spPr bwMode="auto">
          <a:xfrm>
            <a:off x="914400" y="2362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leftErr</a:t>
            </a:r>
            <a:endParaRPr kumimoji="1" lang="en-US" altLang="en-US" sz="1800" b="0">
              <a:latin typeface="Arial" charset="0"/>
            </a:endParaRPr>
          </a:p>
        </p:txBody>
      </p:sp>
      <p:sp>
        <p:nvSpPr>
          <p:cNvPr id="20529" name="Text Box 47"/>
          <p:cNvSpPr txBox="1">
            <a:spLocks noChangeArrowheads="1"/>
          </p:cNvSpPr>
          <p:nvPr/>
        </p:nvSpPr>
        <p:spPr bwMode="auto">
          <a:xfrm>
            <a:off x="5943600" y="1524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leftPWM</a:t>
            </a:r>
          </a:p>
        </p:txBody>
      </p:sp>
      <p:sp>
        <p:nvSpPr>
          <p:cNvPr id="20530" name="Line 48"/>
          <p:cNvSpPr>
            <a:spLocks noChangeShapeType="1"/>
          </p:cNvSpPr>
          <p:nvPr/>
        </p:nvSpPr>
        <p:spPr bwMode="auto">
          <a:xfrm flipH="1">
            <a:off x="6248400" y="1828800"/>
            <a:ext cx="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625970" y="2346877"/>
            <a:ext cx="92661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0"/>
            <a:ext cx="8229600" cy="1143000"/>
          </a:xfrm>
        </p:spPr>
        <p:txBody>
          <a:bodyPr/>
          <a:lstStyle/>
          <a:p>
            <a:pPr eaLnBrk="1" hangingPunct="1"/>
            <a:r>
              <a:rPr lang="en-US" altLang="zh-TW" smtClean="0"/>
              <a:t>Introduction</a:t>
            </a:r>
          </a:p>
        </p:txBody>
      </p:sp>
      <p:sp>
        <p:nvSpPr>
          <p:cNvPr id="21507" name="Rectangle 3"/>
          <p:cNvSpPr>
            <a:spLocks noGrp="1" noChangeArrowheads="1"/>
          </p:cNvSpPr>
          <p:nvPr>
            <p:ph idx="1"/>
          </p:nvPr>
        </p:nvSpPr>
        <p:spPr>
          <a:xfrm>
            <a:off x="539750" y="765175"/>
            <a:ext cx="8229600" cy="4525963"/>
          </a:xfrm>
        </p:spPr>
        <p:txBody>
          <a:bodyPr/>
          <a:lstStyle/>
          <a:p>
            <a:pPr eaLnBrk="1" hangingPunct="1"/>
            <a:r>
              <a:rPr lang="en-US" altLang="zh-TW" smtClean="0"/>
              <a:t>Control for better performance</a:t>
            </a:r>
          </a:p>
          <a:p>
            <a:pPr eaLnBrk="1" hangingPunct="1"/>
            <a:r>
              <a:rPr lang="en-US" altLang="zh-TW" smtClean="0"/>
              <a:t>Use PID, choose whatever response you want</a:t>
            </a:r>
          </a:p>
          <a:p>
            <a:pPr eaLnBrk="1" hangingPunct="1"/>
            <a:endParaRPr lang="en-US" altLang="zh-TW" smtClean="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26CF1A1A-0B0F-4C80-8BA7-86292DA7A32A}" type="slidenum">
              <a:rPr lang="en-US" altLang="en-US" sz="1200" b="0">
                <a:latin typeface="Arial" charset="0"/>
              </a:rPr>
              <a:pPr>
                <a:spcBef>
                  <a:spcPct val="0"/>
                </a:spcBef>
                <a:buFontTx/>
                <a:buNone/>
              </a:pPr>
              <a:t>32</a:t>
            </a:fld>
            <a:endParaRPr lang="en-US" altLang="en-US" sz="1200" b="0">
              <a:latin typeface="Arial" charset="0"/>
            </a:endParaRPr>
          </a:p>
        </p:txBody>
      </p:sp>
      <p:sp>
        <p:nvSpPr>
          <p:cNvPr id="21510" name="Line 4"/>
          <p:cNvSpPr>
            <a:spLocks noChangeShapeType="1"/>
          </p:cNvSpPr>
          <p:nvPr/>
        </p:nvSpPr>
        <p:spPr bwMode="auto">
          <a:xfrm>
            <a:off x="2268538" y="5876925"/>
            <a:ext cx="4248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5"/>
          <p:cNvSpPr>
            <a:spLocks noChangeShapeType="1"/>
          </p:cNvSpPr>
          <p:nvPr/>
        </p:nvSpPr>
        <p:spPr bwMode="auto">
          <a:xfrm flipV="1">
            <a:off x="2268538" y="2420938"/>
            <a:ext cx="0" cy="3455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Freeform 6"/>
          <p:cNvSpPr>
            <a:spLocks/>
          </p:cNvSpPr>
          <p:nvPr/>
        </p:nvSpPr>
        <p:spPr bwMode="auto">
          <a:xfrm>
            <a:off x="2268538" y="3213100"/>
            <a:ext cx="4751387" cy="2663825"/>
          </a:xfrm>
          <a:custGeom>
            <a:avLst/>
            <a:gdLst>
              <a:gd name="T0" fmla="*/ 0 w 2948"/>
              <a:gd name="T1" fmla="*/ 2147483647 h 1678"/>
              <a:gd name="T2" fmla="*/ 2147483647 w 2948"/>
              <a:gd name="T3" fmla="*/ 2147483647 h 1678"/>
              <a:gd name="T4" fmla="*/ 2147483647 w 2948"/>
              <a:gd name="T5" fmla="*/ 0 h 1678"/>
              <a:gd name="T6" fmla="*/ 2147483647 w 2948"/>
              <a:gd name="T7" fmla="*/ 0 h 1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8" h="1678">
                <a:moveTo>
                  <a:pt x="0" y="1678"/>
                </a:moveTo>
                <a:lnTo>
                  <a:pt x="861" y="1678"/>
                </a:lnTo>
                <a:lnTo>
                  <a:pt x="861" y="0"/>
                </a:lnTo>
                <a:lnTo>
                  <a:pt x="2948" y="0"/>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Freeform 7"/>
          <p:cNvSpPr>
            <a:spLocks/>
          </p:cNvSpPr>
          <p:nvPr/>
        </p:nvSpPr>
        <p:spPr bwMode="auto">
          <a:xfrm>
            <a:off x="3635375" y="3213100"/>
            <a:ext cx="3241675" cy="2663825"/>
          </a:xfrm>
          <a:custGeom>
            <a:avLst/>
            <a:gdLst>
              <a:gd name="T0" fmla="*/ 0 w 2042"/>
              <a:gd name="T1" fmla="*/ 2147483647 h 1678"/>
              <a:gd name="T2" fmla="*/ 2147483647 w 2042"/>
              <a:gd name="T3" fmla="*/ 2147483647 h 1678"/>
              <a:gd name="T4" fmla="*/ 2147483647 w 2042"/>
              <a:gd name="T5" fmla="*/ 2147483647 h 1678"/>
              <a:gd name="T6" fmla="*/ 2147483647 w 2042"/>
              <a:gd name="T7" fmla="*/ 2147483647 h 1678"/>
              <a:gd name="T8" fmla="*/ 2147483647 w 2042"/>
              <a:gd name="T9" fmla="*/ 2147483647 h 1678"/>
              <a:gd name="T10" fmla="*/ 2147483647 w 2042"/>
              <a:gd name="T11" fmla="*/ 0 h 1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2" h="1678">
                <a:moveTo>
                  <a:pt x="0" y="1678"/>
                </a:moveTo>
                <a:cubicBezTo>
                  <a:pt x="38" y="1383"/>
                  <a:pt x="76" y="1089"/>
                  <a:pt x="136" y="862"/>
                </a:cubicBezTo>
                <a:cubicBezTo>
                  <a:pt x="196" y="635"/>
                  <a:pt x="265" y="445"/>
                  <a:pt x="363" y="317"/>
                </a:cubicBezTo>
                <a:cubicBezTo>
                  <a:pt x="461" y="189"/>
                  <a:pt x="598" y="136"/>
                  <a:pt x="726" y="91"/>
                </a:cubicBezTo>
                <a:cubicBezTo>
                  <a:pt x="854" y="46"/>
                  <a:pt x="915" y="60"/>
                  <a:pt x="1134" y="45"/>
                </a:cubicBezTo>
                <a:cubicBezTo>
                  <a:pt x="1353" y="30"/>
                  <a:pt x="1891" y="7"/>
                  <a:pt x="2042"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8"/>
          <p:cNvSpPr txBox="1">
            <a:spLocks noChangeArrowheads="1"/>
          </p:cNvSpPr>
          <p:nvPr/>
        </p:nvSpPr>
        <p:spPr bwMode="auto">
          <a:xfrm>
            <a:off x="7072313" y="3521075"/>
            <a:ext cx="208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Good performance</a:t>
            </a:r>
          </a:p>
          <a:p>
            <a:pPr eaLnBrk="1" hangingPunct="1">
              <a:spcBef>
                <a:spcPct val="0"/>
              </a:spcBef>
              <a:buFontTx/>
              <a:buNone/>
            </a:pPr>
            <a:r>
              <a:rPr lang="en-US" altLang="zh-TW" sz="1800" b="0">
                <a:latin typeface="Arial" charset="0"/>
              </a:rPr>
              <a:t>Criteria depends </a:t>
            </a:r>
          </a:p>
          <a:p>
            <a:pPr eaLnBrk="1" hangingPunct="1">
              <a:spcBef>
                <a:spcPct val="0"/>
              </a:spcBef>
              <a:buFontTx/>
              <a:buNone/>
            </a:pPr>
            <a:r>
              <a:rPr lang="en-US" altLang="zh-TW" sz="1800" b="0">
                <a:latin typeface="Arial" charset="0"/>
              </a:rPr>
              <a:t>on users and </a:t>
            </a:r>
          </a:p>
          <a:p>
            <a:pPr eaLnBrk="1" hangingPunct="1">
              <a:spcBef>
                <a:spcPct val="0"/>
              </a:spcBef>
              <a:buFontTx/>
              <a:buNone/>
            </a:pPr>
            <a:r>
              <a:rPr lang="en-US" altLang="zh-TW" sz="1800" b="0">
                <a:latin typeface="Arial" charset="0"/>
              </a:rPr>
              <a:t>applications</a:t>
            </a:r>
          </a:p>
        </p:txBody>
      </p:sp>
      <p:sp>
        <p:nvSpPr>
          <p:cNvPr id="21515" name="Line 9"/>
          <p:cNvSpPr>
            <a:spLocks noChangeShapeType="1"/>
          </p:cNvSpPr>
          <p:nvPr/>
        </p:nvSpPr>
        <p:spPr bwMode="auto">
          <a:xfrm flipH="1" flipV="1">
            <a:off x="4500563" y="3500438"/>
            <a:ext cx="2592387" cy="144462"/>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Freeform 10"/>
          <p:cNvSpPr>
            <a:spLocks/>
          </p:cNvSpPr>
          <p:nvPr/>
        </p:nvSpPr>
        <p:spPr bwMode="auto">
          <a:xfrm>
            <a:off x="3563938" y="2265363"/>
            <a:ext cx="3529012" cy="3924300"/>
          </a:xfrm>
          <a:custGeom>
            <a:avLst/>
            <a:gdLst>
              <a:gd name="T0" fmla="*/ 2147483647 w 2223"/>
              <a:gd name="T1" fmla="*/ 2147483647 h 2472"/>
              <a:gd name="T2" fmla="*/ 2147483647 w 2223"/>
              <a:gd name="T3" fmla="*/ 2147483647 h 2472"/>
              <a:gd name="T4" fmla="*/ 2147483647 w 2223"/>
              <a:gd name="T5" fmla="*/ 2147483647 h 2472"/>
              <a:gd name="T6" fmla="*/ 2147483647 w 2223"/>
              <a:gd name="T7" fmla="*/ 2147483647 h 2472"/>
              <a:gd name="T8" fmla="*/ 2147483647 w 2223"/>
              <a:gd name="T9" fmla="*/ 2147483647 h 2472"/>
              <a:gd name="T10" fmla="*/ 2147483647 w 2223"/>
              <a:gd name="T11" fmla="*/ 2147483647 h 2472"/>
              <a:gd name="T12" fmla="*/ 2147483647 w 2223"/>
              <a:gd name="T13" fmla="*/ 2147483647 h 2472"/>
              <a:gd name="T14" fmla="*/ 2147483647 w 2223"/>
              <a:gd name="T15" fmla="*/ 2147483647 h 2472"/>
              <a:gd name="T16" fmla="*/ 2147483647 w 2223"/>
              <a:gd name="T17" fmla="*/ 2147483647 h 2472"/>
              <a:gd name="T18" fmla="*/ 2147483647 w 2223"/>
              <a:gd name="T19" fmla="*/ 2147483647 h 24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3" h="2472">
                <a:moveTo>
                  <a:pt x="45" y="2230"/>
                </a:moveTo>
                <a:cubicBezTo>
                  <a:pt x="22" y="2351"/>
                  <a:pt x="0" y="2472"/>
                  <a:pt x="45" y="2139"/>
                </a:cubicBezTo>
                <a:cubicBezTo>
                  <a:pt x="90" y="1806"/>
                  <a:pt x="234" y="468"/>
                  <a:pt x="317" y="234"/>
                </a:cubicBezTo>
                <a:cubicBezTo>
                  <a:pt x="400" y="0"/>
                  <a:pt x="461" y="703"/>
                  <a:pt x="544" y="733"/>
                </a:cubicBezTo>
                <a:cubicBezTo>
                  <a:pt x="627" y="763"/>
                  <a:pt x="710" y="415"/>
                  <a:pt x="816" y="415"/>
                </a:cubicBezTo>
                <a:cubicBezTo>
                  <a:pt x="922" y="415"/>
                  <a:pt x="1081" y="718"/>
                  <a:pt x="1179" y="733"/>
                </a:cubicBezTo>
                <a:cubicBezTo>
                  <a:pt x="1277" y="748"/>
                  <a:pt x="1300" y="521"/>
                  <a:pt x="1406" y="506"/>
                </a:cubicBezTo>
                <a:cubicBezTo>
                  <a:pt x="1512" y="491"/>
                  <a:pt x="1701" y="634"/>
                  <a:pt x="1814" y="642"/>
                </a:cubicBezTo>
                <a:cubicBezTo>
                  <a:pt x="1927" y="650"/>
                  <a:pt x="2019" y="559"/>
                  <a:pt x="2087" y="552"/>
                </a:cubicBezTo>
                <a:cubicBezTo>
                  <a:pt x="2155" y="545"/>
                  <a:pt x="2189" y="571"/>
                  <a:pt x="2223" y="597"/>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Text Box 11"/>
          <p:cNvSpPr txBox="1">
            <a:spLocks noChangeArrowheads="1"/>
          </p:cNvSpPr>
          <p:nvPr/>
        </p:nvSpPr>
        <p:spPr bwMode="auto">
          <a:xfrm>
            <a:off x="2895600" y="2224088"/>
            <a:ext cx="459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Too much overshoot/undershoot, not stable</a:t>
            </a:r>
          </a:p>
        </p:txBody>
      </p:sp>
      <p:sp>
        <p:nvSpPr>
          <p:cNvPr id="21518" name="Freeform 12"/>
          <p:cNvSpPr>
            <a:spLocks/>
          </p:cNvSpPr>
          <p:nvPr/>
        </p:nvSpPr>
        <p:spPr bwMode="auto">
          <a:xfrm>
            <a:off x="3635375" y="3297238"/>
            <a:ext cx="4176713" cy="2579687"/>
          </a:xfrm>
          <a:custGeom>
            <a:avLst/>
            <a:gdLst>
              <a:gd name="T0" fmla="*/ 0 w 2631"/>
              <a:gd name="T1" fmla="*/ 2147483647 h 1625"/>
              <a:gd name="T2" fmla="*/ 2147483647 w 2631"/>
              <a:gd name="T3" fmla="*/ 2147483647 h 1625"/>
              <a:gd name="T4" fmla="*/ 2147483647 w 2631"/>
              <a:gd name="T5" fmla="*/ 2147483647 h 1625"/>
              <a:gd name="T6" fmla="*/ 2147483647 w 2631"/>
              <a:gd name="T7" fmla="*/ 2147483647 h 1625"/>
              <a:gd name="T8" fmla="*/ 2147483647 w 2631"/>
              <a:gd name="T9" fmla="*/ 2147483647 h 1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1" h="1625">
                <a:moveTo>
                  <a:pt x="0" y="1625"/>
                </a:moveTo>
                <a:cubicBezTo>
                  <a:pt x="200" y="1375"/>
                  <a:pt x="401" y="1126"/>
                  <a:pt x="681" y="899"/>
                </a:cubicBezTo>
                <a:cubicBezTo>
                  <a:pt x="961" y="672"/>
                  <a:pt x="1407" y="407"/>
                  <a:pt x="1679" y="264"/>
                </a:cubicBezTo>
                <a:cubicBezTo>
                  <a:pt x="1951" y="121"/>
                  <a:pt x="2155" y="76"/>
                  <a:pt x="2314" y="38"/>
                </a:cubicBezTo>
                <a:cubicBezTo>
                  <a:pt x="2473" y="0"/>
                  <a:pt x="2552" y="19"/>
                  <a:pt x="2631" y="38"/>
                </a:cubicBezTo>
              </a:path>
            </a:pathLst>
          </a:custGeom>
          <a:noFill/>
          <a:ln w="9525"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Text Box 13"/>
          <p:cNvSpPr txBox="1">
            <a:spLocks noChangeArrowheads="1"/>
          </p:cNvSpPr>
          <p:nvPr/>
        </p:nvSpPr>
        <p:spPr bwMode="auto">
          <a:xfrm>
            <a:off x="6280150" y="4745038"/>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Response too slow</a:t>
            </a:r>
          </a:p>
        </p:txBody>
      </p:sp>
      <p:sp>
        <p:nvSpPr>
          <p:cNvPr id="21520" name="Line 14"/>
          <p:cNvSpPr>
            <a:spLocks noChangeShapeType="1"/>
          </p:cNvSpPr>
          <p:nvPr/>
        </p:nvSpPr>
        <p:spPr bwMode="auto">
          <a:xfrm flipH="1" flipV="1">
            <a:off x="5435600" y="4292600"/>
            <a:ext cx="792163"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15"/>
          <p:cNvSpPr txBox="1">
            <a:spLocks noChangeArrowheads="1"/>
          </p:cNvSpPr>
          <p:nvPr/>
        </p:nvSpPr>
        <p:spPr bwMode="auto">
          <a:xfrm>
            <a:off x="6640513" y="56816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21522" name="Text Box 16"/>
          <p:cNvSpPr txBox="1">
            <a:spLocks noChangeArrowheads="1"/>
          </p:cNvSpPr>
          <p:nvPr/>
        </p:nvSpPr>
        <p:spPr bwMode="auto">
          <a:xfrm>
            <a:off x="323850" y="2420938"/>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Motor speed (w)</a:t>
            </a:r>
          </a:p>
        </p:txBody>
      </p:sp>
      <p:sp>
        <p:nvSpPr>
          <p:cNvPr id="21523" name="Text Box 17"/>
          <p:cNvSpPr txBox="1">
            <a:spLocks noChangeArrowheads="1"/>
          </p:cNvSpPr>
          <p:nvPr/>
        </p:nvSpPr>
        <p:spPr bwMode="auto">
          <a:xfrm>
            <a:off x="2392363" y="3736975"/>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required</a:t>
            </a:r>
          </a:p>
        </p:txBody>
      </p:sp>
      <p:sp>
        <p:nvSpPr>
          <p:cNvPr id="21524" name="Line 18"/>
          <p:cNvSpPr>
            <a:spLocks noChangeShapeType="1"/>
          </p:cNvSpPr>
          <p:nvPr/>
        </p:nvSpPr>
        <p:spPr bwMode="auto">
          <a:xfrm flipV="1">
            <a:off x="3348038" y="3500438"/>
            <a:ext cx="2159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altLang="zh-TW" sz="2400" dirty="0" smtClean="0"/>
              <a:t/>
            </a:r>
            <a:br>
              <a:rPr lang="en-US" altLang="zh-TW" sz="2400" dirty="0" smtClean="0"/>
            </a:br>
            <a:r>
              <a:rPr lang="en-US" altLang="zh-TW" sz="2400" dirty="0" smtClean="0"/>
              <a:t>Exercise 2: Values to evaluate a control system</a:t>
            </a:r>
            <a:br>
              <a:rPr lang="en-US" altLang="zh-TW" sz="2400" dirty="0" smtClean="0"/>
            </a:br>
            <a:endParaRPr lang="en-US" altLang="zh-TW" sz="2400" dirty="0" smtClean="0"/>
          </a:p>
        </p:txBody>
      </p:sp>
      <p:sp>
        <p:nvSpPr>
          <p:cNvPr id="22531" name="Rectangle 3"/>
          <p:cNvSpPr>
            <a:spLocks noGrp="1" noChangeArrowheads="1"/>
          </p:cNvSpPr>
          <p:nvPr>
            <p:ph idx="1"/>
          </p:nvPr>
        </p:nvSpPr>
        <p:spPr>
          <a:xfrm>
            <a:off x="447675" y="866775"/>
            <a:ext cx="7315200" cy="4525963"/>
          </a:xfrm>
        </p:spPr>
        <p:txBody>
          <a:bodyPr/>
          <a:lstStyle/>
          <a:p>
            <a:pPr marL="514350" indent="-514350" eaLnBrk="1" hangingPunct="1">
              <a:buFont typeface="+mj-lt"/>
              <a:buAutoNum type="alphaLcParenR"/>
            </a:pPr>
            <a:r>
              <a:rPr lang="en-US" altLang="zh-TW" sz="2800" dirty="0" smtClean="0"/>
              <a:t>Describe </a:t>
            </a:r>
            <a:r>
              <a:rPr lang="en-US" altLang="zh-TW" sz="2800" dirty="0"/>
              <a:t>the terms in the following </a:t>
            </a:r>
            <a:r>
              <a:rPr lang="en-US" altLang="zh-TW" sz="2800" dirty="0" smtClean="0"/>
              <a:t>diagram</a:t>
            </a:r>
          </a:p>
          <a:p>
            <a:pPr marL="514350" indent="-514350" eaLnBrk="1" hangingPunct="1">
              <a:buFont typeface="+mj-lt"/>
              <a:buAutoNum type="alphaLcParenR"/>
            </a:pPr>
            <a:r>
              <a:rPr lang="en-US" altLang="zh-TW" sz="2800" dirty="0" smtClean="0"/>
              <a:t>Do you want them to be large or small?</a:t>
            </a: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94FA181-7FC8-44BB-B491-CAF1798F1A24}" type="slidenum">
              <a:rPr lang="en-US" altLang="en-US" sz="1200" b="0">
                <a:latin typeface="Arial" charset="0"/>
              </a:rPr>
              <a:pPr>
                <a:spcBef>
                  <a:spcPct val="0"/>
                </a:spcBef>
                <a:buFontTx/>
                <a:buNone/>
              </a:pPr>
              <a:t>33</a:t>
            </a:fld>
            <a:endParaRPr lang="en-US" altLang="en-US" sz="1200" b="0">
              <a:latin typeface="Arial" charset="0"/>
            </a:endParaRPr>
          </a:p>
        </p:txBody>
      </p:sp>
      <p:sp>
        <p:nvSpPr>
          <p:cNvPr id="22534" name="Line 4"/>
          <p:cNvSpPr>
            <a:spLocks noChangeShapeType="1"/>
          </p:cNvSpPr>
          <p:nvPr/>
        </p:nvSpPr>
        <p:spPr bwMode="auto">
          <a:xfrm>
            <a:off x="7524750" y="2924175"/>
            <a:ext cx="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5"/>
          <p:cNvSpPr txBox="1">
            <a:spLocks noChangeArrowheads="1"/>
          </p:cNvSpPr>
          <p:nvPr/>
        </p:nvSpPr>
        <p:spPr bwMode="auto">
          <a:xfrm>
            <a:off x="7164388" y="3429000"/>
            <a:ext cx="1593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Typically</a:t>
            </a:r>
          </a:p>
          <a:p>
            <a:pPr eaLnBrk="1" hangingPunct="1">
              <a:spcBef>
                <a:spcPct val="0"/>
              </a:spcBef>
              <a:buFontTx/>
              <a:buNone/>
            </a:pPr>
            <a:r>
              <a:rPr lang="en-US" altLang="zh-TW" sz="1800" b="0">
                <a:latin typeface="Arial" charset="0"/>
              </a:rPr>
              <a:t>value=10%</a:t>
            </a:r>
          </a:p>
          <a:p>
            <a:pPr eaLnBrk="1" hangingPunct="1">
              <a:spcBef>
                <a:spcPct val="0"/>
              </a:spcBef>
              <a:buFontTx/>
              <a:buNone/>
            </a:pPr>
            <a:r>
              <a:rPr lang="en-US" altLang="zh-TW" sz="1800" b="0">
                <a:latin typeface="Arial" charset="0"/>
              </a:rPr>
              <a:t>Depends </a:t>
            </a:r>
          </a:p>
          <a:p>
            <a:pPr eaLnBrk="1" hangingPunct="1">
              <a:spcBef>
                <a:spcPct val="0"/>
              </a:spcBef>
              <a:buFontTx/>
              <a:buNone/>
            </a:pPr>
            <a:r>
              <a:rPr lang="en-US" altLang="zh-TW" sz="1800" b="0">
                <a:latin typeface="Arial" charset="0"/>
              </a:rPr>
              <a:t>on application</a:t>
            </a:r>
          </a:p>
        </p:txBody>
      </p:sp>
      <p:sp>
        <p:nvSpPr>
          <p:cNvPr id="22536" name="Line 6"/>
          <p:cNvSpPr>
            <a:spLocks noChangeShapeType="1"/>
          </p:cNvSpPr>
          <p:nvPr/>
        </p:nvSpPr>
        <p:spPr bwMode="auto">
          <a:xfrm>
            <a:off x="1547813" y="3141663"/>
            <a:ext cx="741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7"/>
          <p:cNvSpPr>
            <a:spLocks noChangeShapeType="1"/>
          </p:cNvSpPr>
          <p:nvPr/>
        </p:nvSpPr>
        <p:spPr bwMode="auto">
          <a:xfrm flipV="1">
            <a:off x="1524000" y="2565400"/>
            <a:ext cx="23813" cy="307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8"/>
          <p:cNvSpPr>
            <a:spLocks noChangeShapeType="1"/>
          </p:cNvSpPr>
          <p:nvPr/>
        </p:nvSpPr>
        <p:spPr bwMode="auto">
          <a:xfrm>
            <a:off x="1547813" y="5445125"/>
            <a:ext cx="57610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Freeform 9"/>
          <p:cNvSpPr>
            <a:spLocks/>
          </p:cNvSpPr>
          <p:nvPr/>
        </p:nvSpPr>
        <p:spPr bwMode="auto">
          <a:xfrm>
            <a:off x="1547813" y="2600325"/>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0"/>
          <p:cNvSpPr>
            <a:spLocks noChangeShapeType="1"/>
          </p:cNvSpPr>
          <p:nvPr/>
        </p:nvSpPr>
        <p:spPr bwMode="auto">
          <a:xfrm>
            <a:off x="5076825" y="3357563"/>
            <a:ext cx="2519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1"/>
          <p:cNvSpPr>
            <a:spLocks noChangeShapeType="1"/>
          </p:cNvSpPr>
          <p:nvPr/>
        </p:nvSpPr>
        <p:spPr bwMode="auto">
          <a:xfrm>
            <a:off x="5148263" y="2924175"/>
            <a:ext cx="2447925"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2"/>
          <p:cNvSpPr>
            <a:spLocks noChangeShapeType="1"/>
          </p:cNvSpPr>
          <p:nvPr/>
        </p:nvSpPr>
        <p:spPr bwMode="auto">
          <a:xfrm>
            <a:off x="2268538" y="3141663"/>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Text Box 13"/>
          <p:cNvSpPr txBox="1">
            <a:spLocks noChangeArrowheads="1"/>
          </p:cNvSpPr>
          <p:nvPr/>
        </p:nvSpPr>
        <p:spPr bwMode="auto">
          <a:xfrm>
            <a:off x="1676400" y="55626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Rise time</a:t>
            </a:r>
          </a:p>
        </p:txBody>
      </p:sp>
      <p:sp>
        <p:nvSpPr>
          <p:cNvPr id="22544" name="Line 14"/>
          <p:cNvSpPr>
            <a:spLocks noChangeShapeType="1"/>
          </p:cNvSpPr>
          <p:nvPr/>
        </p:nvSpPr>
        <p:spPr bwMode="auto">
          <a:xfrm>
            <a:off x="5508625" y="3357563"/>
            <a:ext cx="0" cy="20875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15"/>
          <p:cNvSpPr txBox="1">
            <a:spLocks noChangeArrowheads="1"/>
          </p:cNvSpPr>
          <p:nvPr/>
        </p:nvSpPr>
        <p:spPr bwMode="auto">
          <a:xfrm>
            <a:off x="4953000" y="54864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Settling time</a:t>
            </a:r>
          </a:p>
        </p:txBody>
      </p:sp>
      <p:sp>
        <p:nvSpPr>
          <p:cNvPr id="22546" name="Text Box 16"/>
          <p:cNvSpPr txBox="1">
            <a:spLocks noChangeArrowheads="1"/>
          </p:cNvSpPr>
          <p:nvPr/>
        </p:nvSpPr>
        <p:spPr bwMode="auto">
          <a:xfrm>
            <a:off x="1311275" y="54657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0</a:t>
            </a:r>
          </a:p>
        </p:txBody>
      </p:sp>
      <p:sp>
        <p:nvSpPr>
          <p:cNvPr id="22547" name="Text Box 17"/>
          <p:cNvSpPr txBox="1">
            <a:spLocks noChangeArrowheads="1"/>
          </p:cNvSpPr>
          <p:nvPr/>
        </p:nvSpPr>
        <p:spPr bwMode="auto">
          <a:xfrm>
            <a:off x="7288213" y="53927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22548" name="Text Box 18"/>
          <p:cNvSpPr txBox="1">
            <a:spLocks noChangeArrowheads="1"/>
          </p:cNvSpPr>
          <p:nvPr/>
        </p:nvSpPr>
        <p:spPr bwMode="auto">
          <a:xfrm>
            <a:off x="447675" y="2944813"/>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Target </a:t>
            </a:r>
          </a:p>
          <a:p>
            <a:pPr eaLnBrk="1" hangingPunct="1">
              <a:spcBef>
                <a:spcPct val="0"/>
              </a:spcBef>
              <a:buFontTx/>
              <a:buNone/>
            </a:pPr>
            <a:r>
              <a:rPr lang="en-US" altLang="zh-TW" sz="1800" b="0">
                <a:latin typeface="Arial" charset="0"/>
              </a:rPr>
              <a:t>value</a:t>
            </a:r>
          </a:p>
        </p:txBody>
      </p:sp>
      <p:sp>
        <p:nvSpPr>
          <p:cNvPr id="22549" name="Line 19"/>
          <p:cNvSpPr>
            <a:spLocks noChangeShapeType="1"/>
          </p:cNvSpPr>
          <p:nvPr/>
        </p:nvSpPr>
        <p:spPr bwMode="auto">
          <a:xfrm flipV="1">
            <a:off x="2771775" y="2636838"/>
            <a:ext cx="0" cy="504825"/>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Text Box 20"/>
          <p:cNvSpPr txBox="1">
            <a:spLocks noChangeArrowheads="1"/>
          </p:cNvSpPr>
          <p:nvPr/>
        </p:nvSpPr>
        <p:spPr bwMode="auto">
          <a:xfrm>
            <a:off x="2268538" y="220503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overshoot</a:t>
            </a:r>
          </a:p>
        </p:txBody>
      </p:sp>
      <p:sp>
        <p:nvSpPr>
          <p:cNvPr id="22551" name="Freeform 21"/>
          <p:cNvSpPr>
            <a:spLocks/>
          </p:cNvSpPr>
          <p:nvPr/>
        </p:nvSpPr>
        <p:spPr bwMode="auto">
          <a:xfrm>
            <a:off x="7308850" y="3068638"/>
            <a:ext cx="1655763" cy="1587"/>
          </a:xfrm>
          <a:custGeom>
            <a:avLst/>
            <a:gdLst>
              <a:gd name="T0" fmla="*/ 0 w 1043"/>
              <a:gd name="T1" fmla="*/ 0 h 1"/>
              <a:gd name="T2" fmla="*/ 2147483647 w 1043"/>
              <a:gd name="T3" fmla="*/ 0 h 1"/>
              <a:gd name="T4" fmla="*/ 2147483647 w 1043"/>
              <a:gd name="T5" fmla="*/ 0 h 1"/>
              <a:gd name="T6" fmla="*/ 0 60000 65536"/>
              <a:gd name="T7" fmla="*/ 0 60000 65536"/>
              <a:gd name="T8" fmla="*/ 0 60000 65536"/>
            </a:gdLst>
            <a:ahLst/>
            <a:cxnLst>
              <a:cxn ang="T6">
                <a:pos x="T0" y="T1"/>
              </a:cxn>
              <a:cxn ang="T7">
                <a:pos x="T2" y="T3"/>
              </a:cxn>
              <a:cxn ang="T8">
                <a:pos x="T4" y="T5"/>
              </a:cxn>
            </a:cxnLst>
            <a:rect l="0" t="0" r="r" b="b"/>
            <a:pathLst>
              <a:path w="1043" h="1">
                <a:moveTo>
                  <a:pt x="0" y="0"/>
                </a:moveTo>
                <a:cubicBezTo>
                  <a:pt x="26" y="0"/>
                  <a:pt x="52" y="0"/>
                  <a:pt x="226" y="0"/>
                </a:cubicBezTo>
                <a:cubicBezTo>
                  <a:pt x="400" y="0"/>
                  <a:pt x="721" y="0"/>
                  <a:pt x="104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2"/>
          <p:cNvSpPr>
            <a:spLocks noChangeShapeType="1"/>
          </p:cNvSpPr>
          <p:nvPr/>
        </p:nvSpPr>
        <p:spPr bwMode="auto">
          <a:xfrm flipV="1">
            <a:off x="8675688" y="3141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3"/>
          <p:cNvSpPr>
            <a:spLocks noChangeShapeType="1"/>
          </p:cNvSpPr>
          <p:nvPr/>
        </p:nvSpPr>
        <p:spPr bwMode="auto">
          <a:xfrm>
            <a:off x="8675688" y="27082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Text Box 24"/>
          <p:cNvSpPr txBox="1">
            <a:spLocks noChangeArrowheads="1"/>
          </p:cNvSpPr>
          <p:nvPr/>
        </p:nvSpPr>
        <p:spPr bwMode="auto">
          <a:xfrm>
            <a:off x="8185150" y="1773238"/>
            <a:ext cx="958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Steady </a:t>
            </a:r>
          </a:p>
          <a:p>
            <a:pPr eaLnBrk="1" hangingPunct="1">
              <a:spcBef>
                <a:spcPct val="0"/>
              </a:spcBef>
              <a:buFontTx/>
              <a:buNone/>
            </a:pPr>
            <a:r>
              <a:rPr lang="en-US" altLang="zh-TW" sz="1800" b="0">
                <a:latin typeface="Arial" charset="0"/>
              </a:rPr>
              <a:t>state </a:t>
            </a:r>
          </a:p>
          <a:p>
            <a:pPr eaLnBrk="1" hangingPunct="1">
              <a:spcBef>
                <a:spcPct val="0"/>
              </a:spcBef>
              <a:buFontTx/>
              <a:buNone/>
            </a:pPr>
            <a:r>
              <a:rPr lang="en-US" altLang="zh-TW" sz="1800" b="0">
                <a:latin typeface="Arial" charset="0"/>
              </a:rPr>
              <a:t>error</a:t>
            </a:r>
          </a:p>
        </p:txBody>
      </p:sp>
      <p:sp>
        <p:nvSpPr>
          <p:cNvPr id="22555" name="Line 25"/>
          <p:cNvSpPr>
            <a:spLocks noChangeShapeType="1"/>
          </p:cNvSpPr>
          <p:nvPr/>
        </p:nvSpPr>
        <p:spPr bwMode="auto">
          <a:xfrm>
            <a:off x="3779838" y="3141663"/>
            <a:ext cx="0" cy="43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6"/>
          <p:cNvSpPr txBox="1">
            <a:spLocks noChangeArrowheads="1"/>
          </p:cNvSpPr>
          <p:nvPr/>
        </p:nvSpPr>
        <p:spPr bwMode="auto">
          <a:xfrm>
            <a:off x="3203575" y="37163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undershoot</a:t>
            </a:r>
          </a:p>
        </p:txBody>
      </p:sp>
      <p:sp>
        <p:nvSpPr>
          <p:cNvPr id="22557" name="Line 27"/>
          <p:cNvSpPr>
            <a:spLocks noChangeShapeType="1"/>
          </p:cNvSpPr>
          <p:nvPr/>
        </p:nvSpPr>
        <p:spPr bwMode="auto">
          <a:xfrm>
            <a:off x="1524000" y="5486400"/>
            <a:ext cx="3962400" cy="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28"/>
          <p:cNvSpPr>
            <a:spLocks noChangeShapeType="1"/>
          </p:cNvSpPr>
          <p:nvPr/>
        </p:nvSpPr>
        <p:spPr bwMode="auto">
          <a:xfrm>
            <a:off x="1524000" y="5562600"/>
            <a:ext cx="762000" cy="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sz="3400" smtClean="0"/>
              <a:t>Use of PID</a:t>
            </a:r>
            <a:br>
              <a:rPr lang="en-US" altLang="zh-TW" sz="3400" smtClean="0"/>
            </a:br>
            <a:r>
              <a:rPr lang="en-US" altLang="zh-TW" sz="3400" smtClean="0"/>
              <a:t>control terms are intertwined</a:t>
            </a:r>
            <a:br>
              <a:rPr lang="en-US" altLang="zh-TW" sz="3400" smtClean="0"/>
            </a:br>
            <a:r>
              <a:rPr lang="en-US" altLang="zh-TW" sz="1900" smtClean="0"/>
              <a:t>http://en.wikipedia.org/wiki/PID_controller</a:t>
            </a:r>
          </a:p>
        </p:txBody>
      </p:sp>
      <p:sp>
        <p:nvSpPr>
          <p:cNvPr id="23555" name="Rectangle 3"/>
          <p:cNvSpPr>
            <a:spLocks noGrp="1" noChangeArrowheads="1"/>
          </p:cNvSpPr>
          <p:nvPr>
            <p:ph type="body" sz="half" idx="1"/>
          </p:nvPr>
        </p:nvSpPr>
        <p:spPr>
          <a:xfrm>
            <a:off x="457200" y="1600200"/>
            <a:ext cx="7772400" cy="4530725"/>
          </a:xfrm>
        </p:spPr>
        <p:txBody>
          <a:bodyPr/>
          <a:lstStyle/>
          <a:p>
            <a:pPr marL="533400" indent="-533400" eaLnBrk="1" hangingPunct="1">
              <a:lnSpc>
                <a:spcPct val="80000"/>
              </a:lnSpc>
            </a:pPr>
            <a:r>
              <a:rPr lang="en-US" altLang="zh-TW" sz="2400" i="1" smtClean="0"/>
              <a:t>Kp (Pgain): </a:t>
            </a:r>
            <a:r>
              <a:rPr lang="en-US" altLang="zh-TW" sz="2400" b="1" i="1" smtClean="0"/>
              <a:t>Proportional Gain</a:t>
            </a:r>
            <a:r>
              <a:rPr lang="en-US" altLang="zh-TW" sz="2400" i="1" smtClean="0"/>
              <a:t> - Larger Kp typically means faster response since the larger the error, the larger the Proportional term compensation. An excessively large proportional gain will lead to process instability and oscillation. </a:t>
            </a:r>
          </a:p>
          <a:p>
            <a:pPr marL="533400" indent="-533400" eaLnBrk="1" hangingPunct="1">
              <a:lnSpc>
                <a:spcPct val="80000"/>
              </a:lnSpc>
            </a:pPr>
            <a:r>
              <a:rPr lang="en-US" altLang="zh-TW" sz="2400" i="1" smtClean="0"/>
              <a:t>Ki (Igain): </a:t>
            </a:r>
            <a:r>
              <a:rPr lang="en-US" altLang="zh-TW" sz="2400" b="1" i="1" smtClean="0"/>
              <a:t>Integral Gain</a:t>
            </a:r>
            <a:r>
              <a:rPr lang="en-US" altLang="zh-TW" sz="2400" i="1" smtClean="0"/>
              <a:t> - Larger Ki implies steady state errors are eliminated quicker. The trade-off is larger overshoot: any negative error integrated during transient response must be integrated away by positive error before we reach steady state. </a:t>
            </a:r>
          </a:p>
          <a:p>
            <a:pPr marL="533400" indent="-533400" eaLnBrk="1" hangingPunct="1">
              <a:lnSpc>
                <a:spcPct val="80000"/>
              </a:lnSpc>
            </a:pPr>
            <a:r>
              <a:rPr lang="en-US" altLang="zh-TW" sz="2400" i="1" smtClean="0"/>
              <a:t>Kd (Dgain): </a:t>
            </a:r>
            <a:r>
              <a:rPr lang="en-US" altLang="zh-TW" sz="2400" b="1" i="1" smtClean="0"/>
              <a:t>Derivative Gain</a:t>
            </a:r>
            <a:r>
              <a:rPr lang="en-US" altLang="zh-TW" sz="2400" i="1" smtClean="0"/>
              <a:t> - Larger Kd decreases overshoot, but slows down transient response and may lead to instability due to signal noise amplification in the differentiation of the error.</a:t>
            </a:r>
            <a:r>
              <a:rPr lang="en-US" altLang="zh-TW" sz="2400" smtClean="0"/>
              <a:t> </a:t>
            </a:r>
          </a:p>
          <a:p>
            <a:pPr marL="533400" indent="-533400" eaLnBrk="1" hangingPunct="1">
              <a:lnSpc>
                <a:spcPct val="80000"/>
              </a:lnSpc>
            </a:pPr>
            <a:endParaRPr lang="en-US" altLang="zh-TW" sz="2400" smtClean="0"/>
          </a:p>
        </p:txBody>
      </p:sp>
      <p:graphicFrame>
        <p:nvGraphicFramePr>
          <p:cNvPr id="23556" name="Object 4"/>
          <p:cNvGraphicFramePr>
            <a:graphicFrameLocks noGrp="1" noChangeAspect="1"/>
          </p:cNvGraphicFramePr>
          <p:nvPr>
            <p:ph sz="half" idx="2"/>
          </p:nvPr>
        </p:nvGraphicFramePr>
        <p:xfrm>
          <a:off x="1295400" y="2516188"/>
          <a:ext cx="314325" cy="431800"/>
        </p:xfrm>
        <a:graphic>
          <a:graphicData uri="http://schemas.openxmlformats.org/presentationml/2006/ole">
            <mc:AlternateContent xmlns:mc="http://schemas.openxmlformats.org/markup-compatibility/2006">
              <mc:Choice xmlns:v="urn:schemas-microsoft-com:vml" Requires="v">
                <p:oleObj spid="_x0000_s23649" name="Equation" r:id="rId3" imgW="203112" imgH="279279" progId="Equation.DSMT4">
                  <p:embed/>
                </p:oleObj>
              </mc:Choice>
              <mc:Fallback>
                <p:oleObj name="Equation" r:id="rId3" imgW="203112" imgH="279279"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6188"/>
                        <a:ext cx="314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3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D985A3C-3B8F-4D1A-BF66-6DBAB8EBDC24}" type="slidenum">
              <a:rPr lang="en-US" altLang="en-US" sz="1200" b="0">
                <a:latin typeface="Arial" charset="0"/>
              </a:rPr>
              <a:pPr>
                <a:spcBef>
                  <a:spcPct val="0"/>
                </a:spcBef>
                <a:buFontTx/>
                <a:buNone/>
              </a:pPr>
              <a:t>34</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TW" sz="3400" dirty="0" smtClean="0"/>
              <a:t>Effects of adjusting parameters</a:t>
            </a:r>
            <a:br>
              <a:rPr lang="en-US" altLang="zh-TW" sz="3400" dirty="0" smtClean="0"/>
            </a:br>
            <a:r>
              <a:rPr lang="en-US" altLang="zh-TW" sz="2100" dirty="0" smtClean="0"/>
              <a:t>http://en.wikipedia.org/wiki/PID_controller</a:t>
            </a:r>
            <a:r>
              <a:rPr lang="en-US" altLang="zh-TW" sz="3400" dirty="0" smtClean="0"/>
              <a:t/>
            </a:r>
            <a:br>
              <a:rPr lang="en-US" altLang="zh-TW" sz="3400" dirty="0" smtClean="0"/>
            </a:br>
            <a:endParaRPr lang="en-US" altLang="zh-TW" sz="3400" dirty="0" smtClean="0"/>
          </a:p>
        </p:txBody>
      </p:sp>
      <p:sp>
        <p:nvSpPr>
          <p:cNvPr id="24579" name="Rectangle 3"/>
          <p:cNvSpPr>
            <a:spLocks noGrp="1" noChangeArrowheads="1"/>
          </p:cNvSpPr>
          <p:nvPr>
            <p:ph type="body" sz="half" idx="1"/>
          </p:nvPr>
        </p:nvSpPr>
        <p:spPr/>
        <p:txBody>
          <a:bodyPr/>
          <a:lstStyle/>
          <a:p>
            <a:pPr eaLnBrk="1" hangingPunct="1"/>
            <a:endParaRPr lang="en-US" altLang="zh-TW" sz="2800" smtClean="0"/>
          </a:p>
          <a:p>
            <a:pPr eaLnBrk="1" hangingPunct="1"/>
            <a:endParaRPr lang="en-US" altLang="zh-TW" sz="2800" smtClean="0"/>
          </a:p>
          <a:p>
            <a:pPr eaLnBrk="1" hangingPunct="1"/>
            <a:r>
              <a:rPr lang="en-US" altLang="zh-TW" sz="2800" smtClean="0"/>
              <a:t>           </a:t>
            </a:r>
          </a:p>
        </p:txBody>
      </p:sp>
      <p:graphicFrame>
        <p:nvGraphicFramePr>
          <p:cNvPr id="250884" name="Group 4"/>
          <p:cNvGraphicFramePr>
            <a:graphicFrameLocks noGrp="1"/>
          </p:cNvGraphicFramePr>
          <p:nvPr>
            <p:ph sz="half" idx="2"/>
          </p:nvPr>
        </p:nvGraphicFramePr>
        <p:xfrm>
          <a:off x="1258888" y="1125538"/>
          <a:ext cx="7273925" cy="4967288"/>
        </p:xfrm>
        <a:graphic>
          <a:graphicData uri="http://schemas.openxmlformats.org/drawingml/2006/table">
            <a:tbl>
              <a:tblPr/>
              <a:tblGrid>
                <a:gridCol w="1454150">
                  <a:extLst>
                    <a:ext uri="{9D8B030D-6E8A-4147-A177-3AD203B41FA5}">
                      <a16:colId xmlns="" xmlns:a16="http://schemas.microsoft.com/office/drawing/2014/main" val="20000"/>
                    </a:ext>
                  </a:extLst>
                </a:gridCol>
                <a:gridCol w="1455737">
                  <a:extLst>
                    <a:ext uri="{9D8B030D-6E8A-4147-A177-3AD203B41FA5}">
                      <a16:colId xmlns="" xmlns:a16="http://schemas.microsoft.com/office/drawing/2014/main" val="20001"/>
                    </a:ext>
                  </a:extLst>
                </a:gridCol>
                <a:gridCol w="1454150">
                  <a:extLst>
                    <a:ext uri="{9D8B030D-6E8A-4147-A177-3AD203B41FA5}">
                      <a16:colId xmlns="" xmlns:a16="http://schemas.microsoft.com/office/drawing/2014/main" val="20002"/>
                    </a:ext>
                  </a:extLst>
                </a:gridCol>
                <a:gridCol w="1454150">
                  <a:extLst>
                    <a:ext uri="{9D8B030D-6E8A-4147-A177-3AD203B41FA5}">
                      <a16:colId xmlns="" xmlns:a16="http://schemas.microsoft.com/office/drawing/2014/main" val="20003"/>
                    </a:ext>
                  </a:extLst>
                </a:gridCol>
                <a:gridCol w="1455738">
                  <a:extLst>
                    <a:ext uri="{9D8B030D-6E8A-4147-A177-3AD203B41FA5}">
                      <a16:colId xmlns="" xmlns:a16="http://schemas.microsoft.com/office/drawing/2014/main" val="20004"/>
                    </a:ext>
                  </a:extLst>
                </a:gridCol>
              </a:tblGrid>
              <a:tr h="111125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dirty="0" smtClean="0">
                          <a:ln>
                            <a:noFill/>
                          </a:ln>
                          <a:solidFill>
                            <a:schemeClr val="tx1"/>
                          </a:solidFill>
                          <a:effectLst/>
                          <a:latin typeface="Arial" charset="0"/>
                          <a:ea typeface="新細明體" pitchFamily="18" charset="-120"/>
                        </a:rPr>
                        <a:t>Parameter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dirty="0" smtClean="0">
                          <a:ln>
                            <a:noFill/>
                          </a:ln>
                          <a:solidFill>
                            <a:schemeClr val="tx1"/>
                          </a:solidFill>
                          <a:effectLst/>
                          <a:latin typeface="Arial" charset="0"/>
                          <a:ea typeface="新細明體" pitchFamily="18" charset="-120"/>
                        </a:rPr>
                        <a:t>Rise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Overshoot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Settling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Steady state error</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 xmlns:a16="http://schemas.microsoft.com/office/drawing/2014/main" val="10000"/>
                  </a:ext>
                </a:extLst>
              </a:tr>
              <a:tr h="117792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Kp (Pgain)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tx1"/>
                          </a:solidFill>
                          <a:effectLst/>
                          <a:latin typeface="Arial" charset="0"/>
                          <a:ea typeface="新細明體" pitchFamily="18" charset="-120"/>
                        </a:rPr>
                        <a:t>step1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6338">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Ki (Igain)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Decrease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dirty="0" smtClean="0">
                          <a:ln>
                            <a:noFill/>
                          </a:ln>
                          <a:solidFill>
                            <a:schemeClr val="tx1"/>
                          </a:solidFill>
                          <a:effectLst/>
                          <a:latin typeface="Arial" charset="0"/>
                          <a:ea typeface="新細明體" pitchFamily="18" charset="-120"/>
                        </a:rPr>
                        <a:t>Eliminate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dirty="0" smtClean="0">
                          <a:ln>
                            <a:noFill/>
                          </a:ln>
                          <a:solidFill>
                            <a:schemeClr val="tx1"/>
                          </a:solidFill>
                          <a:effectLst/>
                          <a:latin typeface="Arial" charset="0"/>
                          <a:ea typeface="新細明體" pitchFamily="18" charset="-120"/>
                        </a:rPr>
                        <a:t>step3</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sng"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 xmlns:a16="http://schemas.microsoft.com/office/drawing/2014/main" val="10002"/>
                  </a:ext>
                </a:extLst>
              </a:tr>
              <a:tr h="150177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Kd (Dgain)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 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tx1"/>
                          </a:solidFill>
                          <a:effectLst/>
                          <a:latin typeface="Arial" charset="0"/>
                          <a:ea typeface="新細明體" pitchFamily="18" charset="-120"/>
                        </a:rPr>
                        <a:t>step2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dirty="0" smtClean="0">
                          <a:ln>
                            <a:noFill/>
                          </a:ln>
                          <a:solidFill>
                            <a:schemeClr val="tx1"/>
                          </a:solidFill>
                          <a:effectLst/>
                          <a:latin typeface="Arial" charset="0"/>
                          <a:ea typeface="新細明體" pitchFamily="18" charset="-120"/>
                        </a:rPr>
                        <a:t>Small Change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461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461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2D5C9582-2127-4B4C-B75C-FBE8AA4F1824}" type="slidenum">
              <a:rPr lang="en-US" altLang="en-US" sz="1200" b="0">
                <a:latin typeface="Arial" charset="0"/>
              </a:rPr>
              <a:pPr>
                <a:spcBef>
                  <a:spcPct val="0"/>
                </a:spcBef>
                <a:buFontTx/>
                <a:buNone/>
              </a:pPr>
              <a:t>35</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r>
              <a:rPr lang="en-US" altLang="en-US" smtClean="0">
                <a:ea typeface="新細明體" pitchFamily="18" charset="-120"/>
              </a:rPr>
              <a:t>Software</a:t>
            </a:r>
          </a:p>
        </p:txBody>
      </p:sp>
      <p:sp>
        <p:nvSpPr>
          <p:cNvPr id="26629" name="Rectangle 4"/>
          <p:cNvSpPr>
            <a:spLocks noGrp="1" noChangeArrowheads="1"/>
          </p:cNvSpPr>
          <p:nvPr>
            <p:ph type="subTitle" idx="1"/>
          </p:nvPr>
        </p:nvSpPr>
        <p:spPr>
          <a:xfrm>
            <a:off x="1371600" y="3581400"/>
            <a:ext cx="6400800" cy="1752600"/>
          </a:xfrm>
        </p:spPr>
        <p:txBody>
          <a:bodyPr rtlCol="0">
            <a:normAutofit lnSpcReduction="10000"/>
          </a:bodyPr>
          <a:lstStyle/>
          <a:p>
            <a:pPr eaLnBrk="1" fontAlgn="auto" hangingPunct="1">
              <a:spcAft>
                <a:spcPts val="0"/>
              </a:spcAft>
              <a:buFont typeface="Arial" pitchFamily="34" charset="0"/>
              <a:buNone/>
              <a:defRPr/>
            </a:pPr>
            <a:r>
              <a:rPr lang="en-US" dirty="0" smtClean="0"/>
              <a:t>Demo2017.c</a:t>
            </a:r>
          </a:p>
          <a:p>
            <a:pPr eaLnBrk="1" fontAlgn="auto" hangingPunct="1">
              <a:spcAft>
                <a:spcPts val="0"/>
              </a:spcAft>
              <a:buFont typeface="Arial" pitchFamily="34" charset="0"/>
              <a:buNone/>
              <a:defRPr/>
            </a:pPr>
            <a:r>
              <a:rPr lang="en-US" dirty="0" smtClean="0"/>
              <a:t>(at course webpage)</a:t>
            </a:r>
          </a:p>
          <a:p>
            <a:pPr eaLnBrk="1" fontAlgn="auto" hangingPunct="1">
              <a:spcAft>
                <a:spcPts val="0"/>
              </a:spcAft>
              <a:defRPr/>
            </a:pPr>
            <a:endParaRPr lang="en-US" sz="1400" dirty="0" smtClean="0"/>
          </a:p>
          <a:p>
            <a:pPr eaLnBrk="1" fontAlgn="auto" hangingPunct="1">
              <a:spcAft>
                <a:spcPts val="0"/>
              </a:spcAft>
              <a:defRPr/>
            </a:pPr>
            <a:r>
              <a:rPr lang="en-US" sz="1400" dirty="0" smtClean="0"/>
              <a:t>Old version: http</a:t>
            </a:r>
            <a:r>
              <a:rPr lang="en-US" sz="1400" dirty="0"/>
              <a:t>://www.cse.cuhk.edu.hk/~khwong/www2/ceng2400/PIDRobotDemo093.c</a:t>
            </a:r>
            <a:endParaRPr lang="en-US" sz="1400" dirty="0" smtClean="0"/>
          </a:p>
        </p:txBody>
      </p:sp>
      <p:sp>
        <p:nvSpPr>
          <p:cNvPr id="25604"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5605"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C50763D7-99AE-4CBE-A00F-D78D0DBEC06A}" type="slidenum">
              <a:rPr lang="en-US" altLang="en-US" sz="1200" b="0">
                <a:latin typeface="Arial" charset="0"/>
              </a:rPr>
              <a:pPr>
                <a:spcBef>
                  <a:spcPct val="0"/>
                </a:spcBef>
                <a:buFontTx/>
                <a:buNone/>
              </a:pPr>
              <a:t>36</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ltLang="zh-TW" dirty="0"/>
              <a:t>PID control </a:t>
            </a:r>
            <a:r>
              <a:rPr lang="en-US" altLang="zh-TW" dirty="0" smtClean="0"/>
              <a:t>algorithm</a:t>
            </a:r>
            <a:endParaRPr lang="en-US" dirty="0"/>
          </a:p>
        </p:txBody>
      </p:sp>
      <p:sp>
        <p:nvSpPr>
          <p:cNvPr id="3" name="Content Placeholder 2"/>
          <p:cNvSpPr>
            <a:spLocks noGrp="1"/>
          </p:cNvSpPr>
          <p:nvPr>
            <p:ph idx="1"/>
          </p:nvPr>
        </p:nvSpPr>
        <p:spPr>
          <a:xfrm>
            <a:off x="304800" y="914400"/>
            <a:ext cx="8763000" cy="4525963"/>
          </a:xfrm>
        </p:spPr>
        <p:txBody>
          <a:bodyPr/>
          <a:lstStyle/>
          <a:p>
            <a:r>
              <a:rPr lang="en-US" altLang="zh-TW" dirty="0"/>
              <a:t>PID control algorithm using </a:t>
            </a:r>
            <a:r>
              <a:rPr lang="en-US" altLang="zh-TW" dirty="0" smtClean="0"/>
              <a:t>interrupt</a:t>
            </a:r>
          </a:p>
          <a:p>
            <a:r>
              <a:rPr lang="en-US" dirty="0" smtClean="0"/>
              <a:t>The main program and the Interrupt service routine (ISR) __Timer0IntHandler</a:t>
            </a:r>
            <a:endParaRPr lang="en-US" dirty="0"/>
          </a:p>
        </p:txBody>
      </p:sp>
      <p:sp>
        <p:nvSpPr>
          <p:cNvPr id="4" name="Footer Placeholder 3"/>
          <p:cNvSpPr>
            <a:spLocks noGrp="1"/>
          </p:cNvSpPr>
          <p:nvPr>
            <p:ph type="ftr" sz="quarter" idx="11"/>
          </p:nvPr>
        </p:nvSpPr>
        <p:spPr/>
        <p:txBody>
          <a:bodyPr/>
          <a:lstStyle/>
          <a:p>
            <a:pPr>
              <a:defRPr/>
            </a:pPr>
            <a:r>
              <a:rPr lang="en-US" smtClean="0"/>
              <a:t>CEG2400 Ch16:  feedback control  V7f</a:t>
            </a:r>
            <a:endParaRPr lang="en-US"/>
          </a:p>
        </p:txBody>
      </p:sp>
      <p:sp>
        <p:nvSpPr>
          <p:cNvPr id="5" name="Slide Number Placeholder 4"/>
          <p:cNvSpPr>
            <a:spLocks noGrp="1"/>
          </p:cNvSpPr>
          <p:nvPr>
            <p:ph type="sldNum" sz="quarter" idx="12"/>
          </p:nvPr>
        </p:nvSpPr>
        <p:spPr/>
        <p:txBody>
          <a:bodyPr/>
          <a:lstStyle/>
          <a:p>
            <a:fld id="{5C1178AA-3FEB-4D43-9798-61C0D184AD5A}" type="slidenum">
              <a:rPr lang="en-US" altLang="en-US" smtClean="0"/>
              <a:pPr/>
              <a:t>37</a:t>
            </a:fld>
            <a:endParaRPr lang="en-US" altLang="en-US" dirty="0"/>
          </a:p>
        </p:txBody>
      </p:sp>
      <p:sp>
        <p:nvSpPr>
          <p:cNvPr id="6" name="Rectangle 10"/>
          <p:cNvSpPr txBox="1">
            <a:spLocks noChangeArrowheads="1"/>
          </p:cNvSpPr>
          <p:nvPr/>
        </p:nvSpPr>
        <p:spPr bwMode="auto">
          <a:xfrm>
            <a:off x="3124200" y="57594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zh-TW"/>
            </a:defPPr>
            <a:lvl1pPr algn="ctr" rtl="0" eaLnBrk="0" fontAlgn="base" hangingPunct="0">
              <a:spcBef>
                <a:spcPct val="20000"/>
              </a:spcBef>
              <a:spcAft>
                <a:spcPct val="0"/>
              </a:spcAft>
              <a:buFont typeface="Arial" charset="0"/>
              <a:buChar char="•"/>
              <a:defRPr sz="3200" b="1" kern="1200">
                <a:solidFill>
                  <a:schemeClr val="tx1"/>
                </a:solidFill>
                <a:latin typeface="Calibri" pitchFamily="34" charset="0"/>
                <a:ea typeface="新細明體" pitchFamily="18" charset="-120"/>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Calibri" pitchFamily="34" charset="0"/>
                <a:ea typeface="新細明體" pitchFamily="18" charset="-120"/>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Calibri" pitchFamily="34" charset="0"/>
                <a:ea typeface="新細明體" pitchFamily="18" charset="-120"/>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Calibri" pitchFamily="34" charset="0"/>
                <a:ea typeface="新細明體" pitchFamily="18" charset="-120"/>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Calibri"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Font typeface="Arial" charset="0"/>
              <a:buChar char="»"/>
              <a:defRPr sz="2000" b="1" kern="1200">
                <a:solidFill>
                  <a:schemeClr val="tx1"/>
                </a:solidFill>
                <a:latin typeface="Calibri"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Font typeface="Arial" charset="0"/>
              <a:buChar char="»"/>
              <a:defRPr sz="2000" b="1" kern="1200">
                <a:solidFill>
                  <a:schemeClr val="tx1"/>
                </a:solidFill>
                <a:latin typeface="Calibri"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Font typeface="Arial" charset="0"/>
              <a:buChar char="»"/>
              <a:defRPr sz="2000" b="1" kern="1200">
                <a:solidFill>
                  <a:schemeClr val="tx1"/>
                </a:solidFill>
                <a:latin typeface="Calibri"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Font typeface="Arial" charset="0"/>
              <a:buChar char="»"/>
              <a:defRPr sz="2000" b="1" kern="1200">
                <a:solidFill>
                  <a:schemeClr val="tx1"/>
                </a:solidFill>
                <a:latin typeface="Calibri" pitchFamily="34" charset="0"/>
                <a:ea typeface="新細明體" pitchFamily="18" charset="-120"/>
                <a:cs typeface="+mn-cs"/>
              </a:defRPr>
            </a:lvl9pPr>
          </a:lstStyle>
          <a:p>
            <a:pPr>
              <a:spcBef>
                <a:spcPct val="0"/>
              </a:spcBef>
              <a:buFontTx/>
              <a:buNone/>
            </a:pPr>
            <a:endParaRPr lang="en-US" altLang="en-US" sz="1200" b="0" dirty="0" smtClean="0">
              <a:latin typeface="Arial" charset="0"/>
            </a:endParaRPr>
          </a:p>
        </p:txBody>
      </p:sp>
      <p:sp>
        <p:nvSpPr>
          <p:cNvPr id="7" name="Text Box 39"/>
          <p:cNvSpPr txBox="1">
            <a:spLocks noChangeArrowheads="1"/>
          </p:cNvSpPr>
          <p:nvPr/>
        </p:nvSpPr>
        <p:spPr bwMode="auto">
          <a:xfrm>
            <a:off x="1454358" y="2751651"/>
            <a:ext cx="1060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dirty="0">
                <a:latin typeface="Arial" charset="0"/>
              </a:rPr>
              <a:t>Main(  )</a:t>
            </a:r>
          </a:p>
          <a:p>
            <a:pPr eaLnBrk="1" hangingPunct="1">
              <a:spcBef>
                <a:spcPct val="0"/>
              </a:spcBef>
              <a:buFontTx/>
              <a:buNone/>
            </a:pPr>
            <a:r>
              <a:rPr lang="en-US" altLang="en-US" sz="1800" b="0" dirty="0">
                <a:latin typeface="Arial" charset="0"/>
              </a:rPr>
              <a:t>{</a:t>
            </a:r>
          </a:p>
          <a:p>
            <a:pPr eaLnBrk="1" hangingPunct="1">
              <a:spcBef>
                <a:spcPct val="0"/>
              </a:spcBef>
              <a:buFontTx/>
              <a:buNone/>
            </a:pPr>
            <a:r>
              <a:rPr lang="en-US" altLang="en-US" sz="1800" b="0" dirty="0">
                <a:latin typeface="Arial" charset="0"/>
              </a:rPr>
              <a:t>Setup( );</a:t>
            </a:r>
          </a:p>
          <a:p>
            <a:pPr eaLnBrk="1" hangingPunct="1">
              <a:spcBef>
                <a:spcPct val="0"/>
              </a:spcBef>
              <a:buFontTx/>
              <a:buNone/>
            </a:pPr>
            <a:r>
              <a:rPr lang="en-US" altLang="en-US" sz="1800" b="0" dirty="0">
                <a:latin typeface="Arial" charset="0"/>
              </a:rPr>
              <a:t>:</a:t>
            </a:r>
          </a:p>
          <a:p>
            <a:pPr eaLnBrk="1" hangingPunct="1">
              <a:spcBef>
                <a:spcPct val="0"/>
              </a:spcBef>
              <a:buFontTx/>
              <a:buNone/>
            </a:pPr>
            <a:r>
              <a:rPr lang="en-US" altLang="en-US" sz="1800" b="0" dirty="0">
                <a:latin typeface="Arial" charset="0"/>
              </a:rPr>
              <a:t>:</a:t>
            </a:r>
          </a:p>
          <a:p>
            <a:pPr eaLnBrk="1" hangingPunct="1">
              <a:spcBef>
                <a:spcPct val="0"/>
              </a:spcBef>
              <a:buFontTx/>
              <a:buNone/>
            </a:pPr>
            <a:r>
              <a:rPr lang="en-US" altLang="en-US" sz="1800" b="0" dirty="0">
                <a:latin typeface="Arial" charset="0"/>
              </a:rPr>
              <a:t>}</a:t>
            </a:r>
          </a:p>
        </p:txBody>
      </p:sp>
      <p:sp>
        <p:nvSpPr>
          <p:cNvPr id="8" name="Text Box 40"/>
          <p:cNvSpPr txBox="1">
            <a:spLocks noChangeArrowheads="1"/>
          </p:cNvSpPr>
          <p:nvPr/>
        </p:nvSpPr>
        <p:spPr bwMode="auto">
          <a:xfrm>
            <a:off x="2514808" y="3348551"/>
            <a:ext cx="396775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dirty="0" smtClean="0">
                <a:latin typeface="Arial" charset="0"/>
              </a:rPr>
              <a:t>_</a:t>
            </a:r>
            <a:r>
              <a:rPr lang="en-US" sz="1800" dirty="0" smtClean="0"/>
              <a:t>Timer0IntHandler</a:t>
            </a:r>
            <a:r>
              <a:rPr lang="en-US" altLang="en-US" sz="1800" b="0" dirty="0" smtClean="0">
                <a:latin typeface="Arial" charset="0"/>
              </a:rPr>
              <a:t>//</a:t>
            </a:r>
            <a:r>
              <a:rPr lang="en-US" altLang="en-US" sz="1800" b="0" dirty="0">
                <a:latin typeface="Arial" charset="0"/>
              </a:rPr>
              <a:t>1000Hz</a:t>
            </a:r>
          </a:p>
          <a:p>
            <a:pPr eaLnBrk="1" hangingPunct="1">
              <a:spcBef>
                <a:spcPct val="0"/>
              </a:spcBef>
              <a:buFontTx/>
              <a:buNone/>
            </a:pPr>
            <a:r>
              <a:rPr lang="en-US" altLang="en-US" sz="1800" b="0" dirty="0" smtClean="0">
                <a:latin typeface="Arial" charset="0"/>
              </a:rPr>
              <a:t>{</a:t>
            </a:r>
          </a:p>
          <a:p>
            <a:pPr eaLnBrk="1" hangingPunct="1">
              <a:spcBef>
                <a:spcPct val="0"/>
              </a:spcBef>
              <a:buFontTx/>
              <a:buNone/>
            </a:pPr>
            <a:r>
              <a:rPr lang="en-US" altLang="en-US" sz="1800" b="0" dirty="0">
                <a:latin typeface="Arial" charset="0"/>
              </a:rPr>
              <a:t> </a:t>
            </a:r>
            <a:r>
              <a:rPr lang="en-US" altLang="en-US" sz="1800" b="0" dirty="0" err="1" smtClean="0">
                <a:latin typeface="Arial" charset="0"/>
              </a:rPr>
              <a:t>intCnt</a:t>
            </a:r>
            <a:r>
              <a:rPr lang="en-US" altLang="en-US" sz="1800" b="0" dirty="0" smtClean="0">
                <a:latin typeface="Arial" charset="0"/>
              </a:rPr>
              <a:t>++;</a:t>
            </a:r>
            <a:endParaRPr lang="en-US" altLang="en-US" sz="1800" b="0" dirty="0">
              <a:latin typeface="Arial" charset="0"/>
            </a:endParaRPr>
          </a:p>
          <a:p>
            <a:pPr eaLnBrk="1" hangingPunct="1">
              <a:spcBef>
                <a:spcPct val="0"/>
              </a:spcBef>
              <a:buNone/>
            </a:pPr>
            <a:r>
              <a:rPr lang="en-US" altLang="en-US" sz="1800" b="0" dirty="0">
                <a:latin typeface="Arial" charset="0"/>
              </a:rPr>
              <a:t> </a:t>
            </a:r>
            <a:r>
              <a:rPr lang="en-US" altLang="en-US" sz="1800" b="0" dirty="0" smtClean="0">
                <a:latin typeface="Arial" charset="0"/>
              </a:rPr>
              <a:t> </a:t>
            </a:r>
            <a:r>
              <a:rPr lang="en-US" altLang="en-US" sz="1800" b="0" dirty="0">
                <a:latin typeface="Arial" charset="0"/>
              </a:rPr>
              <a:t>if  </a:t>
            </a:r>
            <a:r>
              <a:rPr lang="en-US" altLang="en-US" sz="1800" b="0" dirty="0" err="1" smtClean="0">
                <a:latin typeface="Arial" charset="0"/>
              </a:rPr>
              <a:t>intCnt</a:t>
            </a:r>
            <a:r>
              <a:rPr lang="en-US" altLang="en-US" sz="1800" b="0" dirty="0" smtClean="0">
                <a:latin typeface="Arial" charset="0"/>
              </a:rPr>
              <a:t>==50;</a:t>
            </a:r>
            <a:endParaRPr lang="en-US" altLang="en-US" sz="1800" b="0" dirty="0">
              <a:latin typeface="Arial" charset="0"/>
            </a:endParaRPr>
          </a:p>
          <a:p>
            <a:pPr eaLnBrk="1" hangingPunct="1">
              <a:spcBef>
                <a:spcPct val="0"/>
              </a:spcBef>
              <a:buFontTx/>
              <a:buNone/>
            </a:pPr>
            <a:r>
              <a:rPr lang="en-US" altLang="en-US" sz="1800" b="0" dirty="0" smtClean="0">
                <a:latin typeface="Arial" charset="0"/>
              </a:rPr>
              <a:t>  {//PID core // will be run every 50ms</a:t>
            </a:r>
          </a:p>
          <a:p>
            <a:pPr eaLnBrk="1" hangingPunct="1">
              <a:spcBef>
                <a:spcPct val="0"/>
              </a:spcBef>
              <a:buFontTx/>
              <a:buNone/>
            </a:pPr>
            <a:r>
              <a:rPr lang="en-US" altLang="en-US" sz="1800" b="0" dirty="0" smtClean="0">
                <a:latin typeface="Arial" charset="0"/>
              </a:rPr>
              <a:t>    read </a:t>
            </a:r>
            <a:r>
              <a:rPr lang="en-US" altLang="en-US" sz="1800" b="0" dirty="0">
                <a:latin typeface="Arial" charset="0"/>
              </a:rPr>
              <a:t>wheel speed</a:t>
            </a:r>
          </a:p>
          <a:p>
            <a:pPr eaLnBrk="1" hangingPunct="1">
              <a:spcBef>
                <a:spcPct val="0"/>
              </a:spcBef>
              <a:buFontTx/>
              <a:buNone/>
            </a:pPr>
            <a:r>
              <a:rPr lang="en-US" altLang="en-US" sz="1800" b="0" dirty="0" smtClean="0">
                <a:latin typeface="Arial" charset="0"/>
              </a:rPr>
              <a:t>    PID control to adjust PWM</a:t>
            </a:r>
          </a:p>
          <a:p>
            <a:pPr eaLnBrk="1" hangingPunct="1">
              <a:spcBef>
                <a:spcPct val="0"/>
              </a:spcBef>
              <a:buFontTx/>
              <a:buNone/>
            </a:pPr>
            <a:r>
              <a:rPr lang="en-US" altLang="en-US" sz="1800" dirty="0" smtClean="0">
                <a:latin typeface="Arial" charset="0"/>
              </a:rPr>
              <a:t>    </a:t>
            </a:r>
            <a:r>
              <a:rPr lang="en-US" altLang="en-US" sz="1800" dirty="0" err="1" smtClean="0">
                <a:latin typeface="Arial" charset="0"/>
              </a:rPr>
              <a:t>intCnt</a:t>
            </a:r>
            <a:r>
              <a:rPr lang="en-US" altLang="en-US" sz="1800" dirty="0" smtClean="0">
                <a:latin typeface="Arial" charset="0"/>
              </a:rPr>
              <a:t>=0</a:t>
            </a:r>
            <a:r>
              <a:rPr lang="en-US" altLang="en-US" sz="1800" dirty="0">
                <a:latin typeface="Arial" charset="0"/>
              </a:rPr>
              <a:t>; //reset counter</a:t>
            </a:r>
            <a:endParaRPr lang="en-US" altLang="en-US" sz="1800" b="0" dirty="0">
              <a:latin typeface="Arial" charset="0"/>
            </a:endParaRPr>
          </a:p>
          <a:p>
            <a:pPr eaLnBrk="1" hangingPunct="1">
              <a:spcBef>
                <a:spcPct val="0"/>
              </a:spcBef>
              <a:buFontTx/>
              <a:buNone/>
            </a:pPr>
            <a:r>
              <a:rPr lang="en-US" altLang="en-US" sz="1800" b="0" dirty="0" smtClean="0">
                <a:latin typeface="Arial" charset="0"/>
              </a:rPr>
              <a:t>  }</a:t>
            </a:r>
          </a:p>
          <a:p>
            <a:pPr eaLnBrk="1" hangingPunct="1">
              <a:spcBef>
                <a:spcPct val="0"/>
              </a:spcBef>
              <a:buFontTx/>
              <a:buNone/>
            </a:pPr>
            <a:r>
              <a:rPr lang="en-US" altLang="en-US" sz="1800" b="0" dirty="0">
                <a:latin typeface="Arial" charset="0"/>
              </a:rPr>
              <a:t> </a:t>
            </a:r>
            <a:r>
              <a:rPr lang="en-US" altLang="en-US" sz="1800" b="0" dirty="0" smtClean="0">
                <a:latin typeface="Arial" charset="0"/>
              </a:rPr>
              <a:t> …..</a:t>
            </a:r>
            <a:endParaRPr lang="en-US" altLang="en-US" sz="1800" b="0" dirty="0">
              <a:latin typeface="Arial" charset="0"/>
            </a:endParaRPr>
          </a:p>
          <a:p>
            <a:pPr eaLnBrk="1" hangingPunct="1">
              <a:spcBef>
                <a:spcPct val="0"/>
              </a:spcBef>
              <a:buFontTx/>
              <a:buNone/>
            </a:pPr>
            <a:r>
              <a:rPr lang="en-US" altLang="en-US" sz="1800" b="0" dirty="0">
                <a:latin typeface="Arial" charset="0"/>
              </a:rPr>
              <a:t>}</a:t>
            </a:r>
          </a:p>
        </p:txBody>
      </p:sp>
      <p:sp>
        <p:nvSpPr>
          <p:cNvPr id="9" name="Line 41"/>
          <p:cNvSpPr>
            <a:spLocks noChangeShapeType="1"/>
          </p:cNvSpPr>
          <p:nvPr/>
        </p:nvSpPr>
        <p:spPr bwMode="auto">
          <a:xfrm flipV="1">
            <a:off x="1598821" y="3616839"/>
            <a:ext cx="9366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42"/>
          <p:cNvSpPr>
            <a:spLocks noChangeShapeType="1"/>
          </p:cNvSpPr>
          <p:nvPr/>
        </p:nvSpPr>
        <p:spPr bwMode="auto">
          <a:xfrm flipH="1" flipV="1">
            <a:off x="1670258" y="3975614"/>
            <a:ext cx="865188"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43"/>
          <p:cNvSpPr>
            <a:spLocks noChangeArrowheads="1"/>
          </p:cNvSpPr>
          <p:nvPr/>
        </p:nvSpPr>
        <p:spPr bwMode="auto">
          <a:xfrm>
            <a:off x="2535446" y="3304614"/>
            <a:ext cx="4017546" cy="29501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803817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ea typeface="新細明體" pitchFamily="18" charset="-120"/>
              </a:rPr>
              <a:t>Overview</a:t>
            </a:r>
          </a:p>
        </p:txBody>
      </p:sp>
      <p:sp>
        <p:nvSpPr>
          <p:cNvPr id="27651" name="Rectangle 3"/>
          <p:cNvSpPr>
            <a:spLocks noGrp="1" noChangeArrowheads="1"/>
          </p:cNvSpPr>
          <p:nvPr>
            <p:ph idx="1"/>
          </p:nvPr>
        </p:nvSpPr>
        <p:spPr>
          <a:xfrm>
            <a:off x="533400" y="1143000"/>
            <a:ext cx="8229600" cy="4800600"/>
          </a:xfrm>
        </p:spPr>
        <p:txBody>
          <a:bodyPr/>
          <a:lstStyle/>
          <a:p>
            <a:pPr eaLnBrk="1" hangingPunct="1">
              <a:lnSpc>
                <a:spcPct val="80000"/>
              </a:lnSpc>
            </a:pPr>
            <a:r>
              <a:rPr lang="en-US" altLang="en-US" sz="1600" dirty="0" smtClean="0">
                <a:ea typeface="新細明體" pitchFamily="18" charset="-120"/>
              </a:rPr>
              <a:t>//////////////main //////////////////////////////////////</a:t>
            </a:r>
          </a:p>
          <a:p>
            <a:pPr eaLnBrk="1" hangingPunct="1">
              <a:lnSpc>
                <a:spcPct val="80000"/>
              </a:lnSpc>
            </a:pPr>
            <a:r>
              <a:rPr lang="en-US" altLang="en-US" sz="1600" dirty="0" smtClean="0">
                <a:ea typeface="新細明體" pitchFamily="18" charset="-120"/>
              </a:rPr>
              <a:t>Main()</a:t>
            </a:r>
          </a:p>
          <a:p>
            <a:pPr eaLnBrk="1" hangingPunct="1">
              <a:lnSpc>
                <a:spcPct val="80000"/>
              </a:lnSpc>
            </a:pPr>
            <a:r>
              <a:rPr lang="en-US" altLang="en-US" sz="1600" dirty="0" smtClean="0">
                <a:ea typeface="新細明體" pitchFamily="18" charset="-120"/>
              </a:rPr>
              <a:t>{   setup()</a:t>
            </a:r>
          </a:p>
          <a:p>
            <a:pPr eaLnBrk="1" hangingPunct="1">
              <a:lnSpc>
                <a:spcPct val="80000"/>
              </a:lnSpc>
            </a:pPr>
            <a:r>
              <a:rPr lang="en-US" altLang="en-US" sz="1600" dirty="0" smtClean="0">
                <a:ea typeface="新細明體" pitchFamily="18" charset="-120"/>
              </a:rPr>
              <a:t>   forward (</a:t>
            </a:r>
            <a:r>
              <a:rPr lang="en-US" altLang="en-US" sz="1600" dirty="0" err="1" smtClean="0">
                <a:ea typeface="新細明體" pitchFamily="18" charset="-120"/>
              </a:rPr>
              <a:t>Lstep</a:t>
            </a:r>
            <a:r>
              <a:rPr lang="en-US" altLang="en-US" sz="1600" dirty="0" smtClean="0">
                <a:ea typeface="新細明體" pitchFamily="18" charset="-120"/>
              </a:rPr>
              <a:t>, </a:t>
            </a:r>
            <a:r>
              <a:rPr lang="en-US" altLang="en-US" sz="1600" dirty="0" err="1" smtClean="0">
                <a:ea typeface="新細明體" pitchFamily="18" charset="-120"/>
              </a:rPr>
              <a:t>Rstep</a:t>
            </a:r>
            <a:r>
              <a:rPr lang="en-US" altLang="en-US" sz="1600" dirty="0" smtClean="0">
                <a:ea typeface="新細明體" pitchFamily="18" charset="-120"/>
              </a:rPr>
              <a:t>, </a:t>
            </a:r>
            <a:r>
              <a:rPr lang="en-US" altLang="en-US" sz="1600" dirty="0" err="1" smtClean="0">
                <a:ea typeface="新細明體" pitchFamily="18" charset="-120"/>
              </a:rPr>
              <a:t>Lspeed</a:t>
            </a:r>
            <a:r>
              <a:rPr lang="en-US" altLang="en-US" sz="1600" dirty="0" smtClean="0">
                <a:ea typeface="新細明體" pitchFamily="18" charset="-120"/>
              </a:rPr>
              <a:t>, </a:t>
            </a:r>
            <a:r>
              <a:rPr lang="en-US" altLang="en-US" sz="1600" dirty="0" err="1" smtClean="0">
                <a:ea typeface="新細明體" pitchFamily="18" charset="-120"/>
              </a:rPr>
              <a:t>Rspeed</a:t>
            </a:r>
            <a:r>
              <a:rPr lang="en-US" altLang="en-US" sz="1600" dirty="0" smtClean="0">
                <a:ea typeface="新細明體" pitchFamily="18" charset="-120"/>
              </a:rPr>
              <a:t>)…..</a:t>
            </a:r>
          </a:p>
          <a:p>
            <a:pPr eaLnBrk="1" hangingPunct="1">
              <a:lnSpc>
                <a:spcPct val="80000"/>
              </a:lnSpc>
            </a:pPr>
            <a:r>
              <a:rPr lang="en-US" altLang="en-US" sz="1600" dirty="0" smtClean="0">
                <a:ea typeface="新細明體" pitchFamily="18" charset="-120"/>
              </a:rPr>
              <a:t>}</a:t>
            </a:r>
          </a:p>
          <a:p>
            <a:pPr eaLnBrk="1" hangingPunct="1">
              <a:lnSpc>
                <a:spcPct val="80000"/>
              </a:lnSpc>
            </a:pPr>
            <a:r>
              <a:rPr lang="en-US" altLang="en-US" sz="1600" dirty="0" smtClean="0">
                <a:ea typeface="新細明體" pitchFamily="18" charset="-120"/>
              </a:rPr>
              <a:t>////////////subroutine //////////////////////////////////////////</a:t>
            </a:r>
          </a:p>
          <a:p>
            <a:pPr eaLnBrk="1" hangingPunct="1">
              <a:lnSpc>
                <a:spcPct val="80000"/>
              </a:lnSpc>
            </a:pPr>
            <a:r>
              <a:rPr lang="en-US" altLang="en-US" sz="1600" dirty="0" smtClean="0">
                <a:ea typeface="新細明體" pitchFamily="18" charset="-120"/>
              </a:rPr>
              <a:t>forward (</a:t>
            </a:r>
            <a:r>
              <a:rPr lang="en-US" altLang="en-US" sz="1600" dirty="0" err="1" smtClean="0">
                <a:ea typeface="新細明體" pitchFamily="18" charset="-120"/>
              </a:rPr>
              <a:t>Lstep</a:t>
            </a:r>
            <a:r>
              <a:rPr lang="en-US" altLang="en-US" sz="1600" dirty="0" smtClean="0">
                <a:ea typeface="新細明體" pitchFamily="18" charset="-120"/>
              </a:rPr>
              <a:t>, </a:t>
            </a:r>
            <a:r>
              <a:rPr lang="en-US" altLang="en-US" sz="1600" dirty="0" err="1" smtClean="0">
                <a:ea typeface="新細明體" pitchFamily="18" charset="-120"/>
              </a:rPr>
              <a:t>Rstep</a:t>
            </a:r>
            <a:r>
              <a:rPr lang="en-US" altLang="en-US" sz="1600" dirty="0" smtClean="0">
                <a:ea typeface="新細明體" pitchFamily="18" charset="-120"/>
              </a:rPr>
              <a:t>, </a:t>
            </a:r>
            <a:r>
              <a:rPr lang="en-US" altLang="en-US" sz="1600" dirty="0" err="1" smtClean="0">
                <a:ea typeface="新細明體" pitchFamily="18" charset="-120"/>
              </a:rPr>
              <a:t>Lspeed</a:t>
            </a:r>
            <a:r>
              <a:rPr lang="en-US" altLang="en-US" sz="1600" dirty="0" smtClean="0">
                <a:ea typeface="新細明體" pitchFamily="18" charset="-120"/>
              </a:rPr>
              <a:t>, </a:t>
            </a:r>
            <a:r>
              <a:rPr lang="en-US" altLang="en-US" sz="1600" dirty="0" err="1" smtClean="0">
                <a:ea typeface="新細明體" pitchFamily="18" charset="-120"/>
              </a:rPr>
              <a:t>Rspeed</a:t>
            </a:r>
            <a:r>
              <a:rPr lang="en-US" altLang="en-US" sz="1600" dirty="0" smtClean="0">
                <a:ea typeface="新細明體" pitchFamily="18" charset="-120"/>
              </a:rPr>
              <a:t>)</a:t>
            </a:r>
          </a:p>
          <a:p>
            <a:pPr eaLnBrk="1" hangingPunct="1">
              <a:lnSpc>
                <a:spcPct val="80000"/>
              </a:lnSpc>
            </a:pPr>
            <a:r>
              <a:rPr lang="en-US" altLang="en-US" sz="1600" dirty="0" smtClean="0">
                <a:ea typeface="新細明體" pitchFamily="18" charset="-120"/>
              </a:rPr>
              <a:t>{     </a:t>
            </a:r>
            <a:r>
              <a:rPr lang="en-US" altLang="en-US" sz="1600" dirty="0" err="1" smtClean="0">
                <a:ea typeface="新細明體" pitchFamily="18" charset="-120"/>
              </a:rPr>
              <a:t>lcount</a:t>
            </a:r>
            <a:r>
              <a:rPr lang="en-US" altLang="en-US" sz="1600" dirty="0" smtClean="0">
                <a:ea typeface="新細明體" pitchFamily="18" charset="-120"/>
              </a:rPr>
              <a:t>=0</a:t>
            </a:r>
          </a:p>
          <a:p>
            <a:pPr eaLnBrk="1" hangingPunct="1">
              <a:lnSpc>
                <a:spcPct val="80000"/>
              </a:lnSpc>
            </a:pPr>
            <a:r>
              <a:rPr lang="en-US" altLang="en-US" sz="1600" dirty="0" smtClean="0">
                <a:ea typeface="新細明體" pitchFamily="18" charset="-120"/>
              </a:rPr>
              <a:t>     if (</a:t>
            </a:r>
            <a:r>
              <a:rPr lang="en-US" altLang="en-US" sz="1600" dirty="0" err="1" smtClean="0">
                <a:ea typeface="新細明體" pitchFamily="18" charset="-120"/>
              </a:rPr>
              <a:t>lcount</a:t>
            </a:r>
            <a:r>
              <a:rPr lang="en-US" altLang="en-US" sz="1600" dirty="0" smtClean="0">
                <a:ea typeface="新細明體" pitchFamily="18" charset="-120"/>
              </a:rPr>
              <a:t>&gt;=</a:t>
            </a:r>
            <a:r>
              <a:rPr lang="en-US" altLang="en-US" sz="1600" dirty="0" err="1" smtClean="0">
                <a:ea typeface="新細明體" pitchFamily="18" charset="-120"/>
              </a:rPr>
              <a:t>Lstep</a:t>
            </a:r>
            <a:r>
              <a:rPr lang="en-US" altLang="en-US" sz="1600" dirty="0" smtClean="0">
                <a:ea typeface="新細明體" pitchFamily="18" charset="-120"/>
              </a:rPr>
              <a:t>)</a:t>
            </a:r>
          </a:p>
          <a:p>
            <a:pPr eaLnBrk="1" hangingPunct="1">
              <a:lnSpc>
                <a:spcPct val="80000"/>
              </a:lnSpc>
            </a:pPr>
            <a:r>
              <a:rPr lang="en-US" altLang="en-US" sz="1600" dirty="0" smtClean="0">
                <a:ea typeface="新細明體" pitchFamily="18" charset="-120"/>
              </a:rPr>
              <a:t>     Stop left motor </a:t>
            </a:r>
          </a:p>
          <a:p>
            <a:pPr eaLnBrk="1" hangingPunct="1">
              <a:lnSpc>
                <a:spcPct val="80000"/>
              </a:lnSpc>
            </a:pPr>
            <a:r>
              <a:rPr lang="en-US" altLang="en-US" sz="1600" dirty="0" smtClean="0">
                <a:ea typeface="新細明體" pitchFamily="18" charset="-120"/>
              </a:rPr>
              <a:t> …same for right motor…</a:t>
            </a:r>
          </a:p>
          <a:p>
            <a:pPr eaLnBrk="1" hangingPunct="1">
              <a:lnSpc>
                <a:spcPct val="80000"/>
              </a:lnSpc>
            </a:pPr>
            <a:r>
              <a:rPr lang="en-US" altLang="en-US" sz="1600" dirty="0" smtClean="0">
                <a:ea typeface="新細明體" pitchFamily="18" charset="-120"/>
              </a:rPr>
              <a:t>.}</a:t>
            </a:r>
          </a:p>
          <a:p>
            <a:pPr eaLnBrk="1" hangingPunct="1">
              <a:lnSpc>
                <a:spcPct val="80000"/>
              </a:lnSpc>
            </a:pPr>
            <a:r>
              <a:rPr lang="en-US" altLang="en-US" sz="1600" dirty="0" smtClean="0">
                <a:ea typeface="新細明體" pitchFamily="18" charset="-120"/>
              </a:rPr>
              <a:t>//////////timer triggered , interrupt service routine, 1000Hz///////</a:t>
            </a:r>
          </a:p>
          <a:p>
            <a:pPr eaLnBrk="1" hangingPunct="1">
              <a:lnSpc>
                <a:spcPct val="80000"/>
              </a:lnSpc>
            </a:pPr>
            <a:r>
              <a:rPr lang="en-US" altLang="en-US" sz="1600" dirty="0">
                <a:latin typeface="Arial" charset="0"/>
              </a:rPr>
              <a:t>_</a:t>
            </a:r>
            <a:r>
              <a:rPr lang="en-US" sz="1600" dirty="0"/>
              <a:t>Timer0IntHandler</a:t>
            </a:r>
            <a:r>
              <a:rPr lang="en-US" altLang="en-US" sz="1600" dirty="0">
                <a:latin typeface="Arial" charset="0"/>
              </a:rPr>
              <a:t>// </a:t>
            </a:r>
            <a:r>
              <a:rPr lang="en-US" altLang="en-US" sz="1600" dirty="0" smtClean="0">
                <a:ea typeface="新細明體" pitchFamily="18" charset="-120"/>
              </a:rPr>
              <a:t>Interrupt() </a:t>
            </a:r>
            <a:r>
              <a:rPr lang="en-US" altLang="en-US" sz="1600" dirty="0" smtClean="0">
                <a:solidFill>
                  <a:srgbClr val="FF0000"/>
                </a:solidFill>
                <a:ea typeface="新細明體" pitchFamily="18" charset="-120"/>
              </a:rPr>
              <a:t>running at 1000HZ</a:t>
            </a:r>
          </a:p>
          <a:p>
            <a:pPr eaLnBrk="1" hangingPunct="1">
              <a:lnSpc>
                <a:spcPct val="80000"/>
              </a:lnSpc>
            </a:pPr>
            <a:r>
              <a:rPr lang="en-US" altLang="en-US" sz="1600" dirty="0" smtClean="0">
                <a:ea typeface="新細明體" pitchFamily="18" charset="-120"/>
              </a:rPr>
              <a:t>{ </a:t>
            </a:r>
            <a:r>
              <a:rPr lang="en-US" altLang="en-US" sz="1600" dirty="0" err="1" smtClean="0">
                <a:latin typeface="Arial" charset="0"/>
              </a:rPr>
              <a:t>intCnt</a:t>
            </a:r>
            <a:r>
              <a:rPr lang="en-US" altLang="en-US" sz="1600" dirty="0" smtClean="0">
                <a:latin typeface="Arial" charset="0"/>
              </a:rPr>
              <a:t>++;</a:t>
            </a:r>
          </a:p>
          <a:p>
            <a:pPr eaLnBrk="1" hangingPunct="1">
              <a:lnSpc>
                <a:spcPct val="80000"/>
              </a:lnSpc>
            </a:pPr>
            <a:r>
              <a:rPr lang="en-US" altLang="en-US" sz="1600" dirty="0" smtClean="0">
                <a:latin typeface="Arial" charset="0"/>
              </a:rPr>
              <a:t>  </a:t>
            </a:r>
            <a:r>
              <a:rPr lang="en-US" altLang="en-US" sz="1600" dirty="0">
                <a:latin typeface="Arial" charset="0"/>
              </a:rPr>
              <a:t>if  </a:t>
            </a:r>
            <a:r>
              <a:rPr lang="en-US" altLang="en-US" sz="1600" dirty="0" err="1">
                <a:solidFill>
                  <a:srgbClr val="FF0000"/>
                </a:solidFill>
                <a:latin typeface="Arial" charset="0"/>
              </a:rPr>
              <a:t>intCnt</a:t>
            </a:r>
            <a:r>
              <a:rPr lang="en-US" altLang="en-US" sz="1600" dirty="0" smtClean="0">
                <a:solidFill>
                  <a:srgbClr val="FF0000"/>
                </a:solidFill>
                <a:latin typeface="Arial" charset="0"/>
              </a:rPr>
              <a:t>==50;</a:t>
            </a:r>
          </a:p>
          <a:p>
            <a:pPr eaLnBrk="1" hangingPunct="1">
              <a:lnSpc>
                <a:spcPct val="80000"/>
              </a:lnSpc>
            </a:pPr>
            <a:r>
              <a:rPr lang="en-US" altLang="en-US" sz="1600" dirty="0" smtClean="0">
                <a:latin typeface="Arial" charset="0"/>
              </a:rPr>
              <a:t>  </a:t>
            </a:r>
            <a:r>
              <a:rPr lang="en-US" altLang="en-US" sz="1600" dirty="0">
                <a:latin typeface="Arial" charset="0"/>
              </a:rPr>
              <a:t>{//PID core // will be run </a:t>
            </a:r>
            <a:r>
              <a:rPr lang="en-US" altLang="en-US" sz="1600" dirty="0">
                <a:solidFill>
                  <a:srgbClr val="FF0000"/>
                </a:solidFill>
                <a:latin typeface="Arial" charset="0"/>
              </a:rPr>
              <a:t>every 5</a:t>
            </a:r>
            <a:r>
              <a:rPr lang="en-US" altLang="en-US" sz="1600" dirty="0" smtClean="0">
                <a:solidFill>
                  <a:srgbClr val="FF0000"/>
                </a:solidFill>
                <a:latin typeface="Arial" charset="0"/>
              </a:rPr>
              <a:t>0ms</a:t>
            </a:r>
          </a:p>
          <a:p>
            <a:pPr eaLnBrk="1" hangingPunct="1">
              <a:lnSpc>
                <a:spcPct val="80000"/>
              </a:lnSpc>
            </a:pPr>
            <a:r>
              <a:rPr lang="en-US" altLang="en-US" sz="1600" dirty="0" smtClean="0">
                <a:latin typeface="Arial" charset="0"/>
              </a:rPr>
              <a:t>    </a:t>
            </a:r>
            <a:r>
              <a:rPr lang="en-US" altLang="en-US" sz="1600" dirty="0">
                <a:latin typeface="Arial" charset="0"/>
              </a:rPr>
              <a:t>read wheel </a:t>
            </a:r>
            <a:r>
              <a:rPr lang="en-US" altLang="en-US" sz="1600" dirty="0" smtClean="0">
                <a:latin typeface="Arial" charset="0"/>
              </a:rPr>
              <a:t>speed</a:t>
            </a:r>
          </a:p>
          <a:p>
            <a:pPr eaLnBrk="1" hangingPunct="1">
              <a:lnSpc>
                <a:spcPct val="80000"/>
              </a:lnSpc>
            </a:pPr>
            <a:r>
              <a:rPr lang="en-US" altLang="en-US" sz="1600" dirty="0" smtClean="0">
                <a:latin typeface="Arial" charset="0"/>
              </a:rPr>
              <a:t>    </a:t>
            </a:r>
            <a:r>
              <a:rPr lang="en-US" altLang="en-US" sz="1600" dirty="0">
                <a:latin typeface="Arial" charset="0"/>
              </a:rPr>
              <a:t>PID control to adjust </a:t>
            </a:r>
            <a:r>
              <a:rPr lang="en-US" altLang="en-US" sz="1600" dirty="0" smtClean="0">
                <a:latin typeface="Arial" charset="0"/>
              </a:rPr>
              <a:t>PWM</a:t>
            </a:r>
          </a:p>
          <a:p>
            <a:pPr eaLnBrk="1" hangingPunct="1">
              <a:lnSpc>
                <a:spcPct val="80000"/>
              </a:lnSpc>
            </a:pPr>
            <a:r>
              <a:rPr lang="en-US" altLang="en-US" sz="1600" dirty="0" smtClean="0">
                <a:latin typeface="Arial" charset="0"/>
              </a:rPr>
              <a:t>    </a:t>
            </a:r>
            <a:r>
              <a:rPr lang="en-US" altLang="en-US" sz="1600" dirty="0" err="1" smtClean="0">
                <a:latin typeface="Arial" charset="0"/>
              </a:rPr>
              <a:t>intCnt</a:t>
            </a:r>
            <a:r>
              <a:rPr lang="en-US" altLang="en-US" sz="1600" dirty="0" smtClean="0">
                <a:latin typeface="Arial" charset="0"/>
              </a:rPr>
              <a:t>=0; //reset counter</a:t>
            </a:r>
          </a:p>
          <a:p>
            <a:pPr eaLnBrk="1" hangingPunct="1">
              <a:lnSpc>
                <a:spcPct val="80000"/>
              </a:lnSpc>
            </a:pPr>
            <a:r>
              <a:rPr lang="en-US" altLang="en-US" sz="1600" dirty="0" smtClean="0">
                <a:latin typeface="Arial" charset="0"/>
              </a:rPr>
              <a:t>  }</a:t>
            </a:r>
          </a:p>
          <a:p>
            <a:pPr eaLnBrk="1" hangingPunct="1">
              <a:lnSpc>
                <a:spcPct val="80000"/>
              </a:lnSpc>
            </a:pPr>
            <a:r>
              <a:rPr lang="en-US" altLang="en-US" sz="1600" dirty="0" smtClean="0">
                <a:ea typeface="新細明體" pitchFamily="18" charset="-120"/>
              </a:rPr>
              <a:t>}</a:t>
            </a: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8D66C270-35DC-41D9-A18E-4DA21D920F1A}" type="slidenum">
              <a:rPr lang="en-US" altLang="en-US" sz="1200" b="0">
                <a:latin typeface="Arial" charset="0"/>
              </a:rPr>
              <a:pPr>
                <a:spcBef>
                  <a:spcPct val="0"/>
                </a:spcBef>
                <a:buFontTx/>
                <a:buNone/>
              </a:pPr>
              <a:t>38</a:t>
            </a:fld>
            <a:endParaRPr lang="en-US" altLang="en-US" sz="1200" b="0">
              <a:latin typeface="Arial" charset="0"/>
            </a:endParaRPr>
          </a:p>
        </p:txBody>
      </p:sp>
      <p:sp>
        <p:nvSpPr>
          <p:cNvPr id="27654" name="Rectangle 4"/>
          <p:cNvSpPr>
            <a:spLocks noChangeArrowheads="1"/>
          </p:cNvSpPr>
          <p:nvPr/>
        </p:nvSpPr>
        <p:spPr bwMode="auto">
          <a:xfrm>
            <a:off x="228600" y="4343400"/>
            <a:ext cx="78486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b="0">
              <a:latin typeface="Arial" charset="0"/>
            </a:endParaRPr>
          </a:p>
        </p:txBody>
      </p:sp>
      <p:sp>
        <p:nvSpPr>
          <p:cNvPr id="27655" name="Text Box 6"/>
          <p:cNvSpPr txBox="1">
            <a:spLocks noChangeArrowheads="1"/>
          </p:cNvSpPr>
          <p:nvPr/>
        </p:nvSpPr>
        <p:spPr bwMode="auto">
          <a:xfrm>
            <a:off x="5906647" y="4648200"/>
            <a:ext cx="20708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dirty="0">
                <a:latin typeface="Arial" charset="0"/>
              </a:rPr>
              <a:t>_</a:t>
            </a:r>
            <a:r>
              <a:rPr lang="en-US" sz="1800" dirty="0" smtClean="0"/>
              <a:t>Timer0IntHandler</a:t>
            </a:r>
            <a:r>
              <a:rPr lang="en-US" altLang="en-US" sz="1800" b="0" dirty="0" smtClean="0">
                <a:latin typeface="Arial" charset="0"/>
              </a:rPr>
              <a:t> </a:t>
            </a:r>
          </a:p>
          <a:p>
            <a:pPr>
              <a:spcBef>
                <a:spcPct val="0"/>
              </a:spcBef>
              <a:buFontTx/>
              <a:buNone/>
            </a:pPr>
            <a:r>
              <a:rPr lang="en-US" altLang="en-US" sz="1800" b="0" dirty="0" smtClean="0">
                <a:latin typeface="Arial" charset="0"/>
              </a:rPr>
              <a:t>see </a:t>
            </a:r>
            <a:r>
              <a:rPr lang="en-US" altLang="en-US" sz="1800" b="0" dirty="0">
                <a:latin typeface="Arial" charset="0"/>
              </a:rPr>
              <a:t>next slide</a:t>
            </a:r>
          </a:p>
        </p:txBody>
      </p:sp>
      <p:sp>
        <p:nvSpPr>
          <p:cNvPr id="27656" name="Freeform 7"/>
          <p:cNvSpPr>
            <a:spLocks/>
          </p:cNvSpPr>
          <p:nvPr/>
        </p:nvSpPr>
        <p:spPr bwMode="auto">
          <a:xfrm>
            <a:off x="5105400" y="1752600"/>
            <a:ext cx="2400300" cy="2819400"/>
          </a:xfrm>
          <a:custGeom>
            <a:avLst/>
            <a:gdLst>
              <a:gd name="T0" fmla="*/ 2147483647 w 1512"/>
              <a:gd name="T1" fmla="*/ 2147483647 h 624"/>
              <a:gd name="T2" fmla="*/ 2147483647 w 1512"/>
              <a:gd name="T3" fmla="*/ 2147483647 h 624"/>
              <a:gd name="T4" fmla="*/ 0 w 1512"/>
              <a:gd name="T5" fmla="*/ 2147483647 h 624"/>
              <a:gd name="T6" fmla="*/ 0 60000 65536"/>
              <a:gd name="T7" fmla="*/ 0 60000 65536"/>
              <a:gd name="T8" fmla="*/ 0 60000 65536"/>
            </a:gdLst>
            <a:ahLst/>
            <a:cxnLst>
              <a:cxn ang="T6">
                <a:pos x="T0" y="T1"/>
              </a:cxn>
              <a:cxn ang="T7">
                <a:pos x="T2" y="T3"/>
              </a:cxn>
              <a:cxn ang="T8">
                <a:pos x="T4" y="T5"/>
              </a:cxn>
            </a:cxnLst>
            <a:rect l="0" t="0" r="r" b="b"/>
            <a:pathLst>
              <a:path w="1512" h="624">
                <a:moveTo>
                  <a:pt x="1296" y="624"/>
                </a:moveTo>
                <a:cubicBezTo>
                  <a:pt x="1404" y="408"/>
                  <a:pt x="1512" y="192"/>
                  <a:pt x="1296" y="96"/>
                </a:cubicBezTo>
                <a:cubicBezTo>
                  <a:pt x="1080" y="0"/>
                  <a:pt x="540" y="24"/>
                  <a:pt x="0" y="48"/>
                </a:cubicBezTo>
              </a:path>
            </a:pathLst>
          </a:custGeom>
          <a:noFill/>
          <a:ln w="5715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Text Box 8"/>
          <p:cNvSpPr txBox="1">
            <a:spLocks noChangeArrowheads="1"/>
          </p:cNvSpPr>
          <p:nvPr/>
        </p:nvSpPr>
        <p:spPr bwMode="auto">
          <a:xfrm>
            <a:off x="7391400" y="2667000"/>
            <a:ext cx="142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solidFill>
                  <a:srgbClr val="FF0000"/>
                </a:solidFill>
                <a:latin typeface="Arial" charset="0"/>
              </a:rPr>
              <a:t>Interrupt </a:t>
            </a:r>
          </a:p>
          <a:p>
            <a:pPr>
              <a:spcBef>
                <a:spcPct val="0"/>
              </a:spcBef>
              <a:buFontTx/>
              <a:buNone/>
            </a:pPr>
            <a:r>
              <a:rPr lang="en-US" altLang="en-US" sz="1800" b="0">
                <a:solidFill>
                  <a:srgbClr val="FF0000"/>
                </a:solidFill>
                <a:latin typeface="Arial" charset="0"/>
              </a:rPr>
              <a:t>rate 1000Hz</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400" smtClean="0">
                <a:ea typeface="新細明體" pitchFamily="18" charset="-120"/>
              </a:rPr>
              <a:t>Speed encoder interfacing</a:t>
            </a:r>
            <a:br>
              <a:rPr lang="en-US" altLang="en-US" sz="3400" smtClean="0">
                <a:ea typeface="新細明體" pitchFamily="18" charset="-120"/>
              </a:rPr>
            </a:br>
            <a:r>
              <a:rPr lang="en-US" altLang="en-US" sz="3400" smtClean="0">
                <a:ea typeface="新細明體" pitchFamily="18" charset="-120"/>
              </a:rPr>
              <a:t>(show left motor only)</a:t>
            </a:r>
          </a:p>
        </p:txBody>
      </p:sp>
      <p:sp>
        <p:nvSpPr>
          <p:cNvPr id="28675" name="Rectangle 3"/>
          <p:cNvSpPr>
            <a:spLocks noGrp="1" noChangeArrowheads="1"/>
          </p:cNvSpPr>
          <p:nvPr>
            <p:ph idx="1"/>
          </p:nvPr>
        </p:nvSpPr>
        <p:spPr/>
        <p:txBody>
          <a:bodyPr/>
          <a:lstStyle/>
          <a:p>
            <a:pPr eaLnBrk="1" hangingPunct="1"/>
            <a:r>
              <a:rPr lang="en-US" altLang="en-US" dirty="0" smtClean="0">
                <a:ea typeface="新細明體" pitchFamily="18" charset="-120"/>
              </a:rPr>
              <a:t>Block diagram</a:t>
            </a: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86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4F63711A-734E-49F3-88E9-7864B7209806}" type="slidenum">
              <a:rPr lang="en-US" altLang="en-US" sz="1200" b="0">
                <a:latin typeface="Arial" charset="0"/>
              </a:rPr>
              <a:pPr>
                <a:spcBef>
                  <a:spcPct val="0"/>
                </a:spcBef>
                <a:buFontTx/>
                <a:buNone/>
              </a:pPr>
              <a:t>39</a:t>
            </a:fld>
            <a:endParaRPr lang="en-US" altLang="en-US" sz="1200" b="0">
              <a:latin typeface="Arial" charset="0"/>
            </a:endParaRPr>
          </a:p>
        </p:txBody>
      </p:sp>
      <p:sp>
        <p:nvSpPr>
          <p:cNvPr id="28678" name="Line 5"/>
          <p:cNvSpPr>
            <a:spLocks noChangeShapeType="1"/>
          </p:cNvSpPr>
          <p:nvPr/>
        </p:nvSpPr>
        <p:spPr bwMode="auto">
          <a:xfrm flipV="1">
            <a:off x="2692400" y="3635375"/>
            <a:ext cx="635000" cy="4445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6"/>
          <p:cNvSpPr>
            <a:spLocks noChangeShapeType="1"/>
          </p:cNvSpPr>
          <p:nvPr/>
        </p:nvSpPr>
        <p:spPr bwMode="auto">
          <a:xfrm flipH="1" flipV="1">
            <a:off x="2311400" y="3336925"/>
            <a:ext cx="381000" cy="7429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7"/>
          <p:cNvSpPr>
            <a:spLocks noChangeShapeType="1"/>
          </p:cNvSpPr>
          <p:nvPr/>
        </p:nvSpPr>
        <p:spPr bwMode="auto">
          <a:xfrm flipH="1">
            <a:off x="2057400" y="4079875"/>
            <a:ext cx="635000" cy="44608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8"/>
          <p:cNvSpPr>
            <a:spLocks noChangeShapeType="1"/>
          </p:cNvSpPr>
          <p:nvPr/>
        </p:nvSpPr>
        <p:spPr bwMode="auto">
          <a:xfrm>
            <a:off x="2692400" y="4079875"/>
            <a:ext cx="381000" cy="7429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Oval 9"/>
          <p:cNvSpPr>
            <a:spLocks noChangeArrowheads="1"/>
          </p:cNvSpPr>
          <p:nvPr/>
        </p:nvSpPr>
        <p:spPr bwMode="auto">
          <a:xfrm>
            <a:off x="1930400" y="3186113"/>
            <a:ext cx="1524000" cy="1782762"/>
          </a:xfrm>
          <a:prstGeom prst="ellipse">
            <a:avLst/>
          </a:prstGeom>
          <a:noFill/>
          <a:ln w="9525">
            <a:solidFill>
              <a:srgbClr val="000000"/>
            </a:solidFill>
            <a:round/>
            <a:headEnd/>
            <a:tailEnd/>
          </a:ln>
          <a:effectLst>
            <a:outerShdw dist="107763" dir="18900000" algn="ctr" rotWithShape="0">
              <a:srgbClr val="808080"/>
            </a:outerShdw>
          </a:effectLst>
          <a:extLst>
            <a:ext uri="{909E8E84-426E-40DD-AFC4-6F175D3DCCD1}">
              <a14:hiddenFill xmlns:a14="http://schemas.microsoft.com/office/drawing/2010/main">
                <a:solidFill>
                  <a:srgbClr val="000080"/>
                </a:solidFill>
              </a14:hiddenFill>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8683" name="Line 10"/>
          <p:cNvSpPr>
            <a:spLocks noChangeShapeType="1"/>
          </p:cNvSpPr>
          <p:nvPr/>
        </p:nvSpPr>
        <p:spPr bwMode="auto">
          <a:xfrm flipV="1">
            <a:off x="2692400" y="3189288"/>
            <a:ext cx="254000" cy="890587"/>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11"/>
          <p:cNvSpPr>
            <a:spLocks noChangeShapeType="1"/>
          </p:cNvSpPr>
          <p:nvPr/>
        </p:nvSpPr>
        <p:spPr bwMode="auto">
          <a:xfrm>
            <a:off x="2692400" y="4079875"/>
            <a:ext cx="762000" cy="2984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12"/>
          <p:cNvSpPr>
            <a:spLocks noChangeShapeType="1"/>
          </p:cNvSpPr>
          <p:nvPr/>
        </p:nvSpPr>
        <p:spPr bwMode="auto">
          <a:xfrm flipH="1">
            <a:off x="2438400" y="4079875"/>
            <a:ext cx="254000" cy="892175"/>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3"/>
          <p:cNvSpPr>
            <a:spLocks noChangeShapeType="1"/>
          </p:cNvSpPr>
          <p:nvPr/>
        </p:nvSpPr>
        <p:spPr bwMode="auto">
          <a:xfrm flipH="1" flipV="1">
            <a:off x="1930400" y="3932238"/>
            <a:ext cx="762000" cy="147637"/>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Text Box 15"/>
          <p:cNvSpPr txBox="1">
            <a:spLocks noChangeArrowheads="1"/>
          </p:cNvSpPr>
          <p:nvPr/>
        </p:nvSpPr>
        <p:spPr bwMode="auto">
          <a:xfrm>
            <a:off x="3886200" y="4038600"/>
            <a:ext cx="1270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1600" b="0" dirty="0">
              <a:latin typeface="Arial" charset="0"/>
            </a:endParaRPr>
          </a:p>
          <a:p>
            <a:pPr eaLnBrk="1" hangingPunct="1">
              <a:spcBef>
                <a:spcPct val="0"/>
              </a:spcBef>
              <a:buFontTx/>
              <a:buNone/>
            </a:pPr>
            <a:endParaRPr kumimoji="1" lang="en-US" altLang="en-US" sz="1600" b="0" dirty="0">
              <a:latin typeface="Arial" charset="0"/>
            </a:endParaRPr>
          </a:p>
          <a:p>
            <a:pPr eaLnBrk="1" hangingPunct="1">
              <a:spcBef>
                <a:spcPct val="0"/>
              </a:spcBef>
              <a:buFontTx/>
              <a:buNone/>
            </a:pPr>
            <a:r>
              <a:rPr kumimoji="1" lang="en-US" altLang="en-US" sz="1600" b="0" dirty="0" smtClean="0">
                <a:latin typeface="Arial" charset="0"/>
              </a:rPr>
              <a:t>encoder </a:t>
            </a:r>
            <a:r>
              <a:rPr kumimoji="1" lang="en-US" altLang="en-US" sz="1600" b="0" dirty="0">
                <a:latin typeface="Arial" charset="0"/>
              </a:rPr>
              <a:t>sensor)</a:t>
            </a:r>
            <a:endParaRPr kumimoji="1" lang="en-US" altLang="en-US" sz="2400" b="0" dirty="0">
              <a:latin typeface="Arial" charset="0"/>
            </a:endParaRPr>
          </a:p>
        </p:txBody>
      </p:sp>
      <p:sp>
        <p:nvSpPr>
          <p:cNvPr id="28689" name="Oval 16"/>
          <p:cNvSpPr>
            <a:spLocks noChangeArrowheads="1"/>
          </p:cNvSpPr>
          <p:nvPr/>
        </p:nvSpPr>
        <p:spPr bwMode="auto">
          <a:xfrm>
            <a:off x="2438400" y="4229100"/>
            <a:ext cx="127000" cy="1492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8691" name="Freeform 18"/>
          <p:cNvSpPr>
            <a:spLocks/>
          </p:cNvSpPr>
          <p:nvPr/>
        </p:nvSpPr>
        <p:spPr bwMode="auto">
          <a:xfrm>
            <a:off x="3073400" y="4368800"/>
            <a:ext cx="506413" cy="595313"/>
          </a:xfrm>
          <a:custGeom>
            <a:avLst/>
            <a:gdLst>
              <a:gd name="T0" fmla="*/ 2147483647 w 576"/>
              <a:gd name="T1" fmla="*/ 2147483647 h 432"/>
              <a:gd name="T2" fmla="*/ 0 w 576"/>
              <a:gd name="T3" fmla="*/ 0 h 432"/>
              <a:gd name="T4" fmla="*/ 2147483647 w 576"/>
              <a:gd name="T5" fmla="*/ 2147483647 h 432"/>
              <a:gd name="T6" fmla="*/ 0 60000 65536"/>
              <a:gd name="T7" fmla="*/ 0 60000 65536"/>
              <a:gd name="T8" fmla="*/ 0 60000 65536"/>
            </a:gdLst>
            <a:ahLst/>
            <a:cxnLst>
              <a:cxn ang="T6">
                <a:pos x="T0" y="T1"/>
              </a:cxn>
              <a:cxn ang="T7">
                <a:pos x="T2" y="T3"/>
              </a:cxn>
              <a:cxn ang="T8">
                <a:pos x="T4" y="T5"/>
              </a:cxn>
            </a:cxnLst>
            <a:rect l="0" t="0" r="r" b="b"/>
            <a:pathLst>
              <a:path w="576" h="432">
                <a:moveTo>
                  <a:pt x="576" y="144"/>
                </a:moveTo>
                <a:lnTo>
                  <a:pt x="0" y="0"/>
                </a:lnTo>
                <a:lnTo>
                  <a:pt x="288" y="432"/>
                </a:lnTo>
              </a:path>
            </a:pathLst>
          </a:custGeom>
          <a:noFill/>
          <a:ln w="9525" cap="flat">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2" name="Text Box 19"/>
          <p:cNvSpPr txBox="1">
            <a:spLocks noChangeArrowheads="1"/>
          </p:cNvSpPr>
          <p:nvPr/>
        </p:nvSpPr>
        <p:spPr bwMode="auto">
          <a:xfrm>
            <a:off x="5103813" y="3932238"/>
            <a:ext cx="1143000" cy="1485900"/>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dirty="0">
                <a:latin typeface="Arial" charset="0"/>
              </a:rPr>
              <a:t>GPIO</a:t>
            </a:r>
          </a:p>
          <a:p>
            <a:pPr eaLnBrk="1" hangingPunct="1">
              <a:spcBef>
                <a:spcPct val="0"/>
              </a:spcBef>
              <a:buFontTx/>
              <a:buNone/>
            </a:pPr>
            <a:r>
              <a:rPr kumimoji="1" lang="en-US" altLang="zh-TW" sz="1600" b="0" dirty="0">
                <a:latin typeface="Arial" charset="0"/>
              </a:rPr>
              <a:t>Parallel interface</a:t>
            </a:r>
            <a:endParaRPr kumimoji="1" lang="en-US" altLang="en-US" sz="2400" b="0" dirty="0">
              <a:latin typeface="Arial" charset="0"/>
            </a:endParaRPr>
          </a:p>
        </p:txBody>
      </p:sp>
      <p:sp>
        <p:nvSpPr>
          <p:cNvPr id="28693" name="Line 20"/>
          <p:cNvSpPr>
            <a:spLocks noChangeShapeType="1"/>
          </p:cNvSpPr>
          <p:nvPr/>
        </p:nvSpPr>
        <p:spPr bwMode="auto">
          <a:xfrm>
            <a:off x="3200400" y="5121275"/>
            <a:ext cx="19034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4" name="Text Box 21"/>
          <p:cNvSpPr txBox="1">
            <a:spLocks noChangeArrowheads="1"/>
          </p:cNvSpPr>
          <p:nvPr/>
        </p:nvSpPr>
        <p:spPr bwMode="auto">
          <a:xfrm>
            <a:off x="6500813" y="3635375"/>
            <a:ext cx="1014412" cy="1782763"/>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600" b="0">
                <a:latin typeface="Arial" charset="0"/>
              </a:rPr>
              <a:t>/int0</a:t>
            </a:r>
          </a:p>
          <a:p>
            <a:pPr eaLnBrk="1" hangingPunct="1">
              <a:spcBef>
                <a:spcPct val="0"/>
              </a:spcBef>
              <a:buFontTx/>
              <a:buNone/>
            </a:pPr>
            <a:endParaRPr kumimoji="1" lang="en-US" altLang="en-US" sz="1600" b="0">
              <a:latin typeface="Arial" charset="0"/>
            </a:endParaRPr>
          </a:p>
          <a:p>
            <a:pPr eaLnBrk="1" hangingPunct="1">
              <a:spcBef>
                <a:spcPct val="0"/>
              </a:spcBef>
              <a:buFontTx/>
              <a:buNone/>
            </a:pPr>
            <a:r>
              <a:rPr kumimoji="1" lang="en-US" altLang="zh-TW" sz="1600" b="0">
                <a:latin typeface="Arial" charset="0"/>
              </a:rPr>
              <a:t>CPU</a:t>
            </a:r>
            <a:endParaRPr kumimoji="1" lang="en-US" altLang="en-US" sz="2400" b="0">
              <a:latin typeface="Arial" charset="0"/>
            </a:endParaRPr>
          </a:p>
        </p:txBody>
      </p:sp>
      <p:sp>
        <p:nvSpPr>
          <p:cNvPr id="28695" name="Text Box 23"/>
          <p:cNvSpPr txBox="1">
            <a:spLocks noChangeArrowheads="1"/>
          </p:cNvSpPr>
          <p:nvPr/>
        </p:nvSpPr>
        <p:spPr bwMode="auto">
          <a:xfrm>
            <a:off x="6502400" y="2743200"/>
            <a:ext cx="1498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600" b="0">
                <a:latin typeface="Arial" charset="0"/>
              </a:rPr>
              <a:t>1000Hz timer interrupt</a:t>
            </a:r>
            <a:endParaRPr kumimoji="1" lang="en-US" altLang="en-US" sz="2400" b="0">
              <a:latin typeface="Arial" charset="0"/>
            </a:endParaRPr>
          </a:p>
        </p:txBody>
      </p:sp>
      <p:sp>
        <p:nvSpPr>
          <p:cNvPr id="28696" name="Line 24"/>
          <p:cNvSpPr>
            <a:spLocks noChangeShapeType="1"/>
          </p:cNvSpPr>
          <p:nvPr/>
        </p:nvSpPr>
        <p:spPr bwMode="auto">
          <a:xfrm>
            <a:off x="6246813" y="4525963"/>
            <a:ext cx="254000" cy="0"/>
          </a:xfrm>
          <a:prstGeom prst="line">
            <a:avLst/>
          </a:prstGeom>
          <a:noFill/>
          <a:ln w="57150" cmpd="thinThick">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Freeform 25"/>
          <p:cNvSpPr>
            <a:spLocks/>
          </p:cNvSpPr>
          <p:nvPr/>
        </p:nvSpPr>
        <p:spPr bwMode="auto">
          <a:xfrm>
            <a:off x="1676400" y="3109913"/>
            <a:ext cx="508000" cy="1635125"/>
          </a:xfrm>
          <a:custGeom>
            <a:avLst/>
            <a:gdLst>
              <a:gd name="T0" fmla="*/ 2147483647 w 576"/>
              <a:gd name="T1" fmla="*/ 2147483647 h 1584"/>
              <a:gd name="T2" fmla="*/ 0 w 576"/>
              <a:gd name="T3" fmla="*/ 2147483647 h 1584"/>
              <a:gd name="T4" fmla="*/ 2147483647 w 576"/>
              <a:gd name="T5" fmla="*/ 2147483647 h 1584"/>
              <a:gd name="T6" fmla="*/ 2147483647 w 576"/>
              <a:gd name="T7" fmla="*/ 0 h 1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1584">
                <a:moveTo>
                  <a:pt x="144" y="1584"/>
                </a:moveTo>
                <a:cubicBezTo>
                  <a:pt x="72" y="1332"/>
                  <a:pt x="0" y="1080"/>
                  <a:pt x="0" y="864"/>
                </a:cubicBezTo>
                <a:cubicBezTo>
                  <a:pt x="0" y="648"/>
                  <a:pt x="48" y="432"/>
                  <a:pt x="144" y="288"/>
                </a:cubicBezTo>
                <a:cubicBezTo>
                  <a:pt x="240" y="144"/>
                  <a:pt x="408" y="72"/>
                  <a:pt x="576" y="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8" name="Rectangle 26"/>
          <p:cNvSpPr>
            <a:spLocks noChangeArrowheads="1"/>
          </p:cNvSpPr>
          <p:nvPr/>
        </p:nvSpPr>
        <p:spPr bwMode="auto">
          <a:xfrm>
            <a:off x="5105400" y="2133600"/>
            <a:ext cx="28194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8699" name="Text Box 27"/>
          <p:cNvSpPr txBox="1">
            <a:spLocks noChangeArrowheads="1"/>
          </p:cNvSpPr>
          <p:nvPr/>
        </p:nvSpPr>
        <p:spPr bwMode="auto">
          <a:xfrm>
            <a:off x="5257800" y="2133600"/>
            <a:ext cx="24160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dirty="0">
                <a:latin typeface="Arial" charset="0"/>
              </a:rPr>
              <a:t>ARM7-microcontroller</a:t>
            </a:r>
          </a:p>
          <a:p>
            <a:pPr>
              <a:spcBef>
                <a:spcPct val="0"/>
              </a:spcBef>
              <a:buFontTx/>
              <a:buNone/>
            </a:pPr>
            <a:endParaRPr lang="en-US" altLang="en-US" sz="1800" b="0" dirty="0">
              <a:latin typeface="Arial" charset="0"/>
            </a:endParaRPr>
          </a:p>
        </p:txBody>
      </p:sp>
      <p:sp>
        <p:nvSpPr>
          <p:cNvPr id="28700" name="Line 28"/>
          <p:cNvSpPr>
            <a:spLocks noChangeShapeType="1"/>
          </p:cNvSpPr>
          <p:nvPr/>
        </p:nvSpPr>
        <p:spPr bwMode="auto">
          <a:xfrm>
            <a:off x="6858000" y="3276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Freeform 31"/>
          <p:cNvSpPr>
            <a:spLocks/>
          </p:cNvSpPr>
          <p:nvPr/>
        </p:nvSpPr>
        <p:spPr bwMode="auto">
          <a:xfrm>
            <a:off x="7010400" y="3352800"/>
            <a:ext cx="533400" cy="152400"/>
          </a:xfrm>
          <a:custGeom>
            <a:avLst/>
            <a:gdLst>
              <a:gd name="T0" fmla="*/ 0 w 336"/>
              <a:gd name="T1" fmla="*/ 2147483647 h 96"/>
              <a:gd name="T2" fmla="*/ 2147483647 w 336"/>
              <a:gd name="T3" fmla="*/ 2147483647 h 96"/>
              <a:gd name="T4" fmla="*/ 2147483647 w 336"/>
              <a:gd name="T5" fmla="*/ 0 h 96"/>
              <a:gd name="T6" fmla="*/ 2147483647 w 336"/>
              <a:gd name="T7" fmla="*/ 0 h 96"/>
              <a:gd name="T8" fmla="*/ 2147483647 w 336"/>
              <a:gd name="T9" fmla="*/ 2147483647 h 96"/>
              <a:gd name="T10" fmla="*/ 2147483647 w 336"/>
              <a:gd name="T11" fmla="*/ 2147483647 h 96"/>
              <a:gd name="T12" fmla="*/ 2147483647 w 336"/>
              <a:gd name="T13" fmla="*/ 0 h 96"/>
              <a:gd name="T14" fmla="*/ 2147483647 w 336"/>
              <a:gd name="T15" fmla="*/ 0 h 96"/>
              <a:gd name="T16" fmla="*/ 2147483647 w 336"/>
              <a:gd name="T17" fmla="*/ 2147483647 h 96"/>
              <a:gd name="T18" fmla="*/ 2147483647 w 336"/>
              <a:gd name="T19" fmla="*/ 2147483647 h 96"/>
              <a:gd name="T20" fmla="*/ 2147483647 w 336"/>
              <a:gd name="T21" fmla="*/ 0 h 96"/>
              <a:gd name="T22" fmla="*/ 2147483647 w 336"/>
              <a:gd name="T23" fmla="*/ 0 h 96"/>
              <a:gd name="T24" fmla="*/ 2147483647 w 336"/>
              <a:gd name="T25" fmla="*/ 2147483647 h 96"/>
              <a:gd name="T26" fmla="*/ 2147483647 w 336"/>
              <a:gd name="T27" fmla="*/ 2147483647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6" h="96">
                <a:moveTo>
                  <a:pt x="0" y="96"/>
                </a:moveTo>
                <a:lnTo>
                  <a:pt x="48" y="96"/>
                </a:lnTo>
                <a:lnTo>
                  <a:pt x="48" y="0"/>
                </a:lnTo>
                <a:lnTo>
                  <a:pt x="96" y="0"/>
                </a:lnTo>
                <a:lnTo>
                  <a:pt x="96" y="96"/>
                </a:lnTo>
                <a:lnTo>
                  <a:pt x="144" y="96"/>
                </a:lnTo>
                <a:lnTo>
                  <a:pt x="144" y="0"/>
                </a:lnTo>
                <a:lnTo>
                  <a:pt x="192" y="0"/>
                </a:lnTo>
                <a:lnTo>
                  <a:pt x="192" y="96"/>
                </a:lnTo>
                <a:lnTo>
                  <a:pt x="240" y="96"/>
                </a:lnTo>
                <a:lnTo>
                  <a:pt x="240" y="0"/>
                </a:lnTo>
                <a:lnTo>
                  <a:pt x="288" y="0"/>
                </a:lnTo>
                <a:lnTo>
                  <a:pt x="288" y="96"/>
                </a:lnTo>
                <a:lnTo>
                  <a:pt x="336"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23165" y="3781976"/>
            <a:ext cx="92661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Line 20"/>
          <p:cNvSpPr>
            <a:spLocks noChangeShapeType="1"/>
          </p:cNvSpPr>
          <p:nvPr/>
        </p:nvSpPr>
        <p:spPr bwMode="auto">
          <a:xfrm flipH="1" flipV="1">
            <a:off x="3810001" y="4114800"/>
            <a:ext cx="12938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1681961" y="2676867"/>
            <a:ext cx="2839239" cy="369332"/>
          </a:xfrm>
          <a:prstGeom prst="rect">
            <a:avLst/>
          </a:prstGeom>
          <a:noFill/>
        </p:spPr>
        <p:txBody>
          <a:bodyPr wrap="none" rtlCol="0">
            <a:spAutoFit/>
          </a:bodyPr>
          <a:lstStyle/>
          <a:p>
            <a:r>
              <a:rPr lang="en-US" dirty="0" smtClean="0"/>
              <a:t>Motor &amp; speed encoder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ea typeface="新細明體" pitchFamily="18" charset="-120"/>
              </a:rPr>
              <a:t>Motors</a:t>
            </a:r>
          </a:p>
        </p:txBody>
      </p:sp>
      <p:sp>
        <p:nvSpPr>
          <p:cNvPr id="5123" name="Rectangle 3"/>
          <p:cNvSpPr>
            <a:spLocks noGrp="1" noChangeArrowheads="1"/>
          </p:cNvSpPr>
          <p:nvPr>
            <p:ph sz="half" idx="1"/>
          </p:nvPr>
        </p:nvSpPr>
        <p:spPr/>
        <p:txBody>
          <a:bodyPr/>
          <a:lstStyle/>
          <a:p>
            <a:pPr eaLnBrk="1" hangingPunct="1"/>
            <a:r>
              <a:rPr lang="en-US" altLang="zh-TW" dirty="0" smtClean="0"/>
              <a:t>Our robot</a:t>
            </a:r>
          </a:p>
          <a:p>
            <a:pPr eaLnBrk="1" hangingPunct="1"/>
            <a:r>
              <a:rPr lang="en-US" altLang="zh-TW" dirty="0" smtClean="0"/>
              <a:t>DC motor with speed encoder</a:t>
            </a:r>
          </a:p>
          <a:p>
            <a:pPr eaLnBrk="1" hangingPunct="1"/>
            <a:endParaRPr lang="en-US" altLang="zh-TW" dirty="0" smtClean="0"/>
          </a:p>
          <a:p>
            <a:pPr eaLnBrk="1" hangingPunct="1"/>
            <a:endParaRPr lang="en-US" altLang="zh-TW" dirty="0" smtClean="0"/>
          </a:p>
        </p:txBody>
      </p:sp>
      <p:sp>
        <p:nvSpPr>
          <p:cNvPr id="5124" name="Rectangle 8"/>
          <p:cNvSpPr>
            <a:spLocks noGrp="1" noChangeArrowheads="1"/>
          </p:cNvSpPr>
          <p:nvPr>
            <p:ph sz="half" idx="2"/>
          </p:nvPr>
        </p:nvSpPr>
        <p:spPr/>
        <p:txBody>
          <a:bodyPr/>
          <a:lstStyle/>
          <a:p>
            <a:pPr eaLnBrk="1" hangingPunct="1"/>
            <a:endParaRPr lang="en-US" altLang="en-US" dirty="0" smtClean="0">
              <a:ea typeface="新細明體" pitchFamily="18" charset="-120"/>
            </a:endParaRPr>
          </a:p>
        </p:txBody>
      </p:sp>
      <p:sp>
        <p:nvSpPr>
          <p:cNvPr id="512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1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F8340B19-827F-41A0-B380-B13E2989F96D}" type="slidenum">
              <a:rPr lang="en-US" altLang="en-US" sz="1200" b="0">
                <a:latin typeface="Arial" charset="0"/>
              </a:rPr>
              <a:pPr>
                <a:spcBef>
                  <a:spcPct val="0"/>
                </a:spcBef>
                <a:buFontTx/>
                <a:buNone/>
              </a:pPr>
              <a:t>4</a:t>
            </a:fld>
            <a:endParaRPr lang="en-US" altLang="en-US" sz="1200" b="0">
              <a:latin typeface="Arial" charset="0"/>
            </a:endParaRPr>
          </a:p>
        </p:txBody>
      </p:sp>
      <p:sp>
        <p:nvSpPr>
          <p:cNvPr id="5128" name="Rectangle 6"/>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3797300" cy="285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1752600" y="2971800"/>
            <a:ext cx="762000" cy="1981200"/>
          </a:xfrm>
          <a:prstGeom prst="straightConnector1">
            <a:avLst/>
          </a:prstGeom>
          <a:ln w="25400">
            <a:prstDash val="dash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5715000" cy="1143000"/>
          </a:xfrm>
        </p:spPr>
        <p:txBody>
          <a:bodyPr/>
          <a:lstStyle/>
          <a:p>
            <a:pPr algn="l" eaLnBrk="1" hangingPunct="1"/>
            <a:r>
              <a:rPr lang="en-US" altLang="en-US" sz="2200" dirty="0" smtClean="0">
                <a:ea typeface="新細明體" pitchFamily="18" charset="-120"/>
              </a:rPr>
              <a:t>Exercise 3 (refer to Demo2017.c)</a:t>
            </a:r>
            <a:br>
              <a:rPr lang="en-US" altLang="en-US" sz="2200" dirty="0" smtClean="0">
                <a:ea typeface="新細明體" pitchFamily="18" charset="-120"/>
              </a:rPr>
            </a:br>
            <a:r>
              <a:rPr lang="en-US" altLang="en-US" sz="2200" dirty="0" smtClean="0">
                <a:ea typeface="新細明體" pitchFamily="18" charset="-120"/>
              </a:rPr>
              <a:t>_</a:t>
            </a:r>
            <a:r>
              <a:rPr lang="en-US" altLang="en-US" sz="2200" dirty="0" err="1" smtClean="0">
                <a:ea typeface="新細明體" pitchFamily="18" charset="-120"/>
              </a:rPr>
              <a:t>irq</a:t>
            </a:r>
            <a:r>
              <a:rPr lang="en-US" altLang="en-US" sz="2200" dirty="0" smtClean="0">
                <a:ea typeface="新細明體" pitchFamily="18" charset="-120"/>
              </a:rPr>
              <a:t> interrupt programming method for the main PID loop, using a counter </a:t>
            </a:r>
            <a:r>
              <a:rPr lang="en-US" altLang="en-US" sz="2200" dirty="0" smtClean="0">
                <a:solidFill>
                  <a:srgbClr val="FF0000"/>
                </a:solidFill>
                <a:ea typeface="新細明體" pitchFamily="18" charset="-120"/>
              </a:rPr>
              <a:t>(</a:t>
            </a:r>
            <a:r>
              <a:rPr lang="en-US" altLang="en-US" sz="2200" dirty="0" err="1" smtClean="0">
                <a:solidFill>
                  <a:srgbClr val="FF0000"/>
                </a:solidFill>
                <a:ea typeface="新細明體" pitchFamily="18" charset="-120"/>
              </a:rPr>
              <a:t>intcount</a:t>
            </a:r>
            <a:r>
              <a:rPr lang="en-US" altLang="en-US" sz="2200" dirty="0" smtClean="0">
                <a:solidFill>
                  <a:srgbClr val="FF0000"/>
                </a:solidFill>
                <a:ea typeface="新細明體" pitchFamily="18" charset="-120"/>
              </a:rPr>
              <a:t>)</a:t>
            </a:r>
          </a:p>
        </p:txBody>
      </p:sp>
      <p:sp>
        <p:nvSpPr>
          <p:cNvPr id="29699" name="Rectangle 3"/>
          <p:cNvSpPr>
            <a:spLocks noGrp="1" noChangeArrowheads="1"/>
          </p:cNvSpPr>
          <p:nvPr>
            <p:ph idx="1"/>
          </p:nvPr>
        </p:nvSpPr>
        <p:spPr/>
        <p:txBody>
          <a:bodyPr/>
          <a:lstStyle/>
          <a:p>
            <a:pPr eaLnBrk="1" hangingPunct="1">
              <a:lnSpc>
                <a:spcPct val="80000"/>
              </a:lnSpc>
            </a:pPr>
            <a:r>
              <a:rPr lang="en-US" sz="2400" dirty="0" smtClean="0"/>
              <a:t>_Timer0IntHandler(void)</a:t>
            </a:r>
            <a:r>
              <a:rPr lang="en-US" altLang="en-US" sz="2400" dirty="0" smtClean="0">
                <a:solidFill>
                  <a:srgbClr val="FF0000"/>
                </a:solidFill>
                <a:ea typeface="新細明體" pitchFamily="18" charset="-120"/>
              </a:rPr>
              <a:t>//</a:t>
            </a:r>
            <a:r>
              <a:rPr lang="en-US" altLang="en-US" sz="1800" dirty="0" smtClean="0">
                <a:solidFill>
                  <a:srgbClr val="FF0000"/>
                </a:solidFill>
                <a:ea typeface="新細明體" pitchFamily="18" charset="-120"/>
              </a:rPr>
              <a:t>timer 1KHz</a:t>
            </a:r>
            <a:r>
              <a:rPr lang="en-US" altLang="en-US" sz="2400" dirty="0" smtClean="0">
                <a:solidFill>
                  <a:srgbClr val="FF0000"/>
                </a:solidFill>
                <a:ea typeface="新細明體" pitchFamily="18" charset="-120"/>
              </a:rPr>
              <a:t>, </a:t>
            </a:r>
          </a:p>
          <a:p>
            <a:pPr eaLnBrk="1" hangingPunct="1">
              <a:lnSpc>
                <a:spcPct val="80000"/>
              </a:lnSpc>
            </a:pPr>
            <a:r>
              <a:rPr lang="en-US" altLang="en-US" sz="2400" dirty="0" smtClean="0">
                <a:ea typeface="新細明體" pitchFamily="18" charset="-120"/>
              </a:rPr>
              <a:t>{  </a:t>
            </a:r>
            <a:r>
              <a:rPr lang="en-US" sz="2400" dirty="0" err="1" smtClean="0"/>
              <a:t>intCnt</a:t>
            </a:r>
            <a:r>
              <a:rPr lang="en-US" sz="2400" dirty="0" smtClean="0"/>
              <a:t>++</a:t>
            </a:r>
            <a:endParaRPr lang="en-US" sz="2400" dirty="0"/>
          </a:p>
          <a:p>
            <a:pPr eaLnBrk="1" hangingPunct="1">
              <a:lnSpc>
                <a:spcPct val="80000"/>
              </a:lnSpc>
            </a:pPr>
            <a:r>
              <a:rPr lang="en-US" altLang="en-US" sz="2400" dirty="0" smtClean="0">
                <a:ea typeface="新細明體" pitchFamily="18" charset="-120"/>
              </a:rPr>
              <a:t>   if(</a:t>
            </a:r>
            <a:r>
              <a:rPr lang="en-US" sz="2400" dirty="0" err="1"/>
              <a:t>intCnt</a:t>
            </a:r>
            <a:r>
              <a:rPr lang="en-US" sz="2400" dirty="0"/>
              <a:t> </a:t>
            </a:r>
            <a:r>
              <a:rPr lang="en-US" altLang="en-US" sz="2400" dirty="0" smtClean="0">
                <a:ea typeface="新細明體" pitchFamily="18" charset="-120"/>
              </a:rPr>
              <a:t>==50) </a:t>
            </a:r>
          </a:p>
          <a:p>
            <a:pPr eaLnBrk="1" hangingPunct="1">
              <a:lnSpc>
                <a:spcPct val="80000"/>
              </a:lnSpc>
            </a:pPr>
            <a:r>
              <a:rPr lang="en-US" altLang="en-US" sz="2400" dirty="0">
                <a:ea typeface="新細明體" pitchFamily="18" charset="-120"/>
              </a:rPr>
              <a:t> </a:t>
            </a:r>
            <a:r>
              <a:rPr lang="en-US" altLang="en-US" sz="2400" dirty="0" smtClean="0">
                <a:ea typeface="新細明體" pitchFamily="18" charset="-120"/>
              </a:rPr>
              <a:t>   {   //So this </a:t>
            </a:r>
            <a:r>
              <a:rPr lang="en-US" altLang="en-US" sz="2400" dirty="0" smtClean="0">
                <a:solidFill>
                  <a:srgbClr val="0000FF"/>
                </a:solidFill>
                <a:ea typeface="新細明體" pitchFamily="18" charset="-120"/>
              </a:rPr>
              <a:t>PID core </a:t>
            </a:r>
            <a:r>
              <a:rPr lang="en-US" altLang="en-US" sz="2400" dirty="0">
                <a:ea typeface="新細明體" pitchFamily="18" charset="-120"/>
              </a:rPr>
              <a:t>is updated </a:t>
            </a:r>
            <a:r>
              <a:rPr lang="en-US" altLang="en-US" sz="2400" dirty="0" smtClean="0">
                <a:ea typeface="新細明體" pitchFamily="18" charset="-120"/>
              </a:rPr>
              <a:t>at 20Hz (period =50ms)</a:t>
            </a:r>
            <a:endParaRPr lang="en-US" altLang="en-US" sz="2400" dirty="0">
              <a:solidFill>
                <a:srgbClr val="00CC00"/>
              </a:solidFill>
              <a:ea typeface="新細明體" pitchFamily="18" charset="-120"/>
            </a:endParaRPr>
          </a:p>
          <a:p>
            <a:pPr eaLnBrk="1" hangingPunct="1">
              <a:lnSpc>
                <a:spcPct val="80000"/>
              </a:lnSpc>
            </a:pPr>
            <a:r>
              <a:rPr lang="en-US" altLang="en-US" sz="2400" dirty="0" smtClean="0">
                <a:ea typeface="新細明體" pitchFamily="18" charset="-120"/>
              </a:rPr>
              <a:t>        read wheel speed </a:t>
            </a:r>
          </a:p>
          <a:p>
            <a:pPr eaLnBrk="1" hangingPunct="1">
              <a:lnSpc>
                <a:spcPct val="80000"/>
              </a:lnSpc>
            </a:pPr>
            <a:r>
              <a:rPr lang="en-US" altLang="en-US" sz="2400" dirty="0" smtClean="0">
                <a:ea typeface="新細明體" pitchFamily="18" charset="-120"/>
              </a:rPr>
              <a:t>        Control the PWM using PID (See next slide)</a:t>
            </a:r>
            <a:endParaRPr lang="en-US" altLang="en-US" sz="2400" dirty="0" smtClean="0">
              <a:solidFill>
                <a:schemeClr val="hlink"/>
              </a:solidFill>
              <a:ea typeface="新細明體" pitchFamily="18" charset="-120"/>
            </a:endParaRPr>
          </a:p>
          <a:p>
            <a:pPr eaLnBrk="1" hangingPunct="1">
              <a:lnSpc>
                <a:spcPct val="80000"/>
              </a:lnSpc>
            </a:pPr>
            <a:r>
              <a:rPr lang="en-US" sz="2400" dirty="0" smtClean="0"/>
              <a:t>        </a:t>
            </a:r>
            <a:r>
              <a:rPr lang="en-US" sz="2400" dirty="0" err="1" smtClean="0"/>
              <a:t>intCnt</a:t>
            </a:r>
            <a:r>
              <a:rPr lang="en-US" sz="2400" dirty="0" smtClean="0"/>
              <a:t> </a:t>
            </a:r>
            <a:r>
              <a:rPr lang="en-US" altLang="en-US" sz="2400" dirty="0" smtClean="0">
                <a:ea typeface="新細明體" pitchFamily="18" charset="-120"/>
              </a:rPr>
              <a:t>=0;//</a:t>
            </a:r>
            <a:r>
              <a:rPr lang="en-US" sz="2400" dirty="0"/>
              <a:t> reset </a:t>
            </a:r>
            <a:r>
              <a:rPr lang="en-US" sz="2400" dirty="0" smtClean="0"/>
              <a:t>counter </a:t>
            </a:r>
            <a:r>
              <a:rPr lang="en-US" sz="2400" dirty="0" err="1" smtClean="0"/>
              <a:t>intCnt</a:t>
            </a:r>
            <a:endParaRPr lang="en-US" altLang="en-US" sz="2400" dirty="0" smtClean="0">
              <a:ea typeface="新細明體" pitchFamily="18" charset="-120"/>
            </a:endParaRPr>
          </a:p>
          <a:p>
            <a:pPr eaLnBrk="1" hangingPunct="1">
              <a:lnSpc>
                <a:spcPct val="80000"/>
              </a:lnSpc>
            </a:pPr>
            <a:r>
              <a:rPr lang="en-US" altLang="en-US" sz="2400" dirty="0" smtClean="0">
                <a:ea typeface="新細明體" pitchFamily="18" charset="-120"/>
              </a:rPr>
              <a:t>     }</a:t>
            </a:r>
          </a:p>
          <a:p>
            <a:pPr eaLnBrk="1" hangingPunct="1">
              <a:lnSpc>
                <a:spcPct val="80000"/>
              </a:lnSpc>
            </a:pPr>
            <a:r>
              <a:rPr lang="en-US" altLang="en-US" sz="2400" dirty="0" smtClean="0">
                <a:ea typeface="新細明體" pitchFamily="18" charset="-120"/>
              </a:rPr>
              <a:t>}</a:t>
            </a:r>
          </a:p>
          <a:p>
            <a:pPr eaLnBrk="1" hangingPunct="1">
              <a:lnSpc>
                <a:spcPct val="80000"/>
              </a:lnSpc>
            </a:pPr>
            <a:endParaRPr lang="en-US" altLang="en-US" sz="2000" u="sng" dirty="0" smtClean="0">
              <a:ea typeface="新細明體" pitchFamily="18" charset="-120"/>
            </a:endParaRPr>
          </a:p>
          <a:p>
            <a:pPr eaLnBrk="1" hangingPunct="1">
              <a:lnSpc>
                <a:spcPct val="80000"/>
              </a:lnSpc>
            </a:pPr>
            <a:r>
              <a:rPr lang="en-US" altLang="en-US" sz="2000" u="sng" dirty="0" smtClean="0">
                <a:ea typeface="新細明體" pitchFamily="18" charset="-120"/>
              </a:rPr>
              <a:t>Question: If he line “if(</a:t>
            </a:r>
            <a:r>
              <a:rPr lang="en-US" altLang="en-US" sz="2000" u="sng" dirty="0" err="1" smtClean="0">
                <a:solidFill>
                  <a:srgbClr val="FF0000"/>
                </a:solidFill>
                <a:ea typeface="新細明體" pitchFamily="18" charset="-120"/>
              </a:rPr>
              <a:t>intCnt</a:t>
            </a:r>
            <a:r>
              <a:rPr lang="en-US" altLang="en-US" sz="2000" u="sng" dirty="0" smtClean="0">
                <a:ea typeface="新細明體" pitchFamily="18" charset="-120"/>
              </a:rPr>
              <a:t>==50) “ is changed to “if(</a:t>
            </a:r>
            <a:r>
              <a:rPr lang="en-US" altLang="en-US" sz="2000" u="sng" dirty="0" err="1" smtClean="0">
                <a:solidFill>
                  <a:srgbClr val="FF0000"/>
                </a:solidFill>
                <a:ea typeface="新細明體" pitchFamily="18" charset="-120"/>
              </a:rPr>
              <a:t>intCnt</a:t>
            </a:r>
            <a:r>
              <a:rPr lang="en-US" altLang="en-US" sz="2000" u="sng" dirty="0" smtClean="0">
                <a:ea typeface="新細明體" pitchFamily="18" charset="-120"/>
              </a:rPr>
              <a:t>==100)” </a:t>
            </a:r>
          </a:p>
          <a:p>
            <a:pPr eaLnBrk="1" hangingPunct="1">
              <a:lnSpc>
                <a:spcPct val="80000"/>
              </a:lnSpc>
            </a:pPr>
            <a:r>
              <a:rPr lang="en-US" altLang="en-US" sz="2000" u="sng" dirty="0" smtClean="0">
                <a:ea typeface="新細明體" pitchFamily="18" charset="-120"/>
              </a:rPr>
              <a:t>What will happen to the PID core update period?</a:t>
            </a:r>
          </a:p>
          <a:p>
            <a:pPr eaLnBrk="1" hangingPunct="1">
              <a:lnSpc>
                <a:spcPct val="80000"/>
              </a:lnSpc>
            </a:pPr>
            <a:r>
              <a:rPr lang="en-US" altLang="en-US" sz="2000" u="sng" dirty="0" smtClean="0">
                <a:ea typeface="新細明體" pitchFamily="18" charset="-120"/>
              </a:rPr>
              <a:t>Answer: </a:t>
            </a:r>
            <a:r>
              <a:rPr lang="en-US" altLang="en-US" sz="2000" dirty="0">
                <a:solidFill>
                  <a:srgbClr val="0000FF"/>
                </a:solidFill>
                <a:ea typeface="新細明體" pitchFamily="18" charset="-120"/>
              </a:rPr>
              <a:t>PID core </a:t>
            </a:r>
            <a:r>
              <a:rPr lang="en-US" altLang="en-US" sz="2000" dirty="0">
                <a:ea typeface="新細明體" pitchFamily="18" charset="-120"/>
              </a:rPr>
              <a:t>is updated at </a:t>
            </a:r>
            <a:r>
              <a:rPr lang="en-US" altLang="en-US" sz="2000" dirty="0" smtClean="0">
                <a:ea typeface="新細明體" pitchFamily="18" charset="-120"/>
              </a:rPr>
              <a:t>10Hz </a:t>
            </a:r>
            <a:r>
              <a:rPr lang="en-US" altLang="en-US" sz="2000" dirty="0">
                <a:ea typeface="新細明體" pitchFamily="18" charset="-120"/>
              </a:rPr>
              <a:t>(period </a:t>
            </a:r>
            <a:r>
              <a:rPr lang="en-US" altLang="en-US" sz="2000" dirty="0" smtClean="0">
                <a:ea typeface="新細明體" pitchFamily="18" charset="-120"/>
              </a:rPr>
              <a:t>=100ms</a:t>
            </a:r>
            <a:r>
              <a:rPr lang="en-US" altLang="en-US" sz="2000" dirty="0">
                <a:ea typeface="新細明體" pitchFamily="18" charset="-120"/>
              </a:rPr>
              <a:t>)</a:t>
            </a:r>
            <a:endParaRPr lang="en-US" altLang="en-US" sz="2000" dirty="0">
              <a:solidFill>
                <a:srgbClr val="00CC00"/>
              </a:solidFill>
              <a:ea typeface="新細明體" pitchFamily="18" charset="-120"/>
            </a:endParaRPr>
          </a:p>
          <a:p>
            <a:pPr eaLnBrk="1" hangingPunct="1">
              <a:lnSpc>
                <a:spcPct val="80000"/>
              </a:lnSpc>
            </a:pPr>
            <a:endParaRPr lang="en-US" altLang="en-US" sz="2000" u="sng" dirty="0" smtClean="0">
              <a:ea typeface="新細明體" pitchFamily="18" charset="-120"/>
            </a:endParaRPr>
          </a:p>
          <a:p>
            <a:pPr eaLnBrk="1" hangingPunct="1">
              <a:lnSpc>
                <a:spcPct val="80000"/>
              </a:lnSpc>
            </a:pPr>
            <a:endParaRPr lang="en-US" altLang="en-US" sz="2000" u="sng" dirty="0" smtClean="0">
              <a:ea typeface="新細明體" pitchFamily="18" charset="-120"/>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FC527277-8333-446D-A851-5FF0E32F8B8C}" type="slidenum">
              <a:rPr lang="en-US" altLang="en-US" sz="1200" b="0">
                <a:latin typeface="Arial" charset="0"/>
              </a:rPr>
              <a:pPr>
                <a:spcBef>
                  <a:spcPct val="0"/>
                </a:spcBef>
                <a:buFontTx/>
                <a:buNone/>
              </a:pPr>
              <a:t>40</a:t>
            </a:fld>
            <a:endParaRPr lang="en-US" altLang="en-US" sz="1200" b="0" dirty="0">
              <a:latin typeface="Arial" charset="0"/>
            </a:endParaRPr>
          </a:p>
        </p:txBody>
      </p:sp>
      <p:pic>
        <p:nvPicPr>
          <p:cNvPr id="29702"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9648"/>
            <a:ext cx="32766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Line 4"/>
          <p:cNvSpPr>
            <a:spLocks noChangeShapeType="1"/>
          </p:cNvSpPr>
          <p:nvPr/>
        </p:nvSpPr>
        <p:spPr bwMode="auto">
          <a:xfrm flipV="1">
            <a:off x="152399" y="2504661"/>
            <a:ext cx="942561" cy="10767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Line 5"/>
          <p:cNvSpPr>
            <a:spLocks noChangeShapeType="1"/>
          </p:cNvSpPr>
          <p:nvPr/>
        </p:nvSpPr>
        <p:spPr bwMode="auto">
          <a:xfrm flipV="1">
            <a:off x="152400" y="3505200"/>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Line 6"/>
          <p:cNvSpPr>
            <a:spLocks noChangeShapeType="1"/>
          </p:cNvSpPr>
          <p:nvPr/>
        </p:nvSpPr>
        <p:spPr bwMode="auto">
          <a:xfrm>
            <a:off x="152400" y="3581400"/>
            <a:ext cx="12954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Freeform 9"/>
          <p:cNvSpPr>
            <a:spLocks/>
          </p:cNvSpPr>
          <p:nvPr/>
        </p:nvSpPr>
        <p:spPr bwMode="auto">
          <a:xfrm>
            <a:off x="152400" y="1905000"/>
            <a:ext cx="8305800" cy="1676400"/>
          </a:xfrm>
          <a:custGeom>
            <a:avLst/>
            <a:gdLst>
              <a:gd name="T0" fmla="*/ 2147483647 w 4912"/>
              <a:gd name="T1" fmla="*/ 0 h 1488"/>
              <a:gd name="T2" fmla="*/ 2147483647 w 4912"/>
              <a:gd name="T3" fmla="*/ 2147483647 h 1488"/>
              <a:gd name="T4" fmla="*/ 2147483647 w 4912"/>
              <a:gd name="T5" fmla="*/ 2147483647 h 1488"/>
              <a:gd name="T6" fmla="*/ 2147483647 w 4912"/>
              <a:gd name="T7" fmla="*/ 2147483647 h 1488"/>
              <a:gd name="T8" fmla="*/ 2147483647 w 4912"/>
              <a:gd name="T9" fmla="*/ 2147483647 h 1488"/>
              <a:gd name="T10" fmla="*/ 2147483647 w 4912"/>
              <a:gd name="T11" fmla="*/ 2147483647 h 14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2" h="1488">
                <a:moveTo>
                  <a:pt x="4520" y="0"/>
                </a:moveTo>
                <a:cubicBezTo>
                  <a:pt x="4716" y="64"/>
                  <a:pt x="4912" y="128"/>
                  <a:pt x="4376" y="144"/>
                </a:cubicBezTo>
                <a:cubicBezTo>
                  <a:pt x="3840" y="160"/>
                  <a:pt x="1976" y="72"/>
                  <a:pt x="1304" y="96"/>
                </a:cubicBezTo>
                <a:cubicBezTo>
                  <a:pt x="632" y="120"/>
                  <a:pt x="552" y="128"/>
                  <a:pt x="344" y="288"/>
                </a:cubicBezTo>
                <a:cubicBezTo>
                  <a:pt x="136" y="448"/>
                  <a:pt x="112" y="856"/>
                  <a:pt x="56" y="1056"/>
                </a:cubicBezTo>
                <a:cubicBezTo>
                  <a:pt x="0" y="1256"/>
                  <a:pt x="4" y="1372"/>
                  <a:pt x="8" y="14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Rectangle 11"/>
          <p:cNvSpPr>
            <a:spLocks noChangeArrowheads="1"/>
          </p:cNvSpPr>
          <p:nvPr/>
        </p:nvSpPr>
        <p:spPr bwMode="auto">
          <a:xfrm>
            <a:off x="1066800" y="2743200"/>
            <a:ext cx="7467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9710" name="Oval 14"/>
          <p:cNvSpPr>
            <a:spLocks noChangeArrowheads="1"/>
          </p:cNvSpPr>
          <p:nvPr/>
        </p:nvSpPr>
        <p:spPr bwMode="auto">
          <a:xfrm>
            <a:off x="5715000" y="457200"/>
            <a:ext cx="3429000" cy="2057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9711" name="Line 15"/>
          <p:cNvSpPr>
            <a:spLocks noChangeShapeType="1"/>
          </p:cNvSpPr>
          <p:nvPr/>
        </p:nvSpPr>
        <p:spPr bwMode="auto">
          <a:xfrm flipH="1">
            <a:off x="8153400" y="2157413"/>
            <a:ext cx="457200" cy="5857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4" name="Rectangle 18"/>
          <p:cNvSpPr>
            <a:spLocks noChangeArrowheads="1"/>
          </p:cNvSpPr>
          <p:nvPr/>
        </p:nvSpPr>
        <p:spPr bwMode="auto">
          <a:xfrm>
            <a:off x="5638800" y="76200"/>
            <a:ext cx="3505200" cy="25908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3400" smtClean="0">
                <a:ea typeface="新細明體" pitchFamily="18" charset="-120"/>
              </a:rPr>
              <a:t>The interrupt service routine enables the loop  to run 4 times in a second</a:t>
            </a:r>
          </a:p>
        </p:txBody>
      </p:sp>
      <p:sp>
        <p:nvSpPr>
          <p:cNvPr id="30723" name="Rectangle 3"/>
          <p:cNvSpPr>
            <a:spLocks noGrp="1" noChangeArrowheads="1"/>
          </p:cNvSpPr>
          <p:nvPr>
            <p:ph idx="1"/>
          </p:nvPr>
        </p:nvSpPr>
        <p:spPr/>
        <p:txBody>
          <a:bodyPr/>
          <a:lstStyle/>
          <a:p>
            <a:pPr eaLnBrk="1" hangingPunct="1"/>
            <a:r>
              <a:rPr lang="en-US" altLang="en-US" dirty="0" smtClean="0">
                <a:ea typeface="新細明體" pitchFamily="18" charset="-120"/>
              </a:rPr>
              <a:t> </a:t>
            </a: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07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E1223F11-FB5B-4EA3-A74F-869035844195}" type="slidenum">
              <a:rPr lang="en-US" altLang="en-US" sz="1200" b="0">
                <a:latin typeface="Arial" charset="0"/>
              </a:rPr>
              <a:pPr>
                <a:spcBef>
                  <a:spcPct val="0"/>
                </a:spcBef>
                <a:buFontTx/>
                <a:buNone/>
              </a:pPr>
              <a:t>41</a:t>
            </a:fld>
            <a:endParaRPr lang="en-US" altLang="en-US" sz="1200" b="0">
              <a:latin typeface="Arial" charset="0"/>
            </a:endParaRPr>
          </a:p>
        </p:txBody>
      </p:sp>
      <p:pic>
        <p:nvPicPr>
          <p:cNvPr id="3072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0"/>
            <a:ext cx="6486525"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7" name="Freeform 5"/>
          <p:cNvSpPr>
            <a:spLocks/>
          </p:cNvSpPr>
          <p:nvPr/>
        </p:nvSpPr>
        <p:spPr bwMode="auto">
          <a:xfrm>
            <a:off x="2209800" y="4038600"/>
            <a:ext cx="4038600" cy="990600"/>
          </a:xfrm>
          <a:custGeom>
            <a:avLst/>
            <a:gdLst>
              <a:gd name="T0" fmla="*/ 2147483647 w 2544"/>
              <a:gd name="T1" fmla="*/ 2147483647 h 528"/>
              <a:gd name="T2" fmla="*/ 2147483647 w 2544"/>
              <a:gd name="T3" fmla="*/ 2147483647 h 528"/>
              <a:gd name="T4" fmla="*/ 2147483647 w 2544"/>
              <a:gd name="T5" fmla="*/ 2147483647 h 528"/>
              <a:gd name="T6" fmla="*/ 2147483647 w 2544"/>
              <a:gd name="T7" fmla="*/ 2147483647 h 528"/>
              <a:gd name="T8" fmla="*/ 2147483647 w 2544"/>
              <a:gd name="T9" fmla="*/ 2147483647 h 528"/>
              <a:gd name="T10" fmla="*/ 2147483647 w 2544"/>
              <a:gd name="T11" fmla="*/ 2147483647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4" h="528">
                <a:moveTo>
                  <a:pt x="336" y="64"/>
                </a:moveTo>
                <a:cubicBezTo>
                  <a:pt x="1152" y="32"/>
                  <a:pt x="1968" y="0"/>
                  <a:pt x="2256" y="64"/>
                </a:cubicBezTo>
                <a:cubicBezTo>
                  <a:pt x="2544" y="128"/>
                  <a:pt x="2304" y="376"/>
                  <a:pt x="2064" y="448"/>
                </a:cubicBezTo>
                <a:cubicBezTo>
                  <a:pt x="1824" y="520"/>
                  <a:pt x="1144" y="528"/>
                  <a:pt x="816" y="496"/>
                </a:cubicBezTo>
                <a:cubicBezTo>
                  <a:pt x="488" y="464"/>
                  <a:pt x="192" y="320"/>
                  <a:pt x="96" y="256"/>
                </a:cubicBezTo>
                <a:cubicBezTo>
                  <a:pt x="0" y="192"/>
                  <a:pt x="120" y="152"/>
                  <a:pt x="240" y="112"/>
                </a:cubicBezTo>
              </a:path>
            </a:pathLst>
          </a:custGeom>
          <a:noFill/>
          <a:ln w="5715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Text Box 6"/>
          <p:cNvSpPr txBox="1">
            <a:spLocks noChangeArrowheads="1"/>
          </p:cNvSpPr>
          <p:nvPr/>
        </p:nvSpPr>
        <p:spPr bwMode="auto">
          <a:xfrm>
            <a:off x="2819400" y="4267200"/>
            <a:ext cx="22749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FF0000"/>
                </a:solidFill>
                <a:latin typeface="Arial" charset="0"/>
              </a:rPr>
              <a:t>Loop once in 5</a:t>
            </a:r>
            <a:r>
              <a:rPr lang="en-US" altLang="en-US" sz="1800" dirty="0" smtClean="0">
                <a:solidFill>
                  <a:srgbClr val="FF0000"/>
                </a:solidFill>
                <a:latin typeface="Arial" charset="0"/>
              </a:rPr>
              <a:t>0ms</a:t>
            </a:r>
            <a:endParaRPr lang="en-US" altLang="en-US" sz="1800"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solidFill>
                  <a:schemeClr val="hlink"/>
                </a:solidFill>
                <a:ea typeface="新細明體" pitchFamily="18" charset="-120"/>
              </a:rPr>
              <a:t>Part 2 :Algorithm for </a:t>
            </a:r>
            <a:r>
              <a:rPr lang="en-US" altLang="en-US" u="sng" smtClean="0">
                <a:solidFill>
                  <a:schemeClr val="hlink"/>
                </a:solidFill>
                <a:ea typeface="新細明體" pitchFamily="18" charset="-120"/>
              </a:rPr>
              <a:t>PID core</a:t>
            </a:r>
          </a:p>
        </p:txBody>
      </p:sp>
      <p:sp>
        <p:nvSpPr>
          <p:cNvPr id="32771" name="Rectangle 3"/>
          <p:cNvSpPr>
            <a:spLocks noGrp="1" noChangeArrowheads="1"/>
          </p:cNvSpPr>
          <p:nvPr>
            <p:ph idx="1"/>
          </p:nvPr>
        </p:nvSpPr>
        <p:spPr>
          <a:xfrm>
            <a:off x="990600" y="1371600"/>
            <a:ext cx="7010400" cy="4530725"/>
          </a:xfrm>
        </p:spPr>
        <p:txBody>
          <a:bodyPr/>
          <a:lstStyle/>
          <a:p>
            <a:pPr eaLnBrk="1" hangingPunct="1">
              <a:lnSpc>
                <a:spcPct val="90000"/>
              </a:lnSpc>
            </a:pPr>
            <a:r>
              <a:rPr lang="en-US" altLang="en-US" sz="2800" dirty="0" smtClean="0">
                <a:ea typeface="新細明體" pitchFamily="18" charset="-120"/>
              </a:rPr>
              <a:t>For every 50ms</a:t>
            </a:r>
          </a:p>
          <a:p>
            <a:pPr lvl="1" eaLnBrk="1" hangingPunct="1">
              <a:lnSpc>
                <a:spcPct val="90000"/>
              </a:lnSpc>
            </a:pPr>
            <a:r>
              <a:rPr lang="en-US" altLang="en-US" sz="2300" dirty="0" smtClean="0">
                <a:ea typeface="新細明體" pitchFamily="18" charset="-120"/>
              </a:rPr>
              <a:t>Find error=(desired value - measured value)</a:t>
            </a:r>
          </a:p>
          <a:p>
            <a:pPr lvl="1" eaLnBrk="1" hangingPunct="1">
              <a:lnSpc>
                <a:spcPct val="90000"/>
              </a:lnSpc>
            </a:pPr>
            <a:r>
              <a:rPr lang="en-US" altLang="en-US" sz="2300" dirty="0" smtClean="0">
                <a:ea typeface="新細明體" pitchFamily="18" charset="-120"/>
              </a:rPr>
              <a:t>{If (error&gt;dead band )</a:t>
            </a:r>
          </a:p>
          <a:p>
            <a:pPr lvl="2" eaLnBrk="1" hangingPunct="1">
              <a:lnSpc>
                <a:spcPct val="90000"/>
              </a:lnSpc>
            </a:pPr>
            <a:r>
              <a:rPr lang="en-US" altLang="en-US" sz="2100" dirty="0" smtClean="0">
                <a:ea typeface="新細明體" pitchFamily="18" charset="-120"/>
              </a:rPr>
              <a:t>{ find</a:t>
            </a:r>
          </a:p>
          <a:p>
            <a:pPr lvl="3" eaLnBrk="1" hangingPunct="1">
              <a:lnSpc>
                <a:spcPct val="90000"/>
              </a:lnSpc>
            </a:pPr>
            <a:r>
              <a:rPr lang="en-US" altLang="en-US" sz="1800" dirty="0" smtClean="0">
                <a:ea typeface="新細明體" pitchFamily="18" charset="-120"/>
              </a:rPr>
              <a:t>Error, </a:t>
            </a:r>
          </a:p>
          <a:p>
            <a:pPr lvl="3" eaLnBrk="1" hangingPunct="1">
              <a:lnSpc>
                <a:spcPct val="90000"/>
              </a:lnSpc>
            </a:pPr>
            <a:r>
              <a:rPr lang="en-US" altLang="en-US" sz="1800" dirty="0" smtClean="0">
                <a:ea typeface="新細明體" pitchFamily="18" charset="-120"/>
              </a:rPr>
              <a:t>Accumulated error (add up all previous errors)</a:t>
            </a:r>
          </a:p>
          <a:p>
            <a:pPr lvl="3" eaLnBrk="1" hangingPunct="1">
              <a:lnSpc>
                <a:spcPct val="90000"/>
              </a:lnSpc>
            </a:pPr>
            <a:r>
              <a:rPr lang="en-US" altLang="en-US" sz="1800" dirty="0" smtClean="0">
                <a:ea typeface="新細明體" pitchFamily="18" charset="-120"/>
              </a:rPr>
              <a:t>Derivative error (current error – previous error)</a:t>
            </a:r>
          </a:p>
          <a:p>
            <a:pPr lvl="3" eaLnBrk="1" hangingPunct="1">
              <a:lnSpc>
                <a:spcPct val="90000"/>
              </a:lnSpc>
            </a:pPr>
            <a:r>
              <a:rPr lang="en-US" altLang="en-US" sz="1800" dirty="0" smtClean="0">
                <a:ea typeface="新細明體" pitchFamily="18" charset="-120"/>
              </a:rPr>
              <a:t>PWM+=</a:t>
            </a:r>
            <a:r>
              <a:rPr lang="en-US" altLang="en-US" sz="1800" dirty="0" err="1" smtClean="0">
                <a:ea typeface="新細明體" pitchFamily="18" charset="-120"/>
              </a:rPr>
              <a:t>Kp</a:t>
            </a:r>
            <a:r>
              <a:rPr lang="en-US" altLang="en-US" sz="1800" dirty="0" smtClean="0">
                <a:ea typeface="新細明體" pitchFamily="18" charset="-120"/>
              </a:rPr>
              <a:t>* Error+</a:t>
            </a:r>
          </a:p>
          <a:p>
            <a:pPr lvl="3" eaLnBrk="1" hangingPunct="1">
              <a:lnSpc>
                <a:spcPct val="90000"/>
              </a:lnSpc>
            </a:pPr>
            <a:r>
              <a:rPr lang="en-US" altLang="en-US" sz="1800" dirty="0" smtClean="0">
                <a:ea typeface="新細明體" pitchFamily="18" charset="-120"/>
              </a:rPr>
              <a:t>           </a:t>
            </a:r>
            <a:r>
              <a:rPr lang="en-US" altLang="en-US" sz="1800" dirty="0" err="1" smtClean="0">
                <a:ea typeface="新細明體" pitchFamily="18" charset="-120"/>
              </a:rPr>
              <a:t>Ka</a:t>
            </a:r>
            <a:r>
              <a:rPr lang="en-US" altLang="en-US" sz="1800" dirty="0" smtClean="0">
                <a:ea typeface="新細明體" pitchFamily="18" charset="-120"/>
              </a:rPr>
              <a:t>*(Accumulated error)+</a:t>
            </a:r>
          </a:p>
          <a:p>
            <a:pPr lvl="3" eaLnBrk="1" hangingPunct="1">
              <a:lnSpc>
                <a:spcPct val="90000"/>
              </a:lnSpc>
            </a:pPr>
            <a:r>
              <a:rPr lang="en-US" altLang="en-US" sz="1800" dirty="0" smtClean="0">
                <a:ea typeface="新細明體" pitchFamily="18" charset="-120"/>
              </a:rPr>
              <a:t>           </a:t>
            </a:r>
            <a:r>
              <a:rPr lang="en-US" altLang="en-US" sz="1800" dirty="0" err="1" smtClean="0">
                <a:ea typeface="新細明體" pitchFamily="18" charset="-120"/>
              </a:rPr>
              <a:t>Kd</a:t>
            </a:r>
            <a:r>
              <a:rPr lang="en-US" altLang="en-US" sz="1800" dirty="0" smtClean="0">
                <a:ea typeface="新細明體" pitchFamily="18" charset="-120"/>
              </a:rPr>
              <a:t>* Derivative error ;</a:t>
            </a:r>
          </a:p>
          <a:p>
            <a:pPr lvl="2" eaLnBrk="1" hangingPunct="1">
              <a:lnSpc>
                <a:spcPct val="90000"/>
              </a:lnSpc>
            </a:pPr>
            <a:r>
              <a:rPr lang="en-US" altLang="en-US" sz="2100" dirty="0" smtClean="0">
                <a:ea typeface="新細明體" pitchFamily="18" charset="-120"/>
              </a:rPr>
              <a:t>}</a:t>
            </a:r>
          </a:p>
          <a:p>
            <a:pPr lvl="2" eaLnBrk="1" hangingPunct="1">
              <a:lnSpc>
                <a:spcPct val="90000"/>
              </a:lnSpc>
            </a:pPr>
            <a:r>
              <a:rPr lang="en-US" altLang="en-US" sz="2100" dirty="0" smtClean="0">
                <a:ea typeface="新細明體" pitchFamily="18" charset="-120"/>
              </a:rPr>
              <a:t>Else</a:t>
            </a:r>
          </a:p>
          <a:p>
            <a:pPr lvl="3" eaLnBrk="1" hangingPunct="1">
              <a:lnSpc>
                <a:spcPct val="90000"/>
              </a:lnSpc>
            </a:pPr>
            <a:r>
              <a:rPr lang="en-US" altLang="en-US" sz="1800" dirty="0" smtClean="0">
                <a:ea typeface="新細明體" pitchFamily="18" charset="-120"/>
              </a:rPr>
              <a:t>Error &lt;= </a:t>
            </a:r>
            <a:r>
              <a:rPr lang="en-US" altLang="en-US" sz="1800" dirty="0" err="1" smtClean="0">
                <a:ea typeface="新細明體" pitchFamily="18" charset="-120"/>
              </a:rPr>
              <a:t>dead_band</a:t>
            </a:r>
            <a:r>
              <a:rPr lang="en-US" altLang="en-US" sz="1800" dirty="0" smtClean="0">
                <a:ea typeface="新細明體" pitchFamily="18" charset="-120"/>
              </a:rPr>
              <a:t>, error too small do nothing</a:t>
            </a:r>
          </a:p>
          <a:p>
            <a:pPr lvl="3" eaLnBrk="1" hangingPunct="1">
              <a:lnSpc>
                <a:spcPct val="90000"/>
              </a:lnSpc>
            </a:pPr>
            <a:endParaRPr lang="en-US" altLang="en-US" sz="1800" dirty="0" smtClean="0">
              <a:ea typeface="新細明體" pitchFamily="18" charset="-120"/>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27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DDF821D9-EEBC-4B2A-8731-60C6871AD83B}" type="slidenum">
              <a:rPr lang="en-US" altLang="en-US" sz="1200" b="0">
                <a:latin typeface="Arial" charset="0"/>
              </a:rPr>
              <a:pPr>
                <a:spcBef>
                  <a:spcPct val="0"/>
                </a:spcBef>
                <a:buFontTx/>
                <a:buNone/>
              </a:pPr>
              <a:t>42</a:t>
            </a:fld>
            <a:endParaRPr lang="en-US" altLang="en-US" sz="1200" b="0">
              <a:latin typeface="Arial" charset="0"/>
            </a:endParaRPr>
          </a:p>
        </p:txBody>
      </p:sp>
      <p:sp>
        <p:nvSpPr>
          <p:cNvPr id="32776" name="Text Box 6"/>
          <p:cNvSpPr txBox="1">
            <a:spLocks noChangeArrowheads="1"/>
          </p:cNvSpPr>
          <p:nvPr/>
        </p:nvSpPr>
        <p:spPr bwMode="auto">
          <a:xfrm>
            <a:off x="5638800" y="1260476"/>
            <a:ext cx="12350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Set_point</a:t>
            </a:r>
          </a:p>
        </p:txBody>
      </p:sp>
      <p:sp>
        <p:nvSpPr>
          <p:cNvPr id="32777" name="Line 7"/>
          <p:cNvSpPr>
            <a:spLocks noChangeShapeType="1"/>
          </p:cNvSpPr>
          <p:nvPr/>
        </p:nvSpPr>
        <p:spPr bwMode="auto">
          <a:xfrm flipH="1">
            <a:off x="4724400" y="15240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28600"/>
            <a:ext cx="8229600" cy="258763"/>
          </a:xfrm>
        </p:spPr>
        <p:txBody>
          <a:bodyPr/>
          <a:lstStyle/>
          <a:p>
            <a:pPr eaLnBrk="1" hangingPunct="1"/>
            <a:r>
              <a:rPr lang="en-US" altLang="en-US" sz="2400" smtClean="0">
                <a:solidFill>
                  <a:schemeClr val="hlink"/>
                </a:solidFill>
                <a:ea typeface="新細明體" pitchFamily="18" charset="-120"/>
              </a:rPr>
              <a:t>part 2: </a:t>
            </a:r>
            <a:r>
              <a:rPr lang="en-US" altLang="en-US" sz="2400" b="1" u="sng" smtClean="0">
                <a:solidFill>
                  <a:schemeClr val="hlink"/>
                </a:solidFill>
                <a:ea typeface="新細明體" pitchFamily="18" charset="-120"/>
              </a:rPr>
              <a:t>PID core</a:t>
            </a:r>
          </a:p>
        </p:txBody>
      </p:sp>
      <p:sp>
        <p:nvSpPr>
          <p:cNvPr id="33795" name="Rectangle 3"/>
          <p:cNvSpPr>
            <a:spLocks noGrp="1" noChangeArrowheads="1"/>
          </p:cNvSpPr>
          <p:nvPr>
            <p:ph idx="1"/>
          </p:nvPr>
        </p:nvSpPr>
        <p:spPr>
          <a:xfrm>
            <a:off x="457200" y="533400"/>
            <a:ext cx="8229600" cy="5902325"/>
          </a:xfrm>
        </p:spPr>
        <p:txBody>
          <a:bodyPr/>
          <a:lstStyle/>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if(</a:t>
            </a:r>
            <a:r>
              <a:rPr lang="en-US" altLang="en-US" sz="1600" dirty="0" err="1" smtClean="0">
                <a:ea typeface="新細明體" pitchFamily="18" charset="-120"/>
              </a:rPr>
              <a:t>intCnt</a:t>
            </a:r>
            <a:r>
              <a:rPr lang="en-US" altLang="en-US" sz="1600" dirty="0" smtClean="0">
                <a:ea typeface="新細明體" pitchFamily="18" charset="-120"/>
              </a:rPr>
              <a:t>==</a:t>
            </a:r>
            <a:r>
              <a:rPr lang="en-US" altLang="en-US" sz="1600" dirty="0">
                <a:ea typeface="新細明體" pitchFamily="18" charset="-120"/>
              </a:rPr>
              <a:t>5</a:t>
            </a:r>
            <a:r>
              <a:rPr lang="en-US" altLang="en-US" sz="1600" dirty="0" smtClean="0">
                <a:ea typeface="新細明體" pitchFamily="18" charset="-120"/>
              </a:rPr>
              <a:t>0) {//for every 20ms</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caculate</a:t>
            </a:r>
            <a:r>
              <a:rPr lang="en-US" altLang="en-US" sz="1600" dirty="0" smtClean="0">
                <a:ea typeface="新細明體" pitchFamily="18" charset="-120"/>
              </a:rPr>
              <a:t> the speed of left motor in RPM</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leftRPM</a:t>
            </a:r>
            <a:r>
              <a:rPr lang="en-US" altLang="en-US" sz="1600" dirty="0" smtClean="0">
                <a:ea typeface="新細明體" pitchFamily="18" charset="-120"/>
              </a:rPr>
              <a:t>=</a:t>
            </a:r>
            <a:r>
              <a:rPr lang="en-US" altLang="en-US" sz="1600" dirty="0" err="1" smtClean="0">
                <a:ea typeface="新細明體" pitchFamily="18" charset="-120"/>
              </a:rPr>
              <a:t>lefttimeval</a:t>
            </a:r>
            <a:r>
              <a:rPr lang="en-US" altLang="en-US" sz="1600" dirty="0" smtClean="0">
                <a:ea typeface="新細明體" pitchFamily="18" charset="-120"/>
              </a:rPr>
              <a:t>;			</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leftErr</a:t>
            </a:r>
            <a:r>
              <a:rPr lang="en-US" altLang="en-US" sz="1600" dirty="0" smtClean="0">
                <a:ea typeface="新細明體" pitchFamily="18" charset="-120"/>
              </a:rPr>
              <a:t> =  </a:t>
            </a:r>
            <a:r>
              <a:rPr lang="en-US" altLang="en-US" sz="1600" dirty="0" err="1" smtClean="0">
                <a:ea typeface="新細明體" pitchFamily="18" charset="-120"/>
              </a:rPr>
              <a:t>leftRPMset</a:t>
            </a:r>
            <a:r>
              <a:rPr lang="en-US" altLang="en-US" sz="1600" dirty="0" smtClean="0">
                <a:ea typeface="新細明體" pitchFamily="18" charset="-120"/>
              </a:rPr>
              <a:t> - </a:t>
            </a:r>
            <a:r>
              <a:rPr lang="en-US" altLang="en-US" sz="1600" dirty="0" err="1" smtClean="0">
                <a:ea typeface="新細明體" pitchFamily="18" charset="-120"/>
              </a:rPr>
              <a:t>leftRPM</a:t>
            </a:r>
            <a:r>
              <a:rPr lang="en-US" altLang="en-US" sz="1600" dirty="0" smtClean="0">
                <a:ea typeface="新細明體" pitchFamily="18" charset="-120"/>
              </a:rPr>
              <a:t>;	//</a:t>
            </a:r>
            <a:r>
              <a:rPr lang="en-US" altLang="en-US" sz="1600" dirty="0" err="1" smtClean="0">
                <a:ea typeface="新細明體" pitchFamily="18" charset="-120"/>
              </a:rPr>
              <a:t>caculate</a:t>
            </a:r>
            <a:r>
              <a:rPr lang="en-US" altLang="en-US" sz="1600" dirty="0" smtClean="0">
                <a:ea typeface="新細明體" pitchFamily="18" charset="-120"/>
              </a:rPr>
              <a:t> left error</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if((</a:t>
            </a:r>
            <a:r>
              <a:rPr lang="en-US" altLang="en-US" sz="1600" dirty="0" err="1" smtClean="0">
                <a:ea typeface="新細明體" pitchFamily="18" charset="-120"/>
              </a:rPr>
              <a:t>leftErr</a:t>
            </a:r>
            <a:r>
              <a:rPr lang="en-US" altLang="en-US" sz="1600" dirty="0" smtClean="0">
                <a:ea typeface="新細明體" pitchFamily="18" charset="-120"/>
              </a:rPr>
              <a:t>&lt;</a:t>
            </a:r>
            <a:r>
              <a:rPr lang="en-US" altLang="en-US" sz="1600" dirty="0" err="1" smtClean="0">
                <a:ea typeface="新細明體" pitchFamily="18" charset="-120"/>
              </a:rPr>
              <a:t>DeadBand</a:t>
            </a:r>
            <a:r>
              <a:rPr lang="en-US" altLang="en-US" sz="1600" dirty="0" smtClean="0">
                <a:ea typeface="新細明體" pitchFamily="18" charset="-120"/>
              </a:rPr>
              <a:t>*(-1))||(</a:t>
            </a:r>
            <a:r>
              <a:rPr lang="en-US" altLang="en-US" sz="1600" dirty="0" err="1" smtClean="0">
                <a:ea typeface="新細明體" pitchFamily="18" charset="-120"/>
              </a:rPr>
              <a:t>leftErr</a:t>
            </a:r>
            <a:r>
              <a:rPr lang="en-US" altLang="en-US" sz="1600" dirty="0" smtClean="0">
                <a:ea typeface="新細明體" pitchFamily="18" charset="-120"/>
              </a:rPr>
              <a:t>&gt;</a:t>
            </a:r>
            <a:r>
              <a:rPr lang="en-US" altLang="en-US" sz="1600" dirty="0" err="1" smtClean="0">
                <a:ea typeface="新細明體" pitchFamily="18" charset="-120"/>
              </a:rPr>
              <a:t>DeadBand</a:t>
            </a:r>
            <a:r>
              <a:rPr lang="en-US" altLang="en-US" sz="1600" dirty="0" smtClean="0">
                <a:ea typeface="新細明體" pitchFamily="18" charset="-120"/>
              </a:rPr>
              <a:t>)) //see next slide</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	//if |left error| &gt; </a:t>
            </a:r>
            <a:r>
              <a:rPr lang="en-US" altLang="en-US" sz="1600" dirty="0" err="1" smtClean="0">
                <a:ea typeface="新細明體" pitchFamily="18" charset="-120"/>
              </a:rPr>
              <a:t>deadband</a:t>
            </a:r>
            <a:endParaRPr lang="en-US" altLang="en-US" sz="1600" dirty="0" smtClean="0">
              <a:ea typeface="新細明體" pitchFamily="18" charset="-120"/>
            </a:endParaRP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leftP</a:t>
            </a:r>
            <a:r>
              <a:rPr lang="en-US" altLang="en-US" sz="1600" dirty="0" smtClean="0">
                <a:ea typeface="新細明體" pitchFamily="18" charset="-120"/>
              </a:rPr>
              <a:t> = </a:t>
            </a:r>
            <a:r>
              <a:rPr lang="en-US" altLang="en-US" sz="1600" dirty="0" err="1" smtClean="0">
                <a:ea typeface="新細明體" pitchFamily="18" charset="-120"/>
              </a:rPr>
              <a:t>Pgain</a:t>
            </a:r>
            <a:r>
              <a:rPr lang="en-US" altLang="en-US" sz="1600" dirty="0" smtClean="0">
                <a:ea typeface="新細明體" pitchFamily="18" charset="-120"/>
              </a:rPr>
              <a:t> * </a:t>
            </a:r>
            <a:r>
              <a:rPr lang="en-US" altLang="en-US" sz="1600" dirty="0" err="1" smtClean="0">
                <a:ea typeface="新細明體" pitchFamily="18" charset="-120"/>
              </a:rPr>
              <a:t>leftErr</a:t>
            </a:r>
            <a:r>
              <a:rPr lang="en-US" altLang="en-US" sz="1600" dirty="0" smtClean="0">
                <a:ea typeface="新細明體" pitchFamily="18" charset="-120"/>
              </a:rPr>
              <a:t>;	//calculate P Proportional term</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leftI</a:t>
            </a:r>
            <a:r>
              <a:rPr lang="en-US" altLang="en-US" sz="1600" dirty="0" smtClean="0">
                <a:ea typeface="新細明體" pitchFamily="18" charset="-120"/>
              </a:rPr>
              <a:t> = </a:t>
            </a:r>
            <a:r>
              <a:rPr lang="en-US" altLang="en-US" sz="1600" dirty="0" err="1" smtClean="0">
                <a:ea typeface="新細明體" pitchFamily="18" charset="-120"/>
              </a:rPr>
              <a:t>Igain</a:t>
            </a:r>
            <a:r>
              <a:rPr lang="en-US" altLang="en-US" sz="1600" dirty="0" smtClean="0">
                <a:ea typeface="新細明體" pitchFamily="18" charset="-120"/>
              </a:rPr>
              <a:t> * </a:t>
            </a:r>
            <a:r>
              <a:rPr lang="en-US" altLang="en-US" sz="1600" dirty="0" err="1" smtClean="0">
                <a:ea typeface="新細明體" pitchFamily="18" charset="-120"/>
              </a:rPr>
              <a:t>leftaccErr</a:t>
            </a:r>
            <a:r>
              <a:rPr lang="en-US" altLang="en-US" sz="1600" dirty="0" smtClean="0">
                <a:ea typeface="新細明體" pitchFamily="18" charset="-120"/>
              </a:rPr>
              <a:t>;	//calculate I Integral term</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leftD</a:t>
            </a:r>
            <a:r>
              <a:rPr lang="en-US" altLang="en-US" sz="1600" dirty="0" smtClean="0">
                <a:ea typeface="新細明體" pitchFamily="18" charset="-120"/>
              </a:rPr>
              <a:t> = </a:t>
            </a:r>
            <a:r>
              <a:rPr lang="en-US" altLang="en-US" sz="1600" dirty="0" err="1" smtClean="0">
                <a:ea typeface="新細明體" pitchFamily="18" charset="-120"/>
              </a:rPr>
              <a:t>Dgain</a:t>
            </a:r>
            <a:r>
              <a:rPr lang="en-US" altLang="en-US" sz="1600" dirty="0" smtClean="0">
                <a:ea typeface="新細明體" pitchFamily="18" charset="-120"/>
              </a:rPr>
              <a:t> * (</a:t>
            </a:r>
            <a:r>
              <a:rPr lang="en-US" altLang="en-US" sz="1600" dirty="0" err="1" smtClean="0">
                <a:ea typeface="新細明體" pitchFamily="18" charset="-120"/>
              </a:rPr>
              <a:t>leftErr</a:t>
            </a:r>
            <a:r>
              <a:rPr lang="en-US" altLang="en-US" sz="1600" dirty="0" smtClean="0">
                <a:ea typeface="新細明體" pitchFamily="18" charset="-120"/>
              </a:rPr>
              <a:t> - </a:t>
            </a:r>
            <a:r>
              <a:rPr lang="en-US" altLang="en-US" sz="1600" dirty="0" err="1" smtClean="0">
                <a:ea typeface="新細明體" pitchFamily="18" charset="-120"/>
              </a:rPr>
              <a:t>leftlastErr</a:t>
            </a:r>
            <a:r>
              <a:rPr lang="en-US" altLang="en-US" sz="1600" dirty="0" smtClean="0">
                <a:ea typeface="新細明體" pitchFamily="18" charset="-120"/>
              </a:rPr>
              <a:t>);	//calculate D Derivative term</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leftPWM</a:t>
            </a:r>
            <a:r>
              <a:rPr lang="en-US" altLang="en-US" sz="1600" dirty="0" smtClean="0">
                <a:ea typeface="新細明體" pitchFamily="18" charset="-120"/>
              </a:rPr>
              <a:t> += (</a:t>
            </a:r>
            <a:r>
              <a:rPr lang="en-US" altLang="en-US" sz="1600" dirty="0" err="1" smtClean="0">
                <a:ea typeface="新細明體" pitchFamily="18" charset="-120"/>
              </a:rPr>
              <a:t>leftP</a:t>
            </a:r>
            <a:r>
              <a:rPr lang="en-US" altLang="en-US" sz="1600" dirty="0" smtClean="0">
                <a:ea typeface="新細明體" pitchFamily="18" charset="-120"/>
              </a:rPr>
              <a:t> + </a:t>
            </a:r>
            <a:r>
              <a:rPr lang="en-US" altLang="en-US" sz="1600" dirty="0" err="1" smtClean="0">
                <a:ea typeface="新細明體" pitchFamily="18" charset="-120"/>
              </a:rPr>
              <a:t>leftI</a:t>
            </a:r>
            <a:r>
              <a:rPr lang="en-US" altLang="en-US" sz="1600" dirty="0" smtClean="0">
                <a:ea typeface="新細明體" pitchFamily="18" charset="-120"/>
              </a:rPr>
              <a:t> + </a:t>
            </a:r>
            <a:r>
              <a:rPr lang="en-US" altLang="en-US" sz="1600" dirty="0" err="1" smtClean="0">
                <a:ea typeface="新細明體" pitchFamily="18" charset="-120"/>
              </a:rPr>
              <a:t>leftD</a:t>
            </a:r>
            <a:r>
              <a:rPr lang="en-US" altLang="en-US" sz="1600" dirty="0" smtClean="0">
                <a:ea typeface="新細明體" pitchFamily="18" charset="-120"/>
              </a:rPr>
              <a:t>);//update left motor PWM using PID</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if(</a:t>
            </a:r>
            <a:r>
              <a:rPr lang="en-US" altLang="en-US" sz="1600" dirty="0" err="1" smtClean="0">
                <a:ea typeface="新細明體" pitchFamily="18" charset="-120"/>
              </a:rPr>
              <a:t>leftPWM</a:t>
            </a:r>
            <a:r>
              <a:rPr lang="en-US" altLang="en-US" sz="1600" dirty="0" smtClean="0">
                <a:ea typeface="新細明體" pitchFamily="18" charset="-120"/>
              </a:rPr>
              <a:t>&gt;PWM_FREQ) </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leftPWM</a:t>
            </a:r>
            <a:r>
              <a:rPr lang="en-US" altLang="en-US" sz="1600" dirty="0" smtClean="0">
                <a:ea typeface="新細明體" pitchFamily="18" charset="-120"/>
              </a:rPr>
              <a:t>=PWM_FREQ;//prevent over range (max.=PWM_FREQ)</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if(</a:t>
            </a:r>
            <a:r>
              <a:rPr lang="en-US" altLang="en-US" sz="1600" dirty="0" err="1" smtClean="0">
                <a:ea typeface="新細明體" pitchFamily="18" charset="-120"/>
              </a:rPr>
              <a:t>leftPWM</a:t>
            </a:r>
            <a:r>
              <a:rPr lang="en-US" altLang="en-US" sz="1600" dirty="0" smtClean="0">
                <a:ea typeface="新細明體" pitchFamily="18" charset="-120"/>
              </a:rPr>
              <a:t>&lt;0) </a:t>
            </a:r>
            <a:r>
              <a:rPr lang="en-US" altLang="en-US" sz="1600" dirty="0" err="1" smtClean="0">
                <a:ea typeface="新細明體" pitchFamily="18" charset="-120"/>
              </a:rPr>
              <a:t>leftPWM</a:t>
            </a:r>
            <a:r>
              <a:rPr lang="en-US" altLang="en-US" sz="1600" dirty="0" smtClean="0">
                <a:ea typeface="新細明體" pitchFamily="18" charset="-120"/>
              </a:rPr>
              <a:t> = 0;    // (min. = 0)</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leftaccErr</a:t>
            </a:r>
            <a:r>
              <a:rPr lang="en-US" altLang="en-US" sz="1600" dirty="0" smtClean="0">
                <a:ea typeface="新細明體" pitchFamily="18" charset="-120"/>
              </a:rPr>
              <a:t> += </a:t>
            </a:r>
            <a:r>
              <a:rPr lang="en-US" altLang="en-US" sz="1600" dirty="0" err="1" smtClean="0">
                <a:ea typeface="新細明體" pitchFamily="18" charset="-120"/>
              </a:rPr>
              <a:t>leftErr</a:t>
            </a:r>
            <a:r>
              <a:rPr lang="en-US" altLang="en-US" sz="1600" dirty="0" smtClean="0">
                <a:ea typeface="新細明體" pitchFamily="18" charset="-120"/>
              </a:rPr>
              <a:t>; 	// accumulate error</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r>
              <a:rPr lang="en-US" altLang="en-US" sz="1600" dirty="0" err="1" smtClean="0">
                <a:ea typeface="新細明體" pitchFamily="18" charset="-120"/>
              </a:rPr>
              <a:t>leftlastErr</a:t>
            </a:r>
            <a:r>
              <a:rPr lang="en-US" altLang="en-US" sz="1600" dirty="0" smtClean="0">
                <a:ea typeface="新細明體" pitchFamily="18" charset="-120"/>
              </a:rPr>
              <a:t> = </a:t>
            </a:r>
            <a:r>
              <a:rPr lang="en-US" altLang="en-US" sz="1600" dirty="0" err="1" smtClean="0">
                <a:ea typeface="新細明體" pitchFamily="18" charset="-120"/>
              </a:rPr>
              <a:t>leftErr</a:t>
            </a:r>
            <a:r>
              <a:rPr lang="en-US" altLang="en-US" sz="1600" dirty="0" smtClean="0">
                <a:ea typeface="新細明體" pitchFamily="18" charset="-120"/>
              </a:rPr>
              <a:t>;	//update left last error</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       : // handle  right motor similarly…….</a:t>
            </a:r>
          </a:p>
          <a:p>
            <a:pPr marL="609600" indent="-609600" eaLnBrk="1" hangingPunct="1">
              <a:lnSpc>
                <a:spcPct val="80000"/>
              </a:lnSpc>
              <a:buClr>
                <a:schemeClr val="tx1"/>
              </a:buClr>
              <a:buFont typeface="Wingdings" pitchFamily="2" charset="2"/>
              <a:buAutoNum type="arabicParenR"/>
            </a:pPr>
            <a:r>
              <a:rPr lang="en-US" altLang="en-US" sz="1600" dirty="0" smtClean="0">
                <a:ea typeface="新細明體" pitchFamily="18" charset="-120"/>
              </a:rPr>
              <a:t>}</a:t>
            </a: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37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7EA7CDD0-F588-4597-85E7-717404BD0F91}" type="slidenum">
              <a:rPr lang="en-US" altLang="en-US" sz="1200" b="0">
                <a:latin typeface="Arial" charset="0"/>
              </a:rPr>
              <a:pPr>
                <a:spcBef>
                  <a:spcPct val="0"/>
                </a:spcBef>
                <a:buFontTx/>
                <a:buNone/>
              </a:pPr>
              <a:t>43</a:t>
            </a:fld>
            <a:endParaRPr lang="en-US" altLang="en-US" sz="1200" b="0">
              <a:latin typeface="Arial" charset="0"/>
            </a:endParaRPr>
          </a:p>
        </p:txBody>
      </p:sp>
      <p:sp>
        <p:nvSpPr>
          <p:cNvPr id="33798" name="Rectangle 4"/>
          <p:cNvSpPr>
            <a:spLocks noChangeArrowheads="1"/>
          </p:cNvSpPr>
          <p:nvPr/>
        </p:nvSpPr>
        <p:spPr bwMode="auto">
          <a:xfrm>
            <a:off x="5638800" y="304800"/>
            <a:ext cx="1752600" cy="6096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3799" name="Rectangle 7"/>
          <p:cNvSpPr>
            <a:spLocks noChangeArrowheads="1"/>
          </p:cNvSpPr>
          <p:nvPr/>
        </p:nvSpPr>
        <p:spPr bwMode="auto">
          <a:xfrm>
            <a:off x="381000" y="1981200"/>
            <a:ext cx="7696200" cy="304800"/>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3800" name="Rectangle 8"/>
          <p:cNvSpPr>
            <a:spLocks noChangeArrowheads="1"/>
          </p:cNvSpPr>
          <p:nvPr/>
        </p:nvSpPr>
        <p:spPr bwMode="auto">
          <a:xfrm>
            <a:off x="228600" y="2514600"/>
            <a:ext cx="8229600" cy="2286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3801" name="Text Box 9"/>
          <p:cNvSpPr txBox="1">
            <a:spLocks noChangeArrowheads="1"/>
          </p:cNvSpPr>
          <p:nvPr/>
        </p:nvSpPr>
        <p:spPr bwMode="auto">
          <a:xfrm>
            <a:off x="5867400" y="381000"/>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a:solidFill>
                  <a:schemeClr val="hlink"/>
                </a:solidFill>
                <a:latin typeface="Arial" charset="0"/>
              </a:rPr>
              <a:t>PID core</a:t>
            </a:r>
          </a:p>
        </p:txBody>
      </p:sp>
      <p:sp>
        <p:nvSpPr>
          <p:cNvPr id="33802" name="Rectangle 11"/>
          <p:cNvSpPr>
            <a:spLocks noChangeArrowheads="1"/>
          </p:cNvSpPr>
          <p:nvPr/>
        </p:nvSpPr>
        <p:spPr bwMode="auto">
          <a:xfrm>
            <a:off x="304800" y="2286000"/>
            <a:ext cx="8001000" cy="228600"/>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3803" name="Text Box 12"/>
          <p:cNvSpPr txBox="1">
            <a:spLocks noChangeArrowheads="1"/>
          </p:cNvSpPr>
          <p:nvPr/>
        </p:nvSpPr>
        <p:spPr bwMode="auto">
          <a:xfrm>
            <a:off x="6629400" y="990600"/>
            <a:ext cx="1838325" cy="37623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P=Proportional</a:t>
            </a:r>
          </a:p>
        </p:txBody>
      </p:sp>
      <p:sp>
        <p:nvSpPr>
          <p:cNvPr id="33804" name="Line 13"/>
          <p:cNvSpPr>
            <a:spLocks noChangeShapeType="1"/>
          </p:cNvSpPr>
          <p:nvPr/>
        </p:nvSpPr>
        <p:spPr bwMode="auto">
          <a:xfrm flipH="1">
            <a:off x="7391400" y="13716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Text Box 14"/>
          <p:cNvSpPr txBox="1">
            <a:spLocks noChangeArrowheads="1"/>
          </p:cNvSpPr>
          <p:nvPr/>
        </p:nvSpPr>
        <p:spPr bwMode="auto">
          <a:xfrm>
            <a:off x="7772400" y="1447800"/>
            <a:ext cx="1146175" cy="3762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I Integral</a:t>
            </a:r>
          </a:p>
        </p:txBody>
      </p:sp>
      <p:sp>
        <p:nvSpPr>
          <p:cNvPr id="33806" name="Text Box 15"/>
          <p:cNvSpPr txBox="1">
            <a:spLocks noChangeArrowheads="1"/>
          </p:cNvSpPr>
          <p:nvPr/>
        </p:nvSpPr>
        <p:spPr bwMode="auto">
          <a:xfrm>
            <a:off x="7467600" y="3810000"/>
            <a:ext cx="1514475" cy="37623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D Derivative</a:t>
            </a:r>
            <a:endParaRPr lang="en-US" altLang="en-US" sz="1800" b="0">
              <a:latin typeface="Arial" charset="0"/>
            </a:endParaRPr>
          </a:p>
        </p:txBody>
      </p:sp>
      <p:sp>
        <p:nvSpPr>
          <p:cNvPr id="33807" name="Line 16"/>
          <p:cNvSpPr>
            <a:spLocks noChangeShapeType="1"/>
          </p:cNvSpPr>
          <p:nvPr/>
        </p:nvSpPr>
        <p:spPr bwMode="auto">
          <a:xfrm flipH="1">
            <a:off x="8305800" y="18288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7"/>
          <p:cNvSpPr>
            <a:spLocks noChangeShapeType="1"/>
          </p:cNvSpPr>
          <p:nvPr/>
        </p:nvSpPr>
        <p:spPr bwMode="auto">
          <a:xfrm flipH="1" flipV="1">
            <a:off x="8153400" y="2743200"/>
            <a:ext cx="685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Rectangle 21"/>
          <p:cNvSpPr>
            <a:spLocks noChangeArrowheads="1"/>
          </p:cNvSpPr>
          <p:nvPr/>
        </p:nvSpPr>
        <p:spPr bwMode="auto">
          <a:xfrm>
            <a:off x="304800" y="3733800"/>
            <a:ext cx="60198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3811" name="Rectangle 22"/>
          <p:cNvSpPr>
            <a:spLocks noChangeArrowheads="1"/>
          </p:cNvSpPr>
          <p:nvPr/>
        </p:nvSpPr>
        <p:spPr bwMode="auto">
          <a:xfrm>
            <a:off x="455613" y="1525588"/>
            <a:ext cx="6554787"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3813" name="Line 24"/>
          <p:cNvSpPr>
            <a:spLocks noChangeShapeType="1"/>
          </p:cNvSpPr>
          <p:nvPr/>
        </p:nvSpPr>
        <p:spPr bwMode="auto">
          <a:xfrm flipH="1" flipV="1">
            <a:off x="4419600" y="4953000"/>
            <a:ext cx="152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762000"/>
          </a:xfrm>
        </p:spPr>
        <p:txBody>
          <a:bodyPr/>
          <a:lstStyle/>
          <a:p>
            <a:pPr eaLnBrk="1" hangingPunct="1"/>
            <a:r>
              <a:rPr lang="en-US" altLang="zh-TW" sz="1900" smtClean="0"/>
              <a:t>control method:</a:t>
            </a:r>
            <a:br>
              <a:rPr lang="en-US" altLang="zh-TW" sz="1900" smtClean="0"/>
            </a:br>
            <a:r>
              <a:rPr lang="en-US" altLang="zh-TW" sz="1900" smtClean="0"/>
              <a:t>PID (proportional-integral-derivative) control</a:t>
            </a:r>
          </a:p>
        </p:txBody>
      </p:sp>
      <p:sp>
        <p:nvSpPr>
          <p:cNvPr id="34819" name="Rectangle 3"/>
          <p:cNvSpPr>
            <a:spLocks noGrp="1" noChangeArrowheads="1"/>
          </p:cNvSpPr>
          <p:nvPr>
            <p:ph idx="1"/>
          </p:nvPr>
        </p:nvSpPr>
        <p:spPr/>
        <p:txBody>
          <a:bodyPr/>
          <a:lstStyle/>
          <a:p>
            <a:pPr eaLnBrk="1" hangingPunct="1"/>
            <a:r>
              <a:rPr lang="en-US" altLang="zh-TW" smtClean="0"/>
              <a:t> </a:t>
            </a: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48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63D26D5C-AE03-4CC9-85EF-7C7BF3F08790}" type="slidenum">
              <a:rPr lang="en-US" altLang="en-US" sz="1200" b="0">
                <a:latin typeface="Arial" charset="0"/>
              </a:rPr>
              <a:pPr>
                <a:spcBef>
                  <a:spcPct val="0"/>
                </a:spcBef>
                <a:buFontTx/>
                <a:buNone/>
              </a:pPr>
              <a:t>44</a:t>
            </a:fld>
            <a:endParaRPr lang="en-US" altLang="en-US" sz="1200" b="0">
              <a:latin typeface="Arial" charset="0"/>
            </a:endParaRPr>
          </a:p>
        </p:txBody>
      </p:sp>
      <p:sp>
        <p:nvSpPr>
          <p:cNvPr id="34822" name="Text Box 4"/>
          <p:cNvSpPr txBox="1">
            <a:spLocks noChangeArrowheads="1"/>
          </p:cNvSpPr>
          <p:nvPr/>
        </p:nvSpPr>
        <p:spPr bwMode="auto">
          <a:xfrm>
            <a:off x="0" y="1371600"/>
            <a:ext cx="1879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Required speed=</a:t>
            </a:r>
          </a:p>
          <a:p>
            <a:pPr eaLnBrk="1" hangingPunct="1">
              <a:spcBef>
                <a:spcPct val="0"/>
              </a:spcBef>
              <a:buFontTx/>
              <a:buNone/>
            </a:pPr>
            <a:endParaRPr kumimoji="1" lang="en-US" altLang="zh-TW" sz="1600" b="0">
              <a:latin typeface="Arial" charset="0"/>
            </a:endParaRPr>
          </a:p>
          <a:p>
            <a:pPr eaLnBrk="1" hangingPunct="1">
              <a:spcBef>
                <a:spcPct val="0"/>
              </a:spcBef>
              <a:buFontTx/>
              <a:buNone/>
            </a:pPr>
            <a:r>
              <a:rPr lang="en-US" altLang="en-US" sz="1800" b="0">
                <a:latin typeface="Arial" charset="0"/>
              </a:rPr>
              <a:t>leftRPMset</a:t>
            </a:r>
            <a:endParaRPr lang="en-US" altLang="zh-TW" sz="1800" b="0">
              <a:latin typeface="Arial" charset="0"/>
            </a:endParaRPr>
          </a:p>
        </p:txBody>
      </p:sp>
      <p:sp>
        <p:nvSpPr>
          <p:cNvPr id="34823" name="Text Box 5"/>
          <p:cNvSpPr txBox="1">
            <a:spLocks noChangeArrowheads="1"/>
          </p:cNvSpPr>
          <p:nvPr/>
        </p:nvSpPr>
        <p:spPr bwMode="auto">
          <a:xfrm>
            <a:off x="7696200" y="1371600"/>
            <a:ext cx="9572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IR wheel</a:t>
            </a:r>
          </a:p>
          <a:p>
            <a:pPr eaLnBrk="1" hangingPunct="1">
              <a:spcBef>
                <a:spcPct val="0"/>
              </a:spcBef>
              <a:buFontTx/>
              <a:buNone/>
            </a:pPr>
            <a:r>
              <a:rPr kumimoji="1" lang="en-US" altLang="zh-TW" sz="1200" b="0">
                <a:latin typeface="Arial" charset="0"/>
              </a:rPr>
              <a:t>Speed</a:t>
            </a:r>
          </a:p>
          <a:p>
            <a:pPr eaLnBrk="1" hangingPunct="1">
              <a:spcBef>
                <a:spcPct val="0"/>
              </a:spcBef>
              <a:buFontTx/>
              <a:buNone/>
            </a:pPr>
            <a:r>
              <a:rPr kumimoji="1" lang="en-US" altLang="zh-TW" sz="1200" b="0">
                <a:latin typeface="Arial" charset="0"/>
              </a:rPr>
              <a:t>encoder</a:t>
            </a:r>
            <a:endParaRPr kumimoji="1" lang="en-US" altLang="zh-TW" sz="1800" b="0">
              <a:latin typeface="Arial" charset="0"/>
            </a:endParaRPr>
          </a:p>
        </p:txBody>
      </p:sp>
      <p:sp>
        <p:nvSpPr>
          <p:cNvPr id="34824" name="Text Box 6"/>
          <p:cNvSpPr txBox="1">
            <a:spLocks noChangeArrowheads="1"/>
          </p:cNvSpPr>
          <p:nvPr/>
        </p:nvSpPr>
        <p:spPr bwMode="auto">
          <a:xfrm>
            <a:off x="6629400" y="4114800"/>
            <a:ext cx="2660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34825" name="Oval 7"/>
          <p:cNvSpPr>
            <a:spLocks noChangeArrowheads="1"/>
          </p:cNvSpPr>
          <p:nvPr/>
        </p:nvSpPr>
        <p:spPr bwMode="auto">
          <a:xfrm>
            <a:off x="304800" y="2209800"/>
            <a:ext cx="341313" cy="477838"/>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4826" name="Line 8"/>
          <p:cNvSpPr>
            <a:spLocks noChangeShapeType="1"/>
          </p:cNvSpPr>
          <p:nvPr/>
        </p:nvSpPr>
        <p:spPr bwMode="auto">
          <a:xfrm>
            <a:off x="0" y="23622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7" name="Oval 9"/>
          <p:cNvSpPr>
            <a:spLocks noChangeArrowheads="1"/>
          </p:cNvSpPr>
          <p:nvPr/>
        </p:nvSpPr>
        <p:spPr bwMode="auto">
          <a:xfrm>
            <a:off x="7658100" y="2068513"/>
            <a:ext cx="957263" cy="11271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1800" b="0">
              <a:latin typeface="Arial" charset="0"/>
            </a:endParaRPr>
          </a:p>
        </p:txBody>
      </p:sp>
      <p:sp>
        <p:nvSpPr>
          <p:cNvPr id="34828" name="Rectangle 10"/>
          <p:cNvSpPr>
            <a:spLocks noChangeArrowheads="1"/>
          </p:cNvSpPr>
          <p:nvPr/>
        </p:nvSpPr>
        <p:spPr bwMode="auto">
          <a:xfrm>
            <a:off x="8716963" y="2463800"/>
            <a:ext cx="274637" cy="565150"/>
          </a:xfrm>
          <a:prstGeom prst="rect">
            <a:avLst/>
          </a:prstGeom>
          <a:solidFill>
            <a:srgbClr val="FFFFFF"/>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4829" name="Text Box 11"/>
          <p:cNvSpPr txBox="1">
            <a:spLocks noChangeArrowheads="1"/>
          </p:cNvSpPr>
          <p:nvPr/>
        </p:nvSpPr>
        <p:spPr bwMode="auto">
          <a:xfrm>
            <a:off x="0" y="2209800"/>
            <a:ext cx="8191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        </a:t>
            </a:r>
          </a:p>
          <a:p>
            <a:pPr eaLnBrk="1" hangingPunct="1">
              <a:spcBef>
                <a:spcPct val="0"/>
              </a:spcBef>
              <a:buFontTx/>
              <a:buNone/>
            </a:pPr>
            <a:r>
              <a:rPr kumimoji="1" lang="en-US" altLang="zh-TW" sz="1200" b="0">
                <a:latin typeface="Arial" charset="0"/>
              </a:rPr>
              <a:t>+   </a:t>
            </a:r>
          </a:p>
          <a:p>
            <a:pPr eaLnBrk="1" hangingPunct="1">
              <a:spcBef>
                <a:spcPct val="0"/>
              </a:spcBef>
              <a:buFontTx/>
              <a:buNone/>
            </a:pPr>
            <a:endParaRPr kumimoji="1" lang="en-US" altLang="zh-TW" sz="1200" b="0">
              <a:latin typeface="Arial" charset="0"/>
            </a:endParaRPr>
          </a:p>
          <a:p>
            <a:pPr eaLnBrk="1" hangingPunct="1">
              <a:spcBef>
                <a:spcPct val="0"/>
              </a:spcBef>
              <a:buFontTx/>
              <a:buNone/>
            </a:pPr>
            <a:r>
              <a:rPr kumimoji="1" lang="en-US" altLang="zh-TW" sz="1200" b="0">
                <a:latin typeface="Arial" charset="0"/>
              </a:rPr>
              <a:t>      -</a:t>
            </a:r>
            <a:endParaRPr kumimoji="1" lang="en-US" altLang="zh-TW" sz="1800" b="0">
              <a:latin typeface="Arial" charset="0"/>
            </a:endParaRPr>
          </a:p>
        </p:txBody>
      </p:sp>
      <p:sp>
        <p:nvSpPr>
          <p:cNvPr id="34830" name="Line 12"/>
          <p:cNvSpPr>
            <a:spLocks noChangeShapeType="1"/>
          </p:cNvSpPr>
          <p:nvPr/>
        </p:nvSpPr>
        <p:spPr bwMode="auto">
          <a:xfrm>
            <a:off x="7385050" y="2632075"/>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Text Box 13"/>
          <p:cNvSpPr txBox="1">
            <a:spLocks noChangeArrowheads="1"/>
          </p:cNvSpPr>
          <p:nvPr/>
        </p:nvSpPr>
        <p:spPr bwMode="auto">
          <a:xfrm>
            <a:off x="533400" y="4953000"/>
            <a:ext cx="1708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34832" name="Freeform 14"/>
          <p:cNvSpPr>
            <a:spLocks/>
          </p:cNvSpPr>
          <p:nvPr/>
        </p:nvSpPr>
        <p:spPr bwMode="auto">
          <a:xfrm>
            <a:off x="8342313" y="2255838"/>
            <a:ext cx="409575" cy="563562"/>
          </a:xfrm>
          <a:custGeom>
            <a:avLst/>
            <a:gdLst>
              <a:gd name="T0" fmla="*/ 2147483647 w 432"/>
              <a:gd name="T1" fmla="*/ 0 h 432"/>
              <a:gd name="T2" fmla="*/ 0 w 432"/>
              <a:gd name="T3" fmla="*/ 2147483647 h 432"/>
              <a:gd name="T4" fmla="*/ 2147483647 w 432"/>
              <a:gd name="T5" fmla="*/ 2147483647 h 432"/>
              <a:gd name="T6" fmla="*/ 0 60000 65536"/>
              <a:gd name="T7" fmla="*/ 0 60000 65536"/>
              <a:gd name="T8" fmla="*/ 0 60000 65536"/>
            </a:gdLst>
            <a:ahLst/>
            <a:cxnLst>
              <a:cxn ang="T6">
                <a:pos x="T0" y="T1"/>
              </a:cxn>
              <a:cxn ang="T7">
                <a:pos x="T2" y="T3"/>
              </a:cxn>
              <a:cxn ang="T8">
                <a:pos x="T4" y="T5"/>
              </a:cxn>
            </a:cxnLst>
            <a:rect l="0" t="0" r="r" b="b"/>
            <a:pathLst>
              <a:path w="432" h="432">
                <a:moveTo>
                  <a:pt x="432" y="0"/>
                </a:moveTo>
                <a:lnTo>
                  <a:pt x="0" y="288"/>
                </a:lnTo>
                <a:lnTo>
                  <a:pt x="432" y="432"/>
                </a:lnTo>
              </a:path>
            </a:pathLst>
          </a:custGeom>
          <a:noFill/>
          <a:ln w="9525" cap="rnd">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3" name="Line 15"/>
          <p:cNvSpPr>
            <a:spLocks noChangeShapeType="1"/>
          </p:cNvSpPr>
          <p:nvPr/>
        </p:nvSpPr>
        <p:spPr bwMode="auto">
          <a:xfrm>
            <a:off x="8205788" y="2632075"/>
            <a:ext cx="136525"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16"/>
          <p:cNvSpPr>
            <a:spLocks noChangeShapeType="1"/>
          </p:cNvSpPr>
          <p:nvPr/>
        </p:nvSpPr>
        <p:spPr bwMode="auto">
          <a:xfrm flipH="1">
            <a:off x="7931150" y="2632075"/>
            <a:ext cx="274638"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Line 17"/>
          <p:cNvSpPr>
            <a:spLocks noChangeShapeType="1"/>
          </p:cNvSpPr>
          <p:nvPr/>
        </p:nvSpPr>
        <p:spPr bwMode="auto">
          <a:xfrm flipH="1" flipV="1">
            <a:off x="7658100" y="2444750"/>
            <a:ext cx="547688"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Line 18"/>
          <p:cNvSpPr>
            <a:spLocks noChangeShapeType="1"/>
          </p:cNvSpPr>
          <p:nvPr/>
        </p:nvSpPr>
        <p:spPr bwMode="auto">
          <a:xfrm flipV="1">
            <a:off x="8205788" y="2255838"/>
            <a:ext cx="273050" cy="376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19"/>
          <p:cNvSpPr>
            <a:spLocks noChangeShapeType="1"/>
          </p:cNvSpPr>
          <p:nvPr/>
        </p:nvSpPr>
        <p:spPr bwMode="auto">
          <a:xfrm flipH="1" flipV="1">
            <a:off x="8067675" y="2068513"/>
            <a:ext cx="138113" cy="563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20"/>
          <p:cNvSpPr>
            <a:spLocks noChangeShapeType="1"/>
          </p:cNvSpPr>
          <p:nvPr/>
        </p:nvSpPr>
        <p:spPr bwMode="auto">
          <a:xfrm>
            <a:off x="8205788" y="2632075"/>
            <a:ext cx="409575"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Text Box 21"/>
          <p:cNvSpPr txBox="1">
            <a:spLocks noChangeArrowheads="1"/>
          </p:cNvSpPr>
          <p:nvPr/>
        </p:nvSpPr>
        <p:spPr bwMode="auto">
          <a:xfrm>
            <a:off x="7620000" y="1066800"/>
            <a:ext cx="12303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Motor</a:t>
            </a:r>
          </a:p>
          <a:p>
            <a:pPr eaLnBrk="1" hangingPunct="1">
              <a:spcBef>
                <a:spcPct val="0"/>
              </a:spcBef>
              <a:buFontTx/>
              <a:buNone/>
            </a:pPr>
            <a:endParaRPr kumimoji="1" lang="en-US" altLang="zh-TW" sz="1800" b="0">
              <a:latin typeface="Arial" charset="0"/>
            </a:endParaRPr>
          </a:p>
        </p:txBody>
      </p:sp>
      <p:sp>
        <p:nvSpPr>
          <p:cNvPr id="34840" name="Oval 22"/>
          <p:cNvSpPr>
            <a:spLocks noChangeArrowheads="1"/>
          </p:cNvSpPr>
          <p:nvPr/>
        </p:nvSpPr>
        <p:spPr bwMode="auto">
          <a:xfrm>
            <a:off x="7924800" y="2667000"/>
            <a:ext cx="136525" cy="1873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4841" name="Rectangle 23"/>
          <p:cNvSpPr>
            <a:spLocks noChangeArrowheads="1"/>
          </p:cNvSpPr>
          <p:nvPr/>
        </p:nvSpPr>
        <p:spPr bwMode="auto">
          <a:xfrm>
            <a:off x="8763000" y="2057400"/>
            <a:ext cx="136525" cy="188913"/>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4842" name="Rectangle 24"/>
          <p:cNvSpPr>
            <a:spLocks noChangeArrowheads="1"/>
          </p:cNvSpPr>
          <p:nvPr/>
        </p:nvSpPr>
        <p:spPr bwMode="auto">
          <a:xfrm>
            <a:off x="8751888" y="2632075"/>
            <a:ext cx="136525" cy="187325"/>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4843" name="Text Box 25"/>
          <p:cNvSpPr txBox="1">
            <a:spLocks noChangeArrowheads="1"/>
          </p:cNvSpPr>
          <p:nvPr/>
        </p:nvSpPr>
        <p:spPr bwMode="auto">
          <a:xfrm>
            <a:off x="6324600" y="1993900"/>
            <a:ext cx="1196975" cy="1425575"/>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generates PWM </a:t>
            </a:r>
          </a:p>
          <a:p>
            <a:pPr eaLnBrk="1" hangingPunct="1">
              <a:spcBef>
                <a:spcPct val="0"/>
              </a:spcBef>
              <a:buFontTx/>
              <a:buNone/>
            </a:pPr>
            <a:r>
              <a:rPr kumimoji="1" lang="en-US" altLang="zh-TW" sz="1600" b="0">
                <a:latin typeface="Arial" charset="0"/>
              </a:rPr>
              <a:t>for driver L293</a:t>
            </a:r>
            <a:endParaRPr kumimoji="1" lang="en-US" altLang="zh-TW" sz="2400" b="0">
              <a:latin typeface="Arial" charset="0"/>
            </a:endParaRPr>
          </a:p>
        </p:txBody>
      </p:sp>
      <p:sp>
        <p:nvSpPr>
          <p:cNvPr id="34844" name="Freeform 26"/>
          <p:cNvSpPr>
            <a:spLocks/>
          </p:cNvSpPr>
          <p:nvPr/>
        </p:nvSpPr>
        <p:spPr bwMode="auto">
          <a:xfrm>
            <a:off x="6858000" y="3505200"/>
            <a:ext cx="1639888" cy="381000"/>
          </a:xfrm>
          <a:custGeom>
            <a:avLst/>
            <a:gdLst>
              <a:gd name="T0" fmla="*/ 0 w 1728"/>
              <a:gd name="T1" fmla="*/ 2147483647 h 288"/>
              <a:gd name="T2" fmla="*/ 2147483647 w 1728"/>
              <a:gd name="T3" fmla="*/ 2147483647 h 288"/>
              <a:gd name="T4" fmla="*/ 2147483647 w 1728"/>
              <a:gd name="T5" fmla="*/ 0 h 288"/>
              <a:gd name="T6" fmla="*/ 2147483647 w 1728"/>
              <a:gd name="T7" fmla="*/ 0 h 288"/>
              <a:gd name="T8" fmla="*/ 2147483647 w 1728"/>
              <a:gd name="T9" fmla="*/ 2147483647 h 288"/>
              <a:gd name="T10" fmla="*/ 2147483647 w 1728"/>
              <a:gd name="T11" fmla="*/ 2147483647 h 288"/>
              <a:gd name="T12" fmla="*/ 2147483647 w 1728"/>
              <a:gd name="T13" fmla="*/ 0 h 288"/>
              <a:gd name="T14" fmla="*/ 2147483647 w 1728"/>
              <a:gd name="T15" fmla="*/ 0 h 288"/>
              <a:gd name="T16" fmla="*/ 2147483647 w 1728"/>
              <a:gd name="T17" fmla="*/ 2147483647 h 288"/>
              <a:gd name="T18" fmla="*/ 2147483647 w 1728"/>
              <a:gd name="T19" fmla="*/ 2147483647 h 288"/>
              <a:gd name="T20" fmla="*/ 2147483647 w 1728"/>
              <a:gd name="T21" fmla="*/ 0 h 288"/>
              <a:gd name="T22" fmla="*/ 2147483647 w 1728"/>
              <a:gd name="T23" fmla="*/ 0 h 288"/>
              <a:gd name="T24" fmla="*/ 2147483647 w 1728"/>
              <a:gd name="T25" fmla="*/ 2147483647 h 288"/>
              <a:gd name="T26" fmla="*/ 2147483647 w 1728"/>
              <a:gd name="T27" fmla="*/ 2147483647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8" h="288">
                <a:moveTo>
                  <a:pt x="0" y="288"/>
                </a:moveTo>
                <a:lnTo>
                  <a:pt x="144" y="288"/>
                </a:lnTo>
                <a:lnTo>
                  <a:pt x="144" y="0"/>
                </a:lnTo>
                <a:lnTo>
                  <a:pt x="288" y="0"/>
                </a:lnTo>
                <a:lnTo>
                  <a:pt x="288" y="288"/>
                </a:lnTo>
                <a:lnTo>
                  <a:pt x="720" y="288"/>
                </a:lnTo>
                <a:lnTo>
                  <a:pt x="720" y="0"/>
                </a:lnTo>
                <a:lnTo>
                  <a:pt x="864" y="0"/>
                </a:lnTo>
                <a:lnTo>
                  <a:pt x="864" y="288"/>
                </a:lnTo>
                <a:lnTo>
                  <a:pt x="1296" y="288"/>
                </a:lnTo>
                <a:lnTo>
                  <a:pt x="1296" y="0"/>
                </a:lnTo>
                <a:lnTo>
                  <a:pt x="1440" y="0"/>
                </a:lnTo>
                <a:lnTo>
                  <a:pt x="1440" y="288"/>
                </a:lnTo>
                <a:lnTo>
                  <a:pt x="172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5" name="Line 27"/>
          <p:cNvSpPr>
            <a:spLocks noChangeShapeType="1"/>
          </p:cNvSpPr>
          <p:nvPr/>
        </p:nvSpPr>
        <p:spPr bwMode="auto">
          <a:xfrm flipH="1">
            <a:off x="7772400" y="5334000"/>
            <a:ext cx="1698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6" name="Line 28"/>
          <p:cNvSpPr>
            <a:spLocks noChangeShapeType="1"/>
          </p:cNvSpPr>
          <p:nvPr/>
        </p:nvSpPr>
        <p:spPr bwMode="auto">
          <a:xfrm>
            <a:off x="5943600" y="259080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7" name="Text Box 29"/>
          <p:cNvSpPr txBox="1">
            <a:spLocks noChangeArrowheads="1"/>
          </p:cNvSpPr>
          <p:nvPr/>
        </p:nvSpPr>
        <p:spPr bwMode="auto">
          <a:xfrm>
            <a:off x="6172200" y="3429000"/>
            <a:ext cx="239077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leftPWM</a:t>
            </a:r>
            <a:endParaRPr kumimoji="1" lang="en-US" altLang="zh-TW" sz="1800" b="0">
              <a:latin typeface="Arial" charset="0"/>
            </a:endParaRPr>
          </a:p>
        </p:txBody>
      </p:sp>
      <p:sp>
        <p:nvSpPr>
          <p:cNvPr id="34848" name="Text Box 30"/>
          <p:cNvSpPr txBox="1">
            <a:spLocks noChangeArrowheads="1"/>
          </p:cNvSpPr>
          <p:nvPr/>
        </p:nvSpPr>
        <p:spPr bwMode="auto">
          <a:xfrm>
            <a:off x="2362200" y="1143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integral control</a:t>
            </a:r>
          </a:p>
          <a:p>
            <a:pPr eaLnBrk="1" hangingPunct="1">
              <a:spcBef>
                <a:spcPct val="50000"/>
              </a:spcBef>
              <a:buFontTx/>
              <a:buNone/>
            </a:pPr>
            <a:r>
              <a:rPr kumimoji="1" lang="en-US" altLang="zh-TW" sz="1800" b="0">
                <a:latin typeface="Arial" charset="0"/>
              </a:rPr>
              <a:t>Igain*   leftErr dt </a:t>
            </a:r>
          </a:p>
        </p:txBody>
      </p:sp>
      <p:sp>
        <p:nvSpPr>
          <p:cNvPr id="34849" name="Text Box 31"/>
          <p:cNvSpPr txBox="1">
            <a:spLocks noChangeArrowheads="1"/>
          </p:cNvSpPr>
          <p:nvPr/>
        </p:nvSpPr>
        <p:spPr bwMode="auto">
          <a:xfrm>
            <a:off x="2362200" y="20574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Proportional control</a:t>
            </a:r>
          </a:p>
          <a:p>
            <a:pPr eaLnBrk="1" hangingPunct="1">
              <a:spcBef>
                <a:spcPct val="50000"/>
              </a:spcBef>
              <a:buFontTx/>
              <a:buNone/>
            </a:pPr>
            <a:r>
              <a:rPr kumimoji="1" lang="en-US" altLang="zh-TW" sz="1800" b="0">
                <a:latin typeface="Arial" charset="0"/>
              </a:rPr>
              <a:t>Pgain*leftErr   </a:t>
            </a:r>
          </a:p>
        </p:txBody>
      </p:sp>
      <p:graphicFrame>
        <p:nvGraphicFramePr>
          <p:cNvPr id="34850" name="Object 32"/>
          <p:cNvGraphicFramePr>
            <a:graphicFrameLocks noChangeAspect="1"/>
          </p:cNvGraphicFramePr>
          <p:nvPr/>
        </p:nvGraphicFramePr>
        <p:xfrm>
          <a:off x="3048000" y="1447800"/>
          <a:ext cx="331788" cy="457200"/>
        </p:xfrm>
        <a:graphic>
          <a:graphicData uri="http://schemas.openxmlformats.org/presentationml/2006/ole">
            <mc:AlternateContent xmlns:mc="http://schemas.openxmlformats.org/markup-compatibility/2006">
              <mc:Choice xmlns:v="urn:schemas-microsoft-com:vml" Requires="v">
                <p:oleObj spid="_x0000_s34957" name="Equation" r:id="rId3" imgW="203112" imgH="279279" progId="Equation.DSMT4">
                  <p:embed/>
                </p:oleObj>
              </mc:Choice>
              <mc:Fallback>
                <p:oleObj name="Equation" r:id="rId3" imgW="203112" imgH="279279"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3317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51" name="Text Box 33"/>
          <p:cNvSpPr txBox="1">
            <a:spLocks noChangeArrowheads="1"/>
          </p:cNvSpPr>
          <p:nvPr/>
        </p:nvSpPr>
        <p:spPr bwMode="auto">
          <a:xfrm>
            <a:off x="2362200" y="3048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Derivative control</a:t>
            </a:r>
          </a:p>
          <a:p>
            <a:pPr eaLnBrk="1" hangingPunct="1">
              <a:spcBef>
                <a:spcPct val="50000"/>
              </a:spcBef>
              <a:buFontTx/>
              <a:buNone/>
            </a:pPr>
            <a:r>
              <a:rPr kumimoji="1" lang="en-US" altLang="zh-TW" sz="1800" b="0">
                <a:latin typeface="Arial" charset="0"/>
              </a:rPr>
              <a:t>Dgain*[d(leftErr)/dt] </a:t>
            </a:r>
          </a:p>
        </p:txBody>
      </p:sp>
      <p:sp>
        <p:nvSpPr>
          <p:cNvPr id="34852" name="Line 34"/>
          <p:cNvSpPr>
            <a:spLocks noChangeShapeType="1"/>
          </p:cNvSpPr>
          <p:nvPr/>
        </p:nvSpPr>
        <p:spPr bwMode="auto">
          <a:xfrm>
            <a:off x="609600" y="2362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3" name="Freeform 35"/>
          <p:cNvSpPr>
            <a:spLocks/>
          </p:cNvSpPr>
          <p:nvPr/>
        </p:nvSpPr>
        <p:spPr bwMode="auto">
          <a:xfrm>
            <a:off x="533400" y="2667000"/>
            <a:ext cx="5767388" cy="2849563"/>
          </a:xfrm>
          <a:custGeom>
            <a:avLst/>
            <a:gdLst>
              <a:gd name="T0" fmla="*/ 2147483647 w 2208"/>
              <a:gd name="T1" fmla="*/ 2147483647 h 1728"/>
              <a:gd name="T2" fmla="*/ 0 w 2208"/>
              <a:gd name="T3" fmla="*/ 2147483647 h 1728"/>
              <a:gd name="T4" fmla="*/ 0 w 2208"/>
              <a:gd name="T5" fmla="*/ 0 h 1728"/>
              <a:gd name="T6" fmla="*/ 0 60000 65536"/>
              <a:gd name="T7" fmla="*/ 0 60000 65536"/>
              <a:gd name="T8" fmla="*/ 0 60000 65536"/>
            </a:gdLst>
            <a:ahLst/>
            <a:cxnLst>
              <a:cxn ang="T6">
                <a:pos x="T0" y="T1"/>
              </a:cxn>
              <a:cxn ang="T7">
                <a:pos x="T2" y="T3"/>
              </a:cxn>
              <a:cxn ang="T8">
                <a:pos x="T4" y="T5"/>
              </a:cxn>
            </a:cxnLst>
            <a:rect l="0" t="0" r="r" b="b"/>
            <a:pathLst>
              <a:path w="2208" h="1728">
                <a:moveTo>
                  <a:pt x="2208" y="1728"/>
                </a:moveTo>
                <a:lnTo>
                  <a:pt x="0" y="1728"/>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4" name="Freeform 36"/>
          <p:cNvSpPr>
            <a:spLocks/>
          </p:cNvSpPr>
          <p:nvPr/>
        </p:nvSpPr>
        <p:spPr bwMode="auto">
          <a:xfrm>
            <a:off x="6300788" y="3048000"/>
            <a:ext cx="2614612" cy="2468563"/>
          </a:xfrm>
          <a:custGeom>
            <a:avLst/>
            <a:gdLst>
              <a:gd name="T0" fmla="*/ 2147483647 w 1728"/>
              <a:gd name="T1" fmla="*/ 0 h 720"/>
              <a:gd name="T2" fmla="*/ 2147483647 w 1728"/>
              <a:gd name="T3" fmla="*/ 2147483647 h 720"/>
              <a:gd name="T4" fmla="*/ 0 w 1728"/>
              <a:gd name="T5" fmla="*/ 2147483647 h 720"/>
              <a:gd name="T6" fmla="*/ 0 60000 65536"/>
              <a:gd name="T7" fmla="*/ 0 60000 65536"/>
              <a:gd name="T8" fmla="*/ 0 60000 65536"/>
            </a:gdLst>
            <a:ahLst/>
            <a:cxnLst>
              <a:cxn ang="T6">
                <a:pos x="T0" y="T1"/>
              </a:cxn>
              <a:cxn ang="T7">
                <a:pos x="T2" y="T3"/>
              </a:cxn>
              <a:cxn ang="T8">
                <a:pos x="T4" y="T5"/>
              </a:cxn>
            </a:cxnLst>
            <a:rect l="0" t="0" r="r" b="b"/>
            <a:pathLst>
              <a:path w="1728" h="720">
                <a:moveTo>
                  <a:pt x="1728" y="0"/>
                </a:moveTo>
                <a:lnTo>
                  <a:pt x="1728" y="720"/>
                </a:lnTo>
                <a:lnTo>
                  <a:pt x="0" y="72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5" name="Oval 37"/>
          <p:cNvSpPr>
            <a:spLocks noChangeArrowheads="1"/>
          </p:cNvSpPr>
          <p:nvPr/>
        </p:nvSpPr>
        <p:spPr bwMode="auto">
          <a:xfrm>
            <a:off x="5715000" y="2362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1" lang="en-US" altLang="zh-TW" sz="1800" b="0">
                <a:latin typeface="Arial" charset="0"/>
              </a:rPr>
              <a:t>sum</a:t>
            </a:r>
          </a:p>
        </p:txBody>
      </p:sp>
      <p:sp>
        <p:nvSpPr>
          <p:cNvPr id="34856" name="Oval 38"/>
          <p:cNvSpPr>
            <a:spLocks noChangeArrowheads="1"/>
          </p:cNvSpPr>
          <p:nvPr/>
        </p:nvSpPr>
        <p:spPr bwMode="auto">
          <a:xfrm>
            <a:off x="19812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4857" name="Freeform 39"/>
          <p:cNvSpPr>
            <a:spLocks/>
          </p:cNvSpPr>
          <p:nvPr/>
        </p:nvSpPr>
        <p:spPr bwMode="auto">
          <a:xfrm>
            <a:off x="7848600" y="3200400"/>
            <a:ext cx="762000" cy="241300"/>
          </a:xfrm>
          <a:custGeom>
            <a:avLst/>
            <a:gdLst>
              <a:gd name="T0" fmla="*/ 2147483647 w 480"/>
              <a:gd name="T1" fmla="*/ 0 h 152"/>
              <a:gd name="T2" fmla="*/ 2147483647 w 480"/>
              <a:gd name="T3" fmla="*/ 2147483647 h 152"/>
              <a:gd name="T4" fmla="*/ 0 w 480"/>
              <a:gd name="T5" fmla="*/ 2147483647 h 152"/>
              <a:gd name="T6" fmla="*/ 0 60000 65536"/>
              <a:gd name="T7" fmla="*/ 0 60000 65536"/>
              <a:gd name="T8" fmla="*/ 0 60000 65536"/>
            </a:gdLst>
            <a:ahLst/>
            <a:cxnLst>
              <a:cxn ang="T6">
                <a:pos x="T0" y="T1"/>
              </a:cxn>
              <a:cxn ang="T7">
                <a:pos x="T2" y="T3"/>
              </a:cxn>
              <a:cxn ang="T8">
                <a:pos x="T4" y="T5"/>
              </a:cxn>
            </a:cxnLst>
            <a:rect l="0" t="0" r="r" b="b"/>
            <a:pathLst>
              <a:path w="480" h="152">
                <a:moveTo>
                  <a:pt x="480" y="0"/>
                </a:moveTo>
                <a:cubicBezTo>
                  <a:pt x="424" y="68"/>
                  <a:pt x="368" y="136"/>
                  <a:pt x="288" y="144"/>
                </a:cubicBezTo>
                <a:cubicBezTo>
                  <a:pt x="208" y="152"/>
                  <a:pt x="104" y="100"/>
                  <a:pt x="0" y="4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8" name="Freeform 40"/>
          <p:cNvSpPr>
            <a:spLocks/>
          </p:cNvSpPr>
          <p:nvPr/>
        </p:nvSpPr>
        <p:spPr bwMode="auto">
          <a:xfrm>
            <a:off x="5334000" y="1447800"/>
            <a:ext cx="533400" cy="914400"/>
          </a:xfrm>
          <a:custGeom>
            <a:avLst/>
            <a:gdLst>
              <a:gd name="T0" fmla="*/ 0 w 336"/>
              <a:gd name="T1" fmla="*/ 0 h 576"/>
              <a:gd name="T2" fmla="*/ 2147483647 w 336"/>
              <a:gd name="T3" fmla="*/ 0 h 576"/>
              <a:gd name="T4" fmla="*/ 2147483647 w 336"/>
              <a:gd name="T5" fmla="*/ 2147483647 h 576"/>
              <a:gd name="T6" fmla="*/ 0 60000 65536"/>
              <a:gd name="T7" fmla="*/ 0 60000 65536"/>
              <a:gd name="T8" fmla="*/ 0 60000 65536"/>
            </a:gdLst>
            <a:ahLst/>
            <a:cxnLst>
              <a:cxn ang="T6">
                <a:pos x="T0" y="T1"/>
              </a:cxn>
              <a:cxn ang="T7">
                <a:pos x="T2" y="T3"/>
              </a:cxn>
              <a:cxn ang="T8">
                <a:pos x="T4" y="T5"/>
              </a:cxn>
            </a:cxnLst>
            <a:rect l="0" t="0" r="r" b="b"/>
            <a:pathLst>
              <a:path w="336" h="576">
                <a:moveTo>
                  <a:pt x="0" y="0"/>
                </a:moveTo>
                <a:lnTo>
                  <a:pt x="336" y="0"/>
                </a:lnTo>
                <a:lnTo>
                  <a:pt x="336" y="576"/>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9" name="Line 41"/>
          <p:cNvSpPr>
            <a:spLocks noChangeShapeType="1"/>
          </p:cNvSpPr>
          <p:nvPr/>
        </p:nvSpPr>
        <p:spPr bwMode="auto">
          <a:xfrm>
            <a:off x="5334000" y="2590800"/>
            <a:ext cx="3810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0" name="Freeform 42"/>
          <p:cNvSpPr>
            <a:spLocks/>
          </p:cNvSpPr>
          <p:nvPr/>
        </p:nvSpPr>
        <p:spPr bwMode="auto">
          <a:xfrm>
            <a:off x="5334000" y="2743200"/>
            <a:ext cx="533400" cy="685800"/>
          </a:xfrm>
          <a:custGeom>
            <a:avLst/>
            <a:gdLst>
              <a:gd name="T0" fmla="*/ 0 w 336"/>
              <a:gd name="T1" fmla="*/ 2147483647 h 816"/>
              <a:gd name="T2" fmla="*/ 2147483647 w 336"/>
              <a:gd name="T3" fmla="*/ 2147483647 h 816"/>
              <a:gd name="T4" fmla="*/ 2147483647 w 336"/>
              <a:gd name="T5" fmla="*/ 0 h 816"/>
              <a:gd name="T6" fmla="*/ 0 60000 65536"/>
              <a:gd name="T7" fmla="*/ 0 60000 65536"/>
              <a:gd name="T8" fmla="*/ 0 60000 65536"/>
            </a:gdLst>
            <a:ahLst/>
            <a:cxnLst>
              <a:cxn ang="T6">
                <a:pos x="T0" y="T1"/>
              </a:cxn>
              <a:cxn ang="T7">
                <a:pos x="T2" y="T3"/>
              </a:cxn>
              <a:cxn ang="T8">
                <a:pos x="T4" y="T5"/>
              </a:cxn>
            </a:cxnLst>
            <a:rect l="0" t="0" r="r" b="b"/>
            <a:pathLst>
              <a:path w="336" h="816">
                <a:moveTo>
                  <a:pt x="0" y="816"/>
                </a:moveTo>
                <a:lnTo>
                  <a:pt x="336" y="816"/>
                </a:lnTo>
                <a:lnTo>
                  <a:pt x="33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1" name="Freeform 43"/>
          <p:cNvSpPr>
            <a:spLocks/>
          </p:cNvSpPr>
          <p:nvPr/>
        </p:nvSpPr>
        <p:spPr bwMode="auto">
          <a:xfrm>
            <a:off x="2057400" y="1447800"/>
            <a:ext cx="304800" cy="838200"/>
          </a:xfrm>
          <a:custGeom>
            <a:avLst/>
            <a:gdLst>
              <a:gd name="T0" fmla="*/ 0 w 192"/>
              <a:gd name="T1" fmla="*/ 2147483647 h 528"/>
              <a:gd name="T2" fmla="*/ 0 w 192"/>
              <a:gd name="T3" fmla="*/ 0 h 528"/>
              <a:gd name="T4" fmla="*/ 2147483647 w 192"/>
              <a:gd name="T5" fmla="*/ 0 h 528"/>
              <a:gd name="T6" fmla="*/ 0 60000 65536"/>
              <a:gd name="T7" fmla="*/ 0 60000 65536"/>
              <a:gd name="T8" fmla="*/ 0 60000 65536"/>
            </a:gdLst>
            <a:ahLst/>
            <a:cxnLst>
              <a:cxn ang="T6">
                <a:pos x="T0" y="T1"/>
              </a:cxn>
              <a:cxn ang="T7">
                <a:pos x="T2" y="T3"/>
              </a:cxn>
              <a:cxn ang="T8">
                <a:pos x="T4" y="T5"/>
              </a:cxn>
            </a:cxnLst>
            <a:rect l="0" t="0" r="r" b="b"/>
            <a:pathLst>
              <a:path w="192" h="528">
                <a:moveTo>
                  <a:pt x="0" y="528"/>
                </a:moveTo>
                <a:lnTo>
                  <a:pt x="0" y="0"/>
                </a:lnTo>
                <a:lnTo>
                  <a:pt x="192"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2" name="Freeform 44"/>
          <p:cNvSpPr>
            <a:spLocks/>
          </p:cNvSpPr>
          <p:nvPr/>
        </p:nvSpPr>
        <p:spPr bwMode="auto">
          <a:xfrm>
            <a:off x="2057400" y="2438400"/>
            <a:ext cx="304800" cy="1066800"/>
          </a:xfrm>
          <a:custGeom>
            <a:avLst/>
            <a:gdLst>
              <a:gd name="T0" fmla="*/ 0 w 192"/>
              <a:gd name="T1" fmla="*/ 0 h 960"/>
              <a:gd name="T2" fmla="*/ 0 w 192"/>
              <a:gd name="T3" fmla="*/ 2147483647 h 960"/>
              <a:gd name="T4" fmla="*/ 2147483647 w 192"/>
              <a:gd name="T5" fmla="*/ 2147483647 h 960"/>
              <a:gd name="T6" fmla="*/ 0 60000 65536"/>
              <a:gd name="T7" fmla="*/ 0 60000 65536"/>
              <a:gd name="T8" fmla="*/ 0 60000 65536"/>
            </a:gdLst>
            <a:ahLst/>
            <a:cxnLst>
              <a:cxn ang="T6">
                <a:pos x="T0" y="T1"/>
              </a:cxn>
              <a:cxn ang="T7">
                <a:pos x="T2" y="T3"/>
              </a:cxn>
              <a:cxn ang="T8">
                <a:pos x="T4" y="T5"/>
              </a:cxn>
            </a:cxnLst>
            <a:rect l="0" t="0" r="r" b="b"/>
            <a:pathLst>
              <a:path w="192" h="960">
                <a:moveTo>
                  <a:pt x="0" y="0"/>
                </a:moveTo>
                <a:lnTo>
                  <a:pt x="0" y="960"/>
                </a:lnTo>
                <a:lnTo>
                  <a:pt x="192" y="96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3" name="Line 45"/>
          <p:cNvSpPr>
            <a:spLocks noChangeShapeType="1"/>
          </p:cNvSpPr>
          <p:nvPr/>
        </p:nvSpPr>
        <p:spPr bwMode="auto">
          <a:xfrm>
            <a:off x="2133600" y="2362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4" name="Text Box 46"/>
          <p:cNvSpPr txBox="1">
            <a:spLocks noChangeArrowheads="1"/>
          </p:cNvSpPr>
          <p:nvPr/>
        </p:nvSpPr>
        <p:spPr bwMode="auto">
          <a:xfrm>
            <a:off x="914400" y="2362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leftErr</a:t>
            </a:r>
            <a:endParaRPr kumimoji="1" lang="en-US" altLang="en-US" sz="1800" b="0">
              <a:latin typeface="Arial" charset="0"/>
            </a:endParaRPr>
          </a:p>
        </p:txBody>
      </p:sp>
      <p:sp>
        <p:nvSpPr>
          <p:cNvPr id="34865" name="Text Box 47"/>
          <p:cNvSpPr txBox="1">
            <a:spLocks noChangeArrowheads="1"/>
          </p:cNvSpPr>
          <p:nvPr/>
        </p:nvSpPr>
        <p:spPr bwMode="auto">
          <a:xfrm>
            <a:off x="5943600" y="1524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leftPWM</a:t>
            </a:r>
          </a:p>
        </p:txBody>
      </p:sp>
      <p:sp>
        <p:nvSpPr>
          <p:cNvPr id="34866" name="Line 48"/>
          <p:cNvSpPr>
            <a:spLocks noChangeShapeType="1"/>
          </p:cNvSpPr>
          <p:nvPr/>
        </p:nvSpPr>
        <p:spPr bwMode="auto">
          <a:xfrm flipH="1">
            <a:off x="6248400" y="1828800"/>
            <a:ext cx="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400" smtClean="0">
                <a:solidFill>
                  <a:schemeClr val="hlink"/>
                </a:solidFill>
                <a:ea typeface="新細明體" pitchFamily="18" charset="-120"/>
              </a:rPr>
              <a:t>Inside the PID core, we will study these lines</a:t>
            </a:r>
          </a:p>
        </p:txBody>
      </p:sp>
      <p:sp>
        <p:nvSpPr>
          <p:cNvPr id="35843" name="Rectangle 3"/>
          <p:cNvSpPr>
            <a:spLocks noGrp="1" noChangeArrowheads="1"/>
          </p:cNvSpPr>
          <p:nvPr>
            <p:ph idx="1"/>
          </p:nvPr>
        </p:nvSpPr>
        <p:spPr/>
        <p:txBody>
          <a:bodyPr/>
          <a:lstStyle/>
          <a:p>
            <a:pPr marL="609600" indent="-609600" eaLnBrk="1" hangingPunct="1"/>
            <a:r>
              <a:rPr lang="en-US" altLang="en-US" sz="2000" smtClean="0">
                <a:ea typeface="新細明體" pitchFamily="18" charset="-120"/>
              </a:rPr>
              <a:t>5) if((leftErr&lt;DeadBand*(-1))||(leftErr&gt;DeadBand)) </a:t>
            </a:r>
          </a:p>
          <a:p>
            <a:pPr marL="609600" indent="-609600" eaLnBrk="1" hangingPunct="1"/>
            <a:r>
              <a:rPr lang="en-US" altLang="en-US" sz="2000" smtClean="0">
                <a:ea typeface="新細明體" pitchFamily="18" charset="-120"/>
              </a:rPr>
              <a:t>:</a:t>
            </a:r>
          </a:p>
          <a:p>
            <a:pPr marL="609600" indent="-609600" eaLnBrk="1" hangingPunct="1"/>
            <a:r>
              <a:rPr lang="en-US" altLang="en-US" sz="2000" smtClean="0">
                <a:ea typeface="新細明體" pitchFamily="18" charset="-120"/>
              </a:rPr>
              <a:t>: </a:t>
            </a:r>
          </a:p>
          <a:p>
            <a:pPr marL="609600" indent="-609600" eaLnBrk="1" hangingPunct="1"/>
            <a:r>
              <a:rPr lang="en-US" altLang="en-US" sz="2000" smtClean="0">
                <a:ea typeface="新細明體" pitchFamily="18" charset="-120"/>
              </a:rPr>
              <a:t>7) leftP = Pgain * leftErr;           //calculate P Proportional term</a:t>
            </a:r>
          </a:p>
          <a:p>
            <a:pPr marL="609600" indent="-609600" eaLnBrk="1" hangingPunct="1"/>
            <a:r>
              <a:rPr lang="en-US" altLang="en-US" sz="2000" smtClean="0">
                <a:ea typeface="新細明體" pitchFamily="18" charset="-120"/>
              </a:rPr>
              <a:t>8) leftI = Igain * leftaccErr;        //calculate I Integral term</a:t>
            </a:r>
          </a:p>
          <a:p>
            <a:pPr marL="609600" indent="-609600" eaLnBrk="1" hangingPunct="1"/>
            <a:r>
              <a:rPr lang="en-US" altLang="en-US" sz="2000" smtClean="0">
                <a:ea typeface="新細明體" pitchFamily="18" charset="-120"/>
              </a:rPr>
              <a:t>9) leftD = Dgain * (leftErr - leftlastErr);//calculate D Derivative term</a:t>
            </a:r>
          </a:p>
          <a:p>
            <a:pPr marL="609600" indent="-609600" eaLnBrk="1" hangingPunct="1"/>
            <a:r>
              <a:rPr lang="en-US" altLang="en-US" sz="2000" smtClean="0">
                <a:ea typeface="新細明體" pitchFamily="18" charset="-120"/>
              </a:rPr>
              <a:t>10) leftPWM += (leftP + leftI + leftD);//update motorPWM by PID</a:t>
            </a:r>
          </a:p>
          <a:p>
            <a:pPr marL="609600" indent="-609600" eaLnBrk="1" hangingPunct="1"/>
            <a:r>
              <a:rPr lang="en-US" altLang="en-US" sz="2000" smtClean="0">
                <a:ea typeface="新細明體" pitchFamily="18" charset="-120"/>
              </a:rPr>
              <a:t>:</a:t>
            </a:r>
          </a:p>
          <a:p>
            <a:pPr marL="609600" indent="-609600" eaLnBrk="1" hangingPunct="1"/>
            <a:r>
              <a:rPr lang="en-US" altLang="en-US" sz="2000" smtClean="0">
                <a:ea typeface="新細明體" pitchFamily="18" charset="-120"/>
              </a:rPr>
              <a:t>:</a:t>
            </a:r>
          </a:p>
          <a:p>
            <a:pPr marL="609600" indent="-609600" eaLnBrk="1" hangingPunct="1"/>
            <a:r>
              <a:rPr lang="en-US" altLang="en-US" sz="2000" smtClean="0">
                <a:ea typeface="新細明體" pitchFamily="18" charset="-120"/>
              </a:rPr>
              <a:t>14) leftaccErr += leftErr; 	// accumulate error</a:t>
            </a: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58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F4C5B8C9-537B-4886-8FD3-E102CAC85CCF}" type="slidenum">
              <a:rPr lang="en-US" altLang="en-US" sz="1200" b="0">
                <a:latin typeface="Arial" charset="0"/>
              </a:rPr>
              <a:pPr>
                <a:spcBef>
                  <a:spcPct val="0"/>
                </a:spcBef>
                <a:buFontTx/>
                <a:buNone/>
              </a:pPr>
              <a:t>45</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400" smtClean="0">
                <a:ea typeface="新細明體" pitchFamily="18" charset="-120"/>
              </a:rPr>
              <a:t>Dead band</a:t>
            </a:r>
            <a:br>
              <a:rPr lang="en-US" altLang="en-US" sz="3400" smtClean="0">
                <a:ea typeface="新細明體" pitchFamily="18" charset="-120"/>
              </a:rPr>
            </a:br>
            <a:r>
              <a:rPr lang="en-US" altLang="en-US" sz="2400" smtClean="0">
                <a:ea typeface="新細明體" pitchFamily="18" charset="-120"/>
              </a:rPr>
              <a:t>line5) if((leftErr&lt;DeadBand*(-1))||(leftErr&gt;DeadBand))</a:t>
            </a:r>
            <a:r>
              <a:rPr lang="en-US" altLang="en-US" sz="3400" smtClean="0">
                <a:ea typeface="新細明體" pitchFamily="18" charset="-120"/>
              </a:rPr>
              <a:t> </a:t>
            </a:r>
          </a:p>
        </p:txBody>
      </p:sp>
      <p:sp>
        <p:nvSpPr>
          <p:cNvPr id="36867" name="Rectangle 3"/>
          <p:cNvSpPr>
            <a:spLocks noGrp="1" noChangeArrowheads="1"/>
          </p:cNvSpPr>
          <p:nvPr>
            <p:ph idx="1"/>
          </p:nvPr>
        </p:nvSpPr>
        <p:spPr/>
        <p:txBody>
          <a:bodyPr/>
          <a:lstStyle/>
          <a:p>
            <a:pPr eaLnBrk="1" hangingPunct="1"/>
            <a:r>
              <a:rPr lang="en-US" altLang="en-US" sz="2800" b="1" smtClean="0">
                <a:ea typeface="新細明體" pitchFamily="18" charset="-120"/>
                <a:sym typeface="Symbol" pitchFamily="18" charset="2"/>
              </a:rPr>
              <a:t>Dead-band</a:t>
            </a:r>
            <a:r>
              <a:rPr lang="en-US" altLang="en-US" sz="2500" smtClean="0">
                <a:ea typeface="新細明體" pitchFamily="18" charset="-120"/>
              </a:rPr>
              <a:t> : </a:t>
            </a:r>
            <a:r>
              <a:rPr lang="en-US" altLang="en-US" sz="2800" i="1" smtClean="0">
                <a:ea typeface="新細明體" pitchFamily="18" charset="-120"/>
                <a:sym typeface="Symbol" pitchFamily="18" charset="2"/>
              </a:rPr>
              <a:t>A </a:t>
            </a:r>
            <a:r>
              <a:rPr lang="en-US" altLang="en-US" sz="2800" b="1" i="1" smtClean="0">
                <a:ea typeface="新細明體" pitchFamily="18" charset="-120"/>
                <a:sym typeface="Symbol" pitchFamily="18" charset="2"/>
              </a:rPr>
              <a:t>Dead-band</a:t>
            </a:r>
            <a:r>
              <a:rPr lang="en-US" altLang="en-US" sz="2800" i="1" smtClean="0">
                <a:ea typeface="新細明體" pitchFamily="18" charset="-120"/>
                <a:sym typeface="Symbol" pitchFamily="18" charset="2"/>
              </a:rPr>
              <a:t> (sometimes called a </a:t>
            </a:r>
            <a:r>
              <a:rPr lang="en-US" altLang="en-US" sz="2800" b="1" i="1" smtClean="0">
                <a:ea typeface="新細明體" pitchFamily="18" charset="-120"/>
                <a:sym typeface="Symbol" pitchFamily="18" charset="2"/>
              </a:rPr>
              <a:t>neutral zone</a:t>
            </a:r>
            <a:r>
              <a:rPr lang="en-US" altLang="en-US" sz="2800" i="1" smtClean="0">
                <a:ea typeface="新細明體" pitchFamily="18" charset="-120"/>
                <a:sym typeface="Symbol" pitchFamily="18" charset="2"/>
              </a:rPr>
              <a:t>) is an area of a </a:t>
            </a:r>
            <a:r>
              <a:rPr lang="en-US" altLang="en-US" sz="2800" i="1" smtClean="0">
                <a:ea typeface="新細明體" pitchFamily="18" charset="-120"/>
                <a:sym typeface="Symbol" pitchFamily="18" charset="2"/>
                <a:hlinkClick r:id="rId2" tooltip="Signalling (telecommunication)"/>
              </a:rPr>
              <a:t>signal</a:t>
            </a:r>
            <a:r>
              <a:rPr lang="en-US" altLang="en-US" sz="2800" i="1" smtClean="0">
                <a:ea typeface="新細明體" pitchFamily="18" charset="-120"/>
                <a:sym typeface="Symbol" pitchFamily="18" charset="2"/>
              </a:rPr>
              <a:t> </a:t>
            </a:r>
            <a:r>
              <a:rPr lang="en-US" altLang="en-US" sz="2800" i="1" smtClean="0">
                <a:ea typeface="新細明體" pitchFamily="18" charset="-120"/>
                <a:sym typeface="Symbol" pitchFamily="18" charset="2"/>
                <a:hlinkClick r:id="rId3" tooltip="Range"/>
              </a:rPr>
              <a:t>range</a:t>
            </a:r>
            <a:r>
              <a:rPr lang="en-US" altLang="en-US" sz="2800" i="1" smtClean="0">
                <a:ea typeface="新細明體" pitchFamily="18" charset="-120"/>
                <a:sym typeface="Symbol" pitchFamily="18" charset="2"/>
              </a:rPr>
              <a:t> or band where no action occurs</a:t>
            </a:r>
            <a:r>
              <a:rPr lang="en-US" altLang="en-US" sz="2800" smtClean="0">
                <a:ea typeface="新細明體" pitchFamily="18" charset="-120"/>
                <a:sym typeface="Symbol" pitchFamily="18" charset="2"/>
              </a:rPr>
              <a:t> :</a:t>
            </a:r>
            <a:endParaRPr lang="en-US" altLang="en-US" sz="2800" smtClean="0">
              <a:ea typeface="新細明體" pitchFamily="18" charset="-120"/>
            </a:endParaRPr>
          </a:p>
          <a:p>
            <a:pPr eaLnBrk="1" hangingPunct="1"/>
            <a:endParaRPr lang="en-US" altLang="en-US" sz="2500" smtClean="0">
              <a:ea typeface="新細明體" pitchFamily="18" charset="-120"/>
            </a:endParaRPr>
          </a:p>
          <a:p>
            <a:pPr eaLnBrk="1" hangingPunct="1"/>
            <a:endParaRPr lang="en-US" altLang="en-US" sz="2500" smtClean="0">
              <a:ea typeface="新細明體" pitchFamily="18" charset="-120"/>
            </a:endParaRPr>
          </a:p>
          <a:p>
            <a:pPr eaLnBrk="1" hangingPunct="1"/>
            <a:r>
              <a:rPr lang="en-US" altLang="en-US" sz="2400" smtClean="0">
                <a:ea typeface="新細明體" pitchFamily="18" charset="-120"/>
              </a:rPr>
              <a:t>only enable motor when leftErr&gt; a small value (deadband, ie =1 in our robot )</a:t>
            </a:r>
          </a:p>
          <a:p>
            <a:pPr eaLnBrk="1" hangingPunct="1"/>
            <a:r>
              <a:rPr lang="en-US" altLang="en-US" sz="2400" smtClean="0">
                <a:ea typeface="新細明體" pitchFamily="18" charset="-120"/>
              </a:rPr>
              <a:t>Otherwise may oscillate when </a:t>
            </a:r>
            <a:r>
              <a:rPr lang="en-US" altLang="en-US" sz="2800" smtClean="0">
                <a:ea typeface="新細明體" pitchFamily="18" charset="-120"/>
              </a:rPr>
              <a:t>leftErr </a:t>
            </a:r>
            <a:r>
              <a:rPr lang="en-US" altLang="en-US" sz="2400" smtClean="0">
                <a:ea typeface="新細明體" pitchFamily="18" charset="-120"/>
              </a:rPr>
              <a:t>is small</a:t>
            </a:r>
          </a:p>
          <a:p>
            <a:pPr eaLnBrk="1" hangingPunct="1"/>
            <a:endParaRPr lang="en-US" altLang="en-US" sz="2800" smtClean="0">
              <a:ea typeface="新細明體" pitchFamily="18" charset="-120"/>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A293330E-E519-4639-8303-C613A1A86FA1}" type="slidenum">
              <a:rPr lang="en-US" altLang="en-US" sz="1200" b="0">
                <a:latin typeface="Arial" charset="0"/>
              </a:rPr>
              <a:pPr>
                <a:spcBef>
                  <a:spcPct val="0"/>
                </a:spcBef>
                <a:buFontTx/>
                <a:buNone/>
              </a:pPr>
              <a:t>46</a:t>
            </a:fld>
            <a:endParaRPr lang="en-US" altLang="en-US" sz="1200" b="0">
              <a:latin typeface="Arial" charset="0"/>
            </a:endParaRPr>
          </a:p>
        </p:txBody>
      </p:sp>
      <p:sp>
        <p:nvSpPr>
          <p:cNvPr id="36870" name="Line 4"/>
          <p:cNvSpPr>
            <a:spLocks noChangeShapeType="1"/>
          </p:cNvSpPr>
          <p:nvPr/>
        </p:nvSpPr>
        <p:spPr bwMode="auto">
          <a:xfrm flipV="1">
            <a:off x="7162800" y="54864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5"/>
          <p:cNvSpPr>
            <a:spLocks noChangeShapeType="1"/>
          </p:cNvSpPr>
          <p:nvPr/>
        </p:nvSpPr>
        <p:spPr bwMode="auto">
          <a:xfrm flipH="1" flipV="1">
            <a:off x="7010400" y="54864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Line 6"/>
          <p:cNvSpPr>
            <a:spLocks noChangeShapeType="1"/>
          </p:cNvSpPr>
          <p:nvPr/>
        </p:nvSpPr>
        <p:spPr bwMode="auto">
          <a:xfrm flipV="1">
            <a:off x="7162800" y="54864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7"/>
          <p:cNvSpPr>
            <a:spLocks/>
          </p:cNvSpPr>
          <p:nvPr/>
        </p:nvSpPr>
        <p:spPr bwMode="auto">
          <a:xfrm>
            <a:off x="6248400" y="5816600"/>
            <a:ext cx="762000" cy="355600"/>
          </a:xfrm>
          <a:custGeom>
            <a:avLst/>
            <a:gdLst>
              <a:gd name="T0" fmla="*/ 2147483647 w 480"/>
              <a:gd name="T1" fmla="*/ 2147483647 h 224"/>
              <a:gd name="T2" fmla="*/ 2147483647 w 480"/>
              <a:gd name="T3" fmla="*/ 2147483647 h 224"/>
              <a:gd name="T4" fmla="*/ 0 w 480"/>
              <a:gd name="T5" fmla="*/ 2147483647 h 224"/>
              <a:gd name="T6" fmla="*/ 0 60000 65536"/>
              <a:gd name="T7" fmla="*/ 0 60000 65536"/>
              <a:gd name="T8" fmla="*/ 0 60000 65536"/>
            </a:gdLst>
            <a:ahLst/>
            <a:cxnLst>
              <a:cxn ang="T6">
                <a:pos x="T0" y="T1"/>
              </a:cxn>
              <a:cxn ang="T7">
                <a:pos x="T2" y="T3"/>
              </a:cxn>
              <a:cxn ang="T8">
                <a:pos x="T4" y="T5"/>
              </a:cxn>
            </a:cxnLst>
            <a:rect l="0" t="0" r="r" b="b"/>
            <a:pathLst>
              <a:path w="480" h="224">
                <a:moveTo>
                  <a:pt x="480" y="32"/>
                </a:moveTo>
                <a:cubicBezTo>
                  <a:pt x="376" y="16"/>
                  <a:pt x="272" y="0"/>
                  <a:pt x="192" y="32"/>
                </a:cubicBezTo>
                <a:cubicBezTo>
                  <a:pt x="112" y="64"/>
                  <a:pt x="56" y="144"/>
                  <a:pt x="0" y="22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Freeform 8"/>
          <p:cNvSpPr>
            <a:spLocks/>
          </p:cNvSpPr>
          <p:nvPr/>
        </p:nvSpPr>
        <p:spPr bwMode="auto">
          <a:xfrm>
            <a:off x="7315200" y="5803900"/>
            <a:ext cx="762000" cy="444500"/>
          </a:xfrm>
          <a:custGeom>
            <a:avLst/>
            <a:gdLst>
              <a:gd name="T0" fmla="*/ 0 w 480"/>
              <a:gd name="T1" fmla="*/ 2147483647 h 280"/>
              <a:gd name="T2" fmla="*/ 2147483647 w 480"/>
              <a:gd name="T3" fmla="*/ 2147483647 h 280"/>
              <a:gd name="T4" fmla="*/ 2147483647 w 480"/>
              <a:gd name="T5" fmla="*/ 2147483647 h 280"/>
              <a:gd name="T6" fmla="*/ 0 60000 65536"/>
              <a:gd name="T7" fmla="*/ 0 60000 65536"/>
              <a:gd name="T8" fmla="*/ 0 60000 65536"/>
            </a:gdLst>
            <a:ahLst/>
            <a:cxnLst>
              <a:cxn ang="T6">
                <a:pos x="T0" y="T1"/>
              </a:cxn>
              <a:cxn ang="T7">
                <a:pos x="T2" y="T3"/>
              </a:cxn>
              <a:cxn ang="T8">
                <a:pos x="T4" y="T5"/>
              </a:cxn>
            </a:cxnLst>
            <a:rect l="0" t="0" r="r" b="b"/>
            <a:pathLst>
              <a:path w="480" h="280">
                <a:moveTo>
                  <a:pt x="0" y="40"/>
                </a:moveTo>
                <a:cubicBezTo>
                  <a:pt x="104" y="20"/>
                  <a:pt x="208" y="0"/>
                  <a:pt x="288" y="40"/>
                </a:cubicBezTo>
                <a:cubicBezTo>
                  <a:pt x="368" y="80"/>
                  <a:pt x="424" y="180"/>
                  <a:pt x="480" y="28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Freeform 9"/>
          <p:cNvSpPr>
            <a:spLocks/>
          </p:cNvSpPr>
          <p:nvPr/>
        </p:nvSpPr>
        <p:spPr bwMode="auto">
          <a:xfrm>
            <a:off x="7010400" y="5334000"/>
            <a:ext cx="304800" cy="76200"/>
          </a:xfrm>
          <a:custGeom>
            <a:avLst/>
            <a:gdLst>
              <a:gd name="T0" fmla="*/ 0 w 192"/>
              <a:gd name="T1" fmla="*/ 2147483647 h 48"/>
              <a:gd name="T2" fmla="*/ 2147483647 w 192"/>
              <a:gd name="T3" fmla="*/ 0 h 48"/>
              <a:gd name="T4" fmla="*/ 2147483647 w 192"/>
              <a:gd name="T5" fmla="*/ 2147483647 h 48"/>
              <a:gd name="T6" fmla="*/ 0 60000 65536"/>
              <a:gd name="T7" fmla="*/ 0 60000 65536"/>
              <a:gd name="T8" fmla="*/ 0 60000 65536"/>
            </a:gdLst>
            <a:ahLst/>
            <a:cxnLst>
              <a:cxn ang="T6">
                <a:pos x="T0" y="T1"/>
              </a:cxn>
              <a:cxn ang="T7">
                <a:pos x="T2" y="T3"/>
              </a:cxn>
              <a:cxn ang="T8">
                <a:pos x="T4" y="T5"/>
              </a:cxn>
            </a:cxnLst>
            <a:rect l="0" t="0" r="r" b="b"/>
            <a:pathLst>
              <a:path w="192" h="48">
                <a:moveTo>
                  <a:pt x="0" y="48"/>
                </a:moveTo>
                <a:cubicBezTo>
                  <a:pt x="32" y="24"/>
                  <a:pt x="64" y="0"/>
                  <a:pt x="96" y="0"/>
                </a:cubicBezTo>
                <a:cubicBezTo>
                  <a:pt x="128" y="0"/>
                  <a:pt x="160" y="24"/>
                  <a:pt x="192" y="48"/>
                </a:cubicBez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Text Box 10"/>
          <p:cNvSpPr txBox="1">
            <a:spLocks noChangeArrowheads="1"/>
          </p:cNvSpPr>
          <p:nvPr/>
        </p:nvSpPr>
        <p:spPr bwMode="auto">
          <a:xfrm>
            <a:off x="6765925" y="4989513"/>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Dead-band</a:t>
            </a:r>
          </a:p>
        </p:txBody>
      </p:sp>
      <p:sp>
        <p:nvSpPr>
          <p:cNvPr id="36877" name="Text Box 11"/>
          <p:cNvSpPr txBox="1">
            <a:spLocks noChangeArrowheads="1"/>
          </p:cNvSpPr>
          <p:nvPr/>
        </p:nvSpPr>
        <p:spPr bwMode="auto">
          <a:xfrm>
            <a:off x="1905000" y="2971800"/>
            <a:ext cx="533082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 =  leftRPM - leftRPMset; //calculate left error</a:t>
            </a:r>
          </a:p>
          <a:p>
            <a:pPr>
              <a:spcBef>
                <a:spcPct val="0"/>
              </a:spcBef>
              <a:buFontTx/>
              <a:buNone/>
            </a:pPr>
            <a:r>
              <a:rPr lang="en-US" altLang="en-US" sz="1800" b="0">
                <a:latin typeface="Arial" charset="0"/>
              </a:rPr>
              <a:t>    if(leftErr&gt;DeadBand )</a:t>
            </a:r>
          </a:p>
          <a:p>
            <a:pPr>
              <a:spcBef>
                <a:spcPct val="0"/>
              </a:spcBef>
              <a:buFontTx/>
              <a:buNone/>
            </a:pPr>
            <a:r>
              <a:rPr lang="en-US" altLang="en-US" sz="1800" b="0">
                <a:latin typeface="Arial" charset="0"/>
              </a:rPr>
              <a:t>    { activate motor}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z="2400" dirty="0" smtClean="0"/>
              <a:t>Exercise 4: </a:t>
            </a:r>
            <a:br>
              <a:rPr lang="en-US" altLang="zh-TW" sz="2400" dirty="0" smtClean="0"/>
            </a:br>
            <a:r>
              <a:rPr lang="en-US" altLang="zh-TW" sz="2000" dirty="0"/>
              <a:t>Discuss what will happen if dead-band is changed from 1 to (a) </a:t>
            </a:r>
            <a:r>
              <a:rPr lang="en-US" altLang="zh-TW" sz="2000" dirty="0" smtClean="0"/>
              <a:t>0.5, </a:t>
            </a:r>
            <a:r>
              <a:rPr lang="en-US" altLang="zh-TW" sz="2000" dirty="0"/>
              <a:t>or (b) </a:t>
            </a:r>
            <a:r>
              <a:rPr lang="en-US" altLang="zh-TW" sz="2000" dirty="0" smtClean="0"/>
              <a:t>2.</a:t>
            </a:r>
            <a:r>
              <a:rPr lang="en-US" altLang="zh-TW" sz="2400" dirty="0" smtClean="0"/>
              <a:t/>
            </a:r>
            <a:br>
              <a:rPr lang="en-US" altLang="zh-TW" sz="2400" dirty="0" smtClean="0"/>
            </a:br>
            <a:r>
              <a:rPr lang="en-US" altLang="zh-TW" sz="2400" dirty="0" smtClean="0"/>
              <a:t>Example of a dead band ;do nothing  “if 10-1&lt;</a:t>
            </a:r>
            <a:r>
              <a:rPr lang="en-US" altLang="zh-TW" sz="2400" dirty="0" err="1" smtClean="0"/>
              <a:t>leftPRM</a:t>
            </a:r>
            <a:r>
              <a:rPr lang="en-US" altLang="zh-TW" sz="2400" dirty="0" smtClean="0"/>
              <a:t> &lt;10+1</a:t>
            </a:r>
            <a:endParaRPr lang="en-US" altLang="zh-TW" dirty="0" smtClean="0"/>
          </a:p>
        </p:txBody>
      </p:sp>
      <p:sp>
        <p:nvSpPr>
          <p:cNvPr id="37891" name="Rectangle 3"/>
          <p:cNvSpPr>
            <a:spLocks noGrp="1" noChangeArrowheads="1"/>
          </p:cNvSpPr>
          <p:nvPr>
            <p:ph idx="1"/>
          </p:nvPr>
        </p:nvSpPr>
        <p:spPr/>
        <p:txBody>
          <a:bodyPr/>
          <a:lstStyle/>
          <a:p>
            <a:pPr eaLnBrk="1" hangingPunct="1"/>
            <a:r>
              <a:rPr lang="en-US" altLang="zh-TW" smtClean="0"/>
              <a:t> </a:t>
            </a:r>
          </a:p>
        </p:txBody>
      </p:sp>
      <p:sp>
        <p:nvSpPr>
          <p:cNvPr id="37892" name="Footer Placeholder 4"/>
          <p:cNvSpPr>
            <a:spLocks noGrp="1"/>
          </p:cNvSpPr>
          <p:nvPr>
            <p:ph type="ftr" sz="quarter" idx="11"/>
          </p:nvPr>
        </p:nvSpPr>
        <p:spPr bwMode="auto">
          <a:xfrm>
            <a:off x="4700588" y="63182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78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AF45B66E-131E-46DD-BCB3-290E76FEA34B}" type="slidenum">
              <a:rPr lang="en-US" altLang="en-US" sz="1200" b="0">
                <a:latin typeface="Arial" charset="0"/>
              </a:rPr>
              <a:pPr>
                <a:spcBef>
                  <a:spcPct val="0"/>
                </a:spcBef>
                <a:buFontTx/>
                <a:buNone/>
              </a:pPr>
              <a:t>47</a:t>
            </a:fld>
            <a:endParaRPr lang="en-US" altLang="en-US" sz="1200" b="0">
              <a:latin typeface="Arial" charset="0"/>
            </a:endParaRPr>
          </a:p>
        </p:txBody>
      </p:sp>
      <p:sp>
        <p:nvSpPr>
          <p:cNvPr id="37894" name="Line 4"/>
          <p:cNvSpPr>
            <a:spLocks noChangeShapeType="1"/>
          </p:cNvSpPr>
          <p:nvPr/>
        </p:nvSpPr>
        <p:spPr bwMode="auto">
          <a:xfrm>
            <a:off x="7524750" y="2924175"/>
            <a:ext cx="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Text Box 5"/>
          <p:cNvSpPr txBox="1">
            <a:spLocks noChangeArrowheads="1"/>
          </p:cNvSpPr>
          <p:nvPr/>
        </p:nvSpPr>
        <p:spPr bwMode="auto">
          <a:xfrm>
            <a:off x="7164388" y="3429000"/>
            <a:ext cx="1593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Typically</a:t>
            </a:r>
          </a:p>
          <a:p>
            <a:pPr eaLnBrk="1" hangingPunct="1">
              <a:spcBef>
                <a:spcPct val="0"/>
              </a:spcBef>
              <a:buFontTx/>
              <a:buNone/>
            </a:pPr>
            <a:r>
              <a:rPr lang="en-US" altLang="zh-TW" sz="1800" b="0">
                <a:latin typeface="Arial" charset="0"/>
              </a:rPr>
              <a:t>value=10%</a:t>
            </a:r>
          </a:p>
          <a:p>
            <a:pPr eaLnBrk="1" hangingPunct="1">
              <a:spcBef>
                <a:spcPct val="0"/>
              </a:spcBef>
              <a:buFontTx/>
              <a:buNone/>
            </a:pPr>
            <a:r>
              <a:rPr lang="en-US" altLang="zh-TW" sz="1800" b="0">
                <a:latin typeface="Arial" charset="0"/>
              </a:rPr>
              <a:t>Depends </a:t>
            </a:r>
          </a:p>
          <a:p>
            <a:pPr eaLnBrk="1" hangingPunct="1">
              <a:spcBef>
                <a:spcPct val="0"/>
              </a:spcBef>
              <a:buFontTx/>
              <a:buNone/>
            </a:pPr>
            <a:r>
              <a:rPr lang="en-US" altLang="zh-TW" sz="1800" b="0">
                <a:latin typeface="Arial" charset="0"/>
              </a:rPr>
              <a:t>on application</a:t>
            </a:r>
          </a:p>
        </p:txBody>
      </p:sp>
      <p:sp>
        <p:nvSpPr>
          <p:cNvPr id="37896" name="Line 6"/>
          <p:cNvSpPr>
            <a:spLocks noChangeShapeType="1"/>
          </p:cNvSpPr>
          <p:nvPr/>
        </p:nvSpPr>
        <p:spPr bwMode="auto">
          <a:xfrm>
            <a:off x="1547813" y="3141663"/>
            <a:ext cx="741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7"/>
          <p:cNvSpPr>
            <a:spLocks noChangeShapeType="1"/>
          </p:cNvSpPr>
          <p:nvPr/>
        </p:nvSpPr>
        <p:spPr bwMode="auto">
          <a:xfrm flipV="1">
            <a:off x="1547813" y="2565400"/>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8"/>
          <p:cNvSpPr>
            <a:spLocks noChangeShapeType="1"/>
          </p:cNvSpPr>
          <p:nvPr/>
        </p:nvSpPr>
        <p:spPr bwMode="auto">
          <a:xfrm>
            <a:off x="1547813" y="5445125"/>
            <a:ext cx="57610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Freeform 9"/>
          <p:cNvSpPr>
            <a:spLocks/>
          </p:cNvSpPr>
          <p:nvPr/>
        </p:nvSpPr>
        <p:spPr bwMode="auto">
          <a:xfrm>
            <a:off x="1547813" y="2600325"/>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0"/>
          <p:cNvSpPr>
            <a:spLocks noChangeShapeType="1"/>
          </p:cNvSpPr>
          <p:nvPr/>
        </p:nvSpPr>
        <p:spPr bwMode="auto">
          <a:xfrm>
            <a:off x="5076825" y="3357563"/>
            <a:ext cx="2519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1"/>
          <p:cNvSpPr>
            <a:spLocks noChangeShapeType="1"/>
          </p:cNvSpPr>
          <p:nvPr/>
        </p:nvSpPr>
        <p:spPr bwMode="auto">
          <a:xfrm>
            <a:off x="5148263" y="2924175"/>
            <a:ext cx="2447925"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12"/>
          <p:cNvSpPr>
            <a:spLocks noChangeShapeType="1"/>
          </p:cNvSpPr>
          <p:nvPr/>
        </p:nvSpPr>
        <p:spPr bwMode="auto">
          <a:xfrm>
            <a:off x="2268538" y="3141663"/>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Text Box 13"/>
          <p:cNvSpPr txBox="1">
            <a:spLocks noChangeArrowheads="1"/>
          </p:cNvSpPr>
          <p:nvPr/>
        </p:nvSpPr>
        <p:spPr bwMode="auto">
          <a:xfrm>
            <a:off x="1828800" y="54864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Rise time</a:t>
            </a:r>
          </a:p>
        </p:txBody>
      </p:sp>
      <p:sp>
        <p:nvSpPr>
          <p:cNvPr id="37904" name="Line 14"/>
          <p:cNvSpPr>
            <a:spLocks noChangeShapeType="1"/>
          </p:cNvSpPr>
          <p:nvPr/>
        </p:nvSpPr>
        <p:spPr bwMode="auto">
          <a:xfrm>
            <a:off x="5508625" y="3357563"/>
            <a:ext cx="0" cy="20875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Text Box 15"/>
          <p:cNvSpPr txBox="1">
            <a:spLocks noChangeArrowheads="1"/>
          </p:cNvSpPr>
          <p:nvPr/>
        </p:nvSpPr>
        <p:spPr bwMode="auto">
          <a:xfrm>
            <a:off x="4876800" y="54102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Settling time</a:t>
            </a:r>
          </a:p>
        </p:txBody>
      </p:sp>
      <p:sp>
        <p:nvSpPr>
          <p:cNvPr id="37906" name="Text Box 16"/>
          <p:cNvSpPr txBox="1">
            <a:spLocks noChangeArrowheads="1"/>
          </p:cNvSpPr>
          <p:nvPr/>
        </p:nvSpPr>
        <p:spPr bwMode="auto">
          <a:xfrm>
            <a:off x="1311275" y="54657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0</a:t>
            </a:r>
          </a:p>
        </p:txBody>
      </p:sp>
      <p:sp>
        <p:nvSpPr>
          <p:cNvPr id="37907" name="Text Box 17"/>
          <p:cNvSpPr txBox="1">
            <a:spLocks noChangeArrowheads="1"/>
          </p:cNvSpPr>
          <p:nvPr/>
        </p:nvSpPr>
        <p:spPr bwMode="auto">
          <a:xfrm>
            <a:off x="7288213" y="53927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37908" name="Line 19"/>
          <p:cNvSpPr>
            <a:spLocks noChangeShapeType="1"/>
          </p:cNvSpPr>
          <p:nvPr/>
        </p:nvSpPr>
        <p:spPr bwMode="auto">
          <a:xfrm flipV="1">
            <a:off x="2771775" y="2636838"/>
            <a:ext cx="0" cy="504825"/>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9" name="Text Box 20"/>
          <p:cNvSpPr txBox="1">
            <a:spLocks noChangeArrowheads="1"/>
          </p:cNvSpPr>
          <p:nvPr/>
        </p:nvSpPr>
        <p:spPr bwMode="auto">
          <a:xfrm>
            <a:off x="2268538" y="220503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overshoot</a:t>
            </a:r>
          </a:p>
        </p:txBody>
      </p:sp>
      <p:sp>
        <p:nvSpPr>
          <p:cNvPr id="37910" name="Freeform 21"/>
          <p:cNvSpPr>
            <a:spLocks/>
          </p:cNvSpPr>
          <p:nvPr/>
        </p:nvSpPr>
        <p:spPr bwMode="auto">
          <a:xfrm>
            <a:off x="7308850" y="3068638"/>
            <a:ext cx="1655763" cy="1587"/>
          </a:xfrm>
          <a:custGeom>
            <a:avLst/>
            <a:gdLst>
              <a:gd name="T0" fmla="*/ 0 w 1043"/>
              <a:gd name="T1" fmla="*/ 0 h 1"/>
              <a:gd name="T2" fmla="*/ 2147483647 w 1043"/>
              <a:gd name="T3" fmla="*/ 0 h 1"/>
              <a:gd name="T4" fmla="*/ 2147483647 w 1043"/>
              <a:gd name="T5" fmla="*/ 0 h 1"/>
              <a:gd name="T6" fmla="*/ 0 60000 65536"/>
              <a:gd name="T7" fmla="*/ 0 60000 65536"/>
              <a:gd name="T8" fmla="*/ 0 60000 65536"/>
            </a:gdLst>
            <a:ahLst/>
            <a:cxnLst>
              <a:cxn ang="T6">
                <a:pos x="T0" y="T1"/>
              </a:cxn>
              <a:cxn ang="T7">
                <a:pos x="T2" y="T3"/>
              </a:cxn>
              <a:cxn ang="T8">
                <a:pos x="T4" y="T5"/>
              </a:cxn>
            </a:cxnLst>
            <a:rect l="0" t="0" r="r" b="b"/>
            <a:pathLst>
              <a:path w="1043" h="1">
                <a:moveTo>
                  <a:pt x="0" y="0"/>
                </a:moveTo>
                <a:cubicBezTo>
                  <a:pt x="26" y="0"/>
                  <a:pt x="52" y="0"/>
                  <a:pt x="226" y="0"/>
                </a:cubicBezTo>
                <a:cubicBezTo>
                  <a:pt x="400" y="0"/>
                  <a:pt x="721" y="0"/>
                  <a:pt x="104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1" name="Line 22"/>
          <p:cNvSpPr>
            <a:spLocks noChangeShapeType="1"/>
          </p:cNvSpPr>
          <p:nvPr/>
        </p:nvSpPr>
        <p:spPr bwMode="auto">
          <a:xfrm flipV="1">
            <a:off x="8675688" y="3141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2" name="Line 23"/>
          <p:cNvSpPr>
            <a:spLocks noChangeShapeType="1"/>
          </p:cNvSpPr>
          <p:nvPr/>
        </p:nvSpPr>
        <p:spPr bwMode="auto">
          <a:xfrm>
            <a:off x="8675688" y="27082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3" name="Text Box 24"/>
          <p:cNvSpPr txBox="1">
            <a:spLocks noChangeArrowheads="1"/>
          </p:cNvSpPr>
          <p:nvPr/>
        </p:nvSpPr>
        <p:spPr bwMode="auto">
          <a:xfrm>
            <a:off x="8185150" y="1773238"/>
            <a:ext cx="958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Steady </a:t>
            </a:r>
          </a:p>
          <a:p>
            <a:pPr eaLnBrk="1" hangingPunct="1">
              <a:spcBef>
                <a:spcPct val="0"/>
              </a:spcBef>
              <a:buFontTx/>
              <a:buNone/>
            </a:pPr>
            <a:r>
              <a:rPr lang="en-US" altLang="zh-TW" sz="1800" b="0">
                <a:latin typeface="Arial" charset="0"/>
              </a:rPr>
              <a:t>state </a:t>
            </a:r>
          </a:p>
          <a:p>
            <a:pPr eaLnBrk="1" hangingPunct="1">
              <a:spcBef>
                <a:spcPct val="0"/>
              </a:spcBef>
              <a:buFontTx/>
              <a:buNone/>
            </a:pPr>
            <a:r>
              <a:rPr lang="en-US" altLang="zh-TW" sz="1800" b="0">
                <a:latin typeface="Arial" charset="0"/>
              </a:rPr>
              <a:t>error</a:t>
            </a:r>
          </a:p>
        </p:txBody>
      </p:sp>
      <p:sp>
        <p:nvSpPr>
          <p:cNvPr id="37914" name="Line 25"/>
          <p:cNvSpPr>
            <a:spLocks noChangeShapeType="1"/>
          </p:cNvSpPr>
          <p:nvPr/>
        </p:nvSpPr>
        <p:spPr bwMode="auto">
          <a:xfrm>
            <a:off x="3779838" y="3141663"/>
            <a:ext cx="0" cy="43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5" name="Text Box 26"/>
          <p:cNvSpPr txBox="1">
            <a:spLocks noChangeArrowheads="1"/>
          </p:cNvSpPr>
          <p:nvPr/>
        </p:nvSpPr>
        <p:spPr bwMode="auto">
          <a:xfrm>
            <a:off x="3203575" y="37163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undershoot</a:t>
            </a:r>
          </a:p>
        </p:txBody>
      </p:sp>
      <p:sp>
        <p:nvSpPr>
          <p:cNvPr id="37916" name="Rectangle 27"/>
          <p:cNvSpPr>
            <a:spLocks noChangeArrowheads="1"/>
          </p:cNvSpPr>
          <p:nvPr/>
        </p:nvSpPr>
        <p:spPr bwMode="auto">
          <a:xfrm>
            <a:off x="1524000" y="3048000"/>
            <a:ext cx="7620000" cy="152400"/>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7917" name="Line 28"/>
          <p:cNvSpPr>
            <a:spLocks noChangeShapeType="1"/>
          </p:cNvSpPr>
          <p:nvPr/>
        </p:nvSpPr>
        <p:spPr bwMode="auto">
          <a:xfrm>
            <a:off x="1752600" y="2362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29"/>
          <p:cNvSpPr>
            <a:spLocks noChangeShapeType="1"/>
          </p:cNvSpPr>
          <p:nvPr/>
        </p:nvSpPr>
        <p:spPr bwMode="auto">
          <a:xfrm flipV="1">
            <a:off x="1752600" y="3200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Text Box 30"/>
          <p:cNvSpPr txBox="1">
            <a:spLocks noChangeArrowheads="1"/>
          </p:cNvSpPr>
          <p:nvPr/>
        </p:nvSpPr>
        <p:spPr bwMode="auto">
          <a:xfrm>
            <a:off x="1219200" y="1981200"/>
            <a:ext cx="13620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Dead band</a:t>
            </a:r>
          </a:p>
          <a:p>
            <a:pPr>
              <a:spcBef>
                <a:spcPct val="0"/>
              </a:spcBef>
              <a:buFontTx/>
              <a:buNone/>
            </a:pPr>
            <a:r>
              <a:rPr lang="en-US" altLang="en-US" sz="1800">
                <a:latin typeface="Arial" charset="0"/>
              </a:rPr>
              <a:t>+/- 1</a:t>
            </a:r>
          </a:p>
        </p:txBody>
      </p:sp>
      <p:sp>
        <p:nvSpPr>
          <p:cNvPr id="37920" name="Rectangle 32"/>
          <p:cNvSpPr>
            <a:spLocks noChangeArrowheads="1"/>
          </p:cNvSpPr>
          <p:nvPr/>
        </p:nvSpPr>
        <p:spPr bwMode="auto">
          <a:xfrm>
            <a:off x="0" y="27432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Target speed=</a:t>
            </a:r>
          </a:p>
          <a:p>
            <a:pPr>
              <a:spcBef>
                <a:spcPct val="0"/>
              </a:spcBef>
              <a:buFontTx/>
              <a:buNone/>
            </a:pPr>
            <a:r>
              <a:rPr lang="en-US" altLang="en-US" sz="1800" b="0">
                <a:latin typeface="Arial" charset="0"/>
              </a:rPr>
              <a:t>leftRPMset</a:t>
            </a:r>
            <a:r>
              <a:rPr lang="en-US" altLang="en-US" sz="1800">
                <a:latin typeface="Arial" charset="0"/>
              </a:rPr>
              <a:t> =10</a:t>
            </a:r>
          </a:p>
        </p:txBody>
      </p:sp>
      <p:sp>
        <p:nvSpPr>
          <p:cNvPr id="37921" name="Text Box 33"/>
          <p:cNvSpPr txBox="1">
            <a:spLocks noChangeArrowheads="1"/>
          </p:cNvSpPr>
          <p:nvPr/>
        </p:nvSpPr>
        <p:spPr bwMode="auto">
          <a:xfrm>
            <a:off x="3581400" y="1447800"/>
            <a:ext cx="43529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Arial" charset="0"/>
              </a:rPr>
              <a:t>In our </a:t>
            </a:r>
            <a:r>
              <a:rPr lang="en-US" altLang="en-US" sz="1800" dirty="0" smtClean="0">
                <a:latin typeface="Arial" charset="0"/>
              </a:rPr>
              <a:t>example here </a:t>
            </a:r>
            <a:endParaRPr lang="en-US" altLang="en-US" sz="1800" dirty="0">
              <a:latin typeface="Arial" charset="0"/>
            </a:endParaRPr>
          </a:p>
          <a:p>
            <a:pPr>
              <a:spcBef>
                <a:spcPct val="0"/>
              </a:spcBef>
              <a:buFontTx/>
              <a:buNone/>
            </a:pPr>
            <a:r>
              <a:rPr lang="en-US" altLang="en-US" sz="1800" dirty="0" err="1">
                <a:latin typeface="Arial" charset="0"/>
              </a:rPr>
              <a:t>leftPWM</a:t>
            </a:r>
            <a:r>
              <a:rPr lang="en-US" altLang="en-US" sz="1800" dirty="0">
                <a:latin typeface="Arial" charset="0"/>
              </a:rPr>
              <a:t>=276000 at the beginning and </a:t>
            </a:r>
          </a:p>
          <a:p>
            <a:pPr>
              <a:spcBef>
                <a:spcPct val="0"/>
              </a:spcBef>
              <a:buFontTx/>
              <a:buNone/>
            </a:pPr>
            <a:r>
              <a:rPr lang="en-US" altLang="en-US" sz="1800" dirty="0">
                <a:latin typeface="Arial" charset="0"/>
              </a:rPr>
              <a:t>192800 at steady state</a:t>
            </a:r>
          </a:p>
          <a:p>
            <a:pPr>
              <a:spcBef>
                <a:spcPct val="0"/>
              </a:spcBef>
              <a:buFontTx/>
              <a:buNone/>
            </a:pPr>
            <a:endParaRPr lang="en-US" altLang="en-US" sz="1800" dirty="0">
              <a:latin typeface="Arial" charset="0"/>
            </a:endParaRPr>
          </a:p>
        </p:txBody>
      </p:sp>
      <p:sp>
        <p:nvSpPr>
          <p:cNvPr id="37923" name="Line 35"/>
          <p:cNvSpPr>
            <a:spLocks noChangeShapeType="1"/>
          </p:cNvSpPr>
          <p:nvPr/>
        </p:nvSpPr>
        <p:spPr bwMode="auto">
          <a:xfrm>
            <a:off x="1524000" y="5486400"/>
            <a:ext cx="396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4" name="Line 36"/>
          <p:cNvSpPr>
            <a:spLocks noChangeShapeType="1"/>
          </p:cNvSpPr>
          <p:nvPr/>
        </p:nvSpPr>
        <p:spPr bwMode="auto">
          <a:xfrm>
            <a:off x="1524000" y="5562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TW" sz="3400" dirty="0" err="1" smtClean="0"/>
              <a:t>Recall:Parameters</a:t>
            </a:r>
            <a:r>
              <a:rPr lang="en-US" altLang="zh-TW" sz="3400" dirty="0" smtClean="0"/>
              <a:t> for evaluating a control system</a:t>
            </a:r>
          </a:p>
        </p:txBody>
      </p:sp>
      <p:sp>
        <p:nvSpPr>
          <p:cNvPr id="38915" name="Rectangle 3"/>
          <p:cNvSpPr>
            <a:spLocks noGrp="1" noChangeArrowheads="1"/>
          </p:cNvSpPr>
          <p:nvPr>
            <p:ph idx="1"/>
          </p:nvPr>
        </p:nvSpPr>
        <p:spPr/>
        <p:txBody>
          <a:bodyPr/>
          <a:lstStyle/>
          <a:p>
            <a:pPr eaLnBrk="1" hangingPunct="1"/>
            <a:r>
              <a:rPr lang="en-US" altLang="zh-TW" smtClean="0"/>
              <a:t> </a:t>
            </a: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8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7447578B-63A0-45F1-B6D6-D1EFAA342BA0}" type="slidenum">
              <a:rPr lang="en-US" altLang="en-US" sz="1200" b="0">
                <a:latin typeface="Arial" charset="0"/>
              </a:rPr>
              <a:pPr>
                <a:spcBef>
                  <a:spcPct val="0"/>
                </a:spcBef>
                <a:buFontTx/>
                <a:buNone/>
              </a:pPr>
              <a:t>48</a:t>
            </a:fld>
            <a:endParaRPr lang="en-US" altLang="en-US" sz="1200" b="0">
              <a:latin typeface="Arial" charset="0"/>
            </a:endParaRPr>
          </a:p>
        </p:txBody>
      </p:sp>
      <p:sp>
        <p:nvSpPr>
          <p:cNvPr id="38918" name="Line 4"/>
          <p:cNvSpPr>
            <a:spLocks noChangeShapeType="1"/>
          </p:cNvSpPr>
          <p:nvPr/>
        </p:nvSpPr>
        <p:spPr bwMode="auto">
          <a:xfrm>
            <a:off x="7524750" y="2924175"/>
            <a:ext cx="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Text Box 5"/>
          <p:cNvSpPr txBox="1">
            <a:spLocks noChangeArrowheads="1"/>
          </p:cNvSpPr>
          <p:nvPr/>
        </p:nvSpPr>
        <p:spPr bwMode="auto">
          <a:xfrm>
            <a:off x="7164388" y="3716338"/>
            <a:ext cx="1593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Typically</a:t>
            </a:r>
          </a:p>
          <a:p>
            <a:pPr eaLnBrk="1" hangingPunct="1">
              <a:spcBef>
                <a:spcPct val="0"/>
              </a:spcBef>
              <a:buFontTx/>
              <a:buNone/>
            </a:pPr>
            <a:r>
              <a:rPr lang="en-US" altLang="zh-TW" sz="1800" b="0">
                <a:latin typeface="Arial" charset="0"/>
              </a:rPr>
              <a:t>value=10%</a:t>
            </a:r>
          </a:p>
          <a:p>
            <a:pPr eaLnBrk="1" hangingPunct="1">
              <a:spcBef>
                <a:spcPct val="0"/>
              </a:spcBef>
              <a:buFontTx/>
              <a:buNone/>
            </a:pPr>
            <a:r>
              <a:rPr lang="en-US" altLang="zh-TW" sz="1800" b="0">
                <a:latin typeface="Arial" charset="0"/>
              </a:rPr>
              <a:t>Depends </a:t>
            </a:r>
          </a:p>
          <a:p>
            <a:pPr eaLnBrk="1" hangingPunct="1">
              <a:spcBef>
                <a:spcPct val="0"/>
              </a:spcBef>
              <a:buFontTx/>
              <a:buNone/>
            </a:pPr>
            <a:r>
              <a:rPr lang="en-US" altLang="zh-TW" sz="1800" b="0">
                <a:latin typeface="Arial" charset="0"/>
              </a:rPr>
              <a:t>on application</a:t>
            </a:r>
          </a:p>
        </p:txBody>
      </p:sp>
      <p:sp>
        <p:nvSpPr>
          <p:cNvPr id="38920" name="Line 6"/>
          <p:cNvSpPr>
            <a:spLocks noChangeShapeType="1"/>
          </p:cNvSpPr>
          <p:nvPr/>
        </p:nvSpPr>
        <p:spPr bwMode="auto">
          <a:xfrm>
            <a:off x="1447800" y="3124200"/>
            <a:ext cx="7516813" cy="174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7"/>
          <p:cNvSpPr>
            <a:spLocks noChangeShapeType="1"/>
          </p:cNvSpPr>
          <p:nvPr/>
        </p:nvSpPr>
        <p:spPr bwMode="auto">
          <a:xfrm flipV="1">
            <a:off x="1547813" y="2565400"/>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8"/>
          <p:cNvSpPr>
            <a:spLocks noChangeShapeType="1"/>
          </p:cNvSpPr>
          <p:nvPr/>
        </p:nvSpPr>
        <p:spPr bwMode="auto">
          <a:xfrm>
            <a:off x="1547813" y="5445125"/>
            <a:ext cx="57610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Freeform 9"/>
          <p:cNvSpPr>
            <a:spLocks/>
          </p:cNvSpPr>
          <p:nvPr/>
        </p:nvSpPr>
        <p:spPr bwMode="auto">
          <a:xfrm>
            <a:off x="1547813" y="2600325"/>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Line 10"/>
          <p:cNvSpPr>
            <a:spLocks noChangeShapeType="1"/>
          </p:cNvSpPr>
          <p:nvPr/>
        </p:nvSpPr>
        <p:spPr bwMode="auto">
          <a:xfrm>
            <a:off x="5076825" y="3357563"/>
            <a:ext cx="2519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1"/>
          <p:cNvSpPr>
            <a:spLocks noChangeShapeType="1"/>
          </p:cNvSpPr>
          <p:nvPr/>
        </p:nvSpPr>
        <p:spPr bwMode="auto">
          <a:xfrm>
            <a:off x="5148263" y="2924175"/>
            <a:ext cx="2447925"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2"/>
          <p:cNvSpPr>
            <a:spLocks noChangeShapeType="1"/>
          </p:cNvSpPr>
          <p:nvPr/>
        </p:nvSpPr>
        <p:spPr bwMode="auto">
          <a:xfrm>
            <a:off x="2268538" y="3141663"/>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Text Box 13"/>
          <p:cNvSpPr txBox="1">
            <a:spLocks noChangeArrowheads="1"/>
          </p:cNvSpPr>
          <p:nvPr/>
        </p:nvSpPr>
        <p:spPr bwMode="auto">
          <a:xfrm>
            <a:off x="2032000" y="55372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Rise time</a:t>
            </a:r>
          </a:p>
        </p:txBody>
      </p:sp>
      <p:sp>
        <p:nvSpPr>
          <p:cNvPr id="38928" name="Line 14"/>
          <p:cNvSpPr>
            <a:spLocks noChangeShapeType="1"/>
          </p:cNvSpPr>
          <p:nvPr/>
        </p:nvSpPr>
        <p:spPr bwMode="auto">
          <a:xfrm>
            <a:off x="5508625" y="3357563"/>
            <a:ext cx="0" cy="20875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Text Box 15"/>
          <p:cNvSpPr txBox="1">
            <a:spLocks noChangeArrowheads="1"/>
          </p:cNvSpPr>
          <p:nvPr/>
        </p:nvSpPr>
        <p:spPr bwMode="auto">
          <a:xfrm>
            <a:off x="5200650" y="5465763"/>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Settling time</a:t>
            </a:r>
          </a:p>
        </p:txBody>
      </p:sp>
      <p:sp>
        <p:nvSpPr>
          <p:cNvPr id="38930" name="Text Box 16"/>
          <p:cNvSpPr txBox="1">
            <a:spLocks noChangeArrowheads="1"/>
          </p:cNvSpPr>
          <p:nvPr/>
        </p:nvSpPr>
        <p:spPr bwMode="auto">
          <a:xfrm>
            <a:off x="1311275" y="54657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0</a:t>
            </a:r>
          </a:p>
        </p:txBody>
      </p:sp>
      <p:sp>
        <p:nvSpPr>
          <p:cNvPr id="38931" name="Text Box 17"/>
          <p:cNvSpPr txBox="1">
            <a:spLocks noChangeArrowheads="1"/>
          </p:cNvSpPr>
          <p:nvPr/>
        </p:nvSpPr>
        <p:spPr bwMode="auto">
          <a:xfrm>
            <a:off x="7288213" y="53927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38932" name="Text Box 18"/>
          <p:cNvSpPr txBox="1">
            <a:spLocks noChangeArrowheads="1"/>
          </p:cNvSpPr>
          <p:nvPr/>
        </p:nvSpPr>
        <p:spPr bwMode="auto">
          <a:xfrm>
            <a:off x="447675" y="2944813"/>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Target </a:t>
            </a:r>
          </a:p>
          <a:p>
            <a:pPr eaLnBrk="1" hangingPunct="1">
              <a:spcBef>
                <a:spcPct val="0"/>
              </a:spcBef>
              <a:buFontTx/>
              <a:buNone/>
            </a:pPr>
            <a:r>
              <a:rPr lang="en-US" altLang="zh-TW" sz="1800" b="0">
                <a:latin typeface="Arial" charset="0"/>
              </a:rPr>
              <a:t>value</a:t>
            </a:r>
          </a:p>
        </p:txBody>
      </p:sp>
      <p:sp>
        <p:nvSpPr>
          <p:cNvPr id="38933" name="Line 19"/>
          <p:cNvSpPr>
            <a:spLocks noChangeShapeType="1"/>
          </p:cNvSpPr>
          <p:nvPr/>
        </p:nvSpPr>
        <p:spPr bwMode="auto">
          <a:xfrm flipV="1">
            <a:off x="2771775" y="2636838"/>
            <a:ext cx="0" cy="504825"/>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Text Box 20"/>
          <p:cNvSpPr txBox="1">
            <a:spLocks noChangeArrowheads="1"/>
          </p:cNvSpPr>
          <p:nvPr/>
        </p:nvSpPr>
        <p:spPr bwMode="auto">
          <a:xfrm>
            <a:off x="2268538" y="220503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overshoot</a:t>
            </a:r>
          </a:p>
        </p:txBody>
      </p:sp>
      <p:sp>
        <p:nvSpPr>
          <p:cNvPr id="38935" name="Freeform 21"/>
          <p:cNvSpPr>
            <a:spLocks/>
          </p:cNvSpPr>
          <p:nvPr/>
        </p:nvSpPr>
        <p:spPr bwMode="auto">
          <a:xfrm>
            <a:off x="7308850" y="3068638"/>
            <a:ext cx="1655763" cy="1587"/>
          </a:xfrm>
          <a:custGeom>
            <a:avLst/>
            <a:gdLst>
              <a:gd name="T0" fmla="*/ 0 w 1043"/>
              <a:gd name="T1" fmla="*/ 0 h 1"/>
              <a:gd name="T2" fmla="*/ 2147483647 w 1043"/>
              <a:gd name="T3" fmla="*/ 0 h 1"/>
              <a:gd name="T4" fmla="*/ 2147483647 w 1043"/>
              <a:gd name="T5" fmla="*/ 0 h 1"/>
              <a:gd name="T6" fmla="*/ 0 60000 65536"/>
              <a:gd name="T7" fmla="*/ 0 60000 65536"/>
              <a:gd name="T8" fmla="*/ 0 60000 65536"/>
            </a:gdLst>
            <a:ahLst/>
            <a:cxnLst>
              <a:cxn ang="T6">
                <a:pos x="T0" y="T1"/>
              </a:cxn>
              <a:cxn ang="T7">
                <a:pos x="T2" y="T3"/>
              </a:cxn>
              <a:cxn ang="T8">
                <a:pos x="T4" y="T5"/>
              </a:cxn>
            </a:cxnLst>
            <a:rect l="0" t="0" r="r" b="b"/>
            <a:pathLst>
              <a:path w="1043" h="1">
                <a:moveTo>
                  <a:pt x="0" y="0"/>
                </a:moveTo>
                <a:cubicBezTo>
                  <a:pt x="26" y="0"/>
                  <a:pt x="52" y="0"/>
                  <a:pt x="226" y="0"/>
                </a:cubicBezTo>
                <a:cubicBezTo>
                  <a:pt x="400" y="0"/>
                  <a:pt x="721" y="0"/>
                  <a:pt x="104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6" name="Line 22"/>
          <p:cNvSpPr>
            <a:spLocks noChangeShapeType="1"/>
          </p:cNvSpPr>
          <p:nvPr/>
        </p:nvSpPr>
        <p:spPr bwMode="auto">
          <a:xfrm flipV="1">
            <a:off x="8675688" y="3141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Line 23"/>
          <p:cNvSpPr>
            <a:spLocks noChangeShapeType="1"/>
          </p:cNvSpPr>
          <p:nvPr/>
        </p:nvSpPr>
        <p:spPr bwMode="auto">
          <a:xfrm>
            <a:off x="8675688" y="27082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8" name="Text Box 24"/>
          <p:cNvSpPr txBox="1">
            <a:spLocks noChangeArrowheads="1"/>
          </p:cNvSpPr>
          <p:nvPr/>
        </p:nvSpPr>
        <p:spPr bwMode="auto">
          <a:xfrm>
            <a:off x="8185150" y="1773238"/>
            <a:ext cx="958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Steady </a:t>
            </a:r>
          </a:p>
          <a:p>
            <a:pPr eaLnBrk="1" hangingPunct="1">
              <a:spcBef>
                <a:spcPct val="0"/>
              </a:spcBef>
              <a:buFontTx/>
              <a:buNone/>
            </a:pPr>
            <a:r>
              <a:rPr lang="en-US" altLang="zh-TW" sz="1800" b="0">
                <a:latin typeface="Arial" charset="0"/>
              </a:rPr>
              <a:t>state </a:t>
            </a:r>
          </a:p>
          <a:p>
            <a:pPr eaLnBrk="1" hangingPunct="1">
              <a:spcBef>
                <a:spcPct val="0"/>
              </a:spcBef>
              <a:buFontTx/>
              <a:buNone/>
            </a:pPr>
            <a:r>
              <a:rPr lang="en-US" altLang="zh-TW" sz="1800" b="0">
                <a:latin typeface="Arial" charset="0"/>
              </a:rPr>
              <a:t>error</a:t>
            </a:r>
          </a:p>
        </p:txBody>
      </p:sp>
      <p:sp>
        <p:nvSpPr>
          <p:cNvPr id="38939" name="Line 25"/>
          <p:cNvSpPr>
            <a:spLocks noChangeShapeType="1"/>
          </p:cNvSpPr>
          <p:nvPr/>
        </p:nvSpPr>
        <p:spPr bwMode="auto">
          <a:xfrm>
            <a:off x="3779838" y="3141663"/>
            <a:ext cx="0" cy="43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Text Box 26"/>
          <p:cNvSpPr txBox="1">
            <a:spLocks noChangeArrowheads="1"/>
          </p:cNvSpPr>
          <p:nvPr/>
        </p:nvSpPr>
        <p:spPr bwMode="auto">
          <a:xfrm>
            <a:off x="3203575" y="37163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undershoot</a:t>
            </a:r>
          </a:p>
        </p:txBody>
      </p:sp>
      <p:sp>
        <p:nvSpPr>
          <p:cNvPr id="38941" name="Rectangle 27"/>
          <p:cNvSpPr>
            <a:spLocks noChangeArrowheads="1"/>
          </p:cNvSpPr>
          <p:nvPr/>
        </p:nvSpPr>
        <p:spPr bwMode="auto">
          <a:xfrm>
            <a:off x="6781800" y="2362200"/>
            <a:ext cx="2209800"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38942" name="Text Box 28"/>
          <p:cNvSpPr txBox="1">
            <a:spLocks noChangeArrowheads="1"/>
          </p:cNvSpPr>
          <p:nvPr/>
        </p:nvSpPr>
        <p:spPr bwMode="auto">
          <a:xfrm>
            <a:off x="5410200" y="1524000"/>
            <a:ext cx="20605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near steady state</a:t>
            </a:r>
          </a:p>
          <a:p>
            <a:pPr>
              <a:spcBef>
                <a:spcPct val="0"/>
              </a:spcBef>
              <a:buFontTx/>
              <a:buNone/>
            </a:pPr>
            <a:r>
              <a:rPr lang="en-US" altLang="en-US" sz="1800">
                <a:latin typeface="Arial" charset="0"/>
              </a:rPr>
              <a:t>See next slide</a:t>
            </a:r>
          </a:p>
        </p:txBody>
      </p:sp>
      <p:sp>
        <p:nvSpPr>
          <p:cNvPr id="38943" name="Line 29"/>
          <p:cNvSpPr>
            <a:spLocks noChangeShapeType="1"/>
          </p:cNvSpPr>
          <p:nvPr/>
        </p:nvSpPr>
        <p:spPr bwMode="auto">
          <a:xfrm>
            <a:off x="7391400" y="21336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4" name="Line 30"/>
          <p:cNvSpPr>
            <a:spLocks noChangeShapeType="1"/>
          </p:cNvSpPr>
          <p:nvPr/>
        </p:nvSpPr>
        <p:spPr bwMode="auto">
          <a:xfrm>
            <a:off x="1524000" y="5562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5" name="Line 31"/>
          <p:cNvSpPr>
            <a:spLocks noChangeShapeType="1"/>
          </p:cNvSpPr>
          <p:nvPr/>
        </p:nvSpPr>
        <p:spPr bwMode="auto">
          <a:xfrm>
            <a:off x="1524000" y="5486400"/>
            <a:ext cx="396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TW" sz="3400" smtClean="0"/>
              <a:t>(line 7) Effects of increasing  Kp(P)</a:t>
            </a:r>
            <a:br>
              <a:rPr lang="en-US" altLang="zh-TW" sz="3400" smtClean="0"/>
            </a:br>
            <a:r>
              <a:rPr lang="en-US" altLang="zh-TW" sz="2100" smtClean="0"/>
              <a:t>http://en.wikipedia.org/wiki/PID_controller</a:t>
            </a:r>
            <a:r>
              <a:rPr lang="en-US" altLang="zh-TW" sz="3400" smtClean="0"/>
              <a:t/>
            </a:r>
            <a:br>
              <a:rPr lang="en-US" altLang="zh-TW" sz="3400" smtClean="0"/>
            </a:br>
            <a:endParaRPr lang="en-US" altLang="zh-TW" sz="3400" smtClean="0"/>
          </a:p>
        </p:txBody>
      </p:sp>
      <p:sp>
        <p:nvSpPr>
          <p:cNvPr id="39939" name="Rectangle 3"/>
          <p:cNvSpPr>
            <a:spLocks noGrp="1" noChangeArrowheads="1"/>
          </p:cNvSpPr>
          <p:nvPr>
            <p:ph type="body" sz="half" idx="1"/>
          </p:nvPr>
        </p:nvSpPr>
        <p:spPr/>
        <p:txBody>
          <a:bodyPr/>
          <a:lstStyle/>
          <a:p>
            <a:pPr eaLnBrk="1" hangingPunct="1"/>
            <a:endParaRPr lang="en-US" altLang="zh-TW" sz="2800" smtClean="0"/>
          </a:p>
          <a:p>
            <a:pPr eaLnBrk="1" hangingPunct="1"/>
            <a:endParaRPr lang="en-US" altLang="zh-TW" sz="2800" smtClean="0"/>
          </a:p>
          <a:p>
            <a:pPr eaLnBrk="1" hangingPunct="1"/>
            <a:r>
              <a:rPr lang="en-US" altLang="zh-TW" sz="2800" smtClean="0"/>
              <a:t>           </a:t>
            </a:r>
          </a:p>
        </p:txBody>
      </p:sp>
      <p:graphicFrame>
        <p:nvGraphicFramePr>
          <p:cNvPr id="308228" name="Group 4"/>
          <p:cNvGraphicFramePr>
            <a:graphicFrameLocks noGrp="1"/>
          </p:cNvGraphicFramePr>
          <p:nvPr>
            <p:ph sz="half" idx="2"/>
          </p:nvPr>
        </p:nvGraphicFramePr>
        <p:xfrm>
          <a:off x="1258888" y="1125538"/>
          <a:ext cx="7273925" cy="4967288"/>
        </p:xfrm>
        <a:graphic>
          <a:graphicData uri="http://schemas.openxmlformats.org/drawingml/2006/table">
            <a:tbl>
              <a:tblPr/>
              <a:tblGrid>
                <a:gridCol w="1454150">
                  <a:extLst>
                    <a:ext uri="{9D8B030D-6E8A-4147-A177-3AD203B41FA5}">
                      <a16:colId xmlns="" xmlns:a16="http://schemas.microsoft.com/office/drawing/2014/main" val="20000"/>
                    </a:ext>
                  </a:extLst>
                </a:gridCol>
                <a:gridCol w="1455737">
                  <a:extLst>
                    <a:ext uri="{9D8B030D-6E8A-4147-A177-3AD203B41FA5}">
                      <a16:colId xmlns="" xmlns:a16="http://schemas.microsoft.com/office/drawing/2014/main" val="20001"/>
                    </a:ext>
                  </a:extLst>
                </a:gridCol>
                <a:gridCol w="1454150">
                  <a:extLst>
                    <a:ext uri="{9D8B030D-6E8A-4147-A177-3AD203B41FA5}">
                      <a16:colId xmlns="" xmlns:a16="http://schemas.microsoft.com/office/drawing/2014/main" val="20002"/>
                    </a:ext>
                  </a:extLst>
                </a:gridCol>
                <a:gridCol w="1454150">
                  <a:extLst>
                    <a:ext uri="{9D8B030D-6E8A-4147-A177-3AD203B41FA5}">
                      <a16:colId xmlns="" xmlns:a16="http://schemas.microsoft.com/office/drawing/2014/main" val="20003"/>
                    </a:ext>
                  </a:extLst>
                </a:gridCol>
                <a:gridCol w="1455738">
                  <a:extLst>
                    <a:ext uri="{9D8B030D-6E8A-4147-A177-3AD203B41FA5}">
                      <a16:colId xmlns="" xmlns:a16="http://schemas.microsoft.com/office/drawing/2014/main" val="20004"/>
                    </a:ext>
                  </a:extLst>
                </a:gridCol>
              </a:tblGrid>
              <a:tr h="111125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Parameter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Rise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Overshoot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Settling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Steady state error</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 xmlns:a16="http://schemas.microsoft.com/office/drawing/2014/main" val="10000"/>
                  </a:ext>
                </a:extLst>
              </a:tr>
              <a:tr h="117792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(1) Kp (Pgain)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tx1"/>
                          </a:solidFill>
                          <a:effectLst/>
                          <a:latin typeface="Arial" charset="0"/>
                          <a:ea typeface="新細明體" pitchFamily="18" charset="-120"/>
                        </a:rPr>
                        <a:t>step1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6338">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Ki (Igain)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Eliminate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accent1"/>
                          </a:solidFill>
                          <a:effectLst/>
                          <a:latin typeface="Arial" charset="0"/>
                          <a:ea typeface="新細明體" pitchFamily="18" charset="-120"/>
                        </a:rPr>
                        <a:t>step3</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sng"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 xmlns:a16="http://schemas.microsoft.com/office/drawing/2014/main" val="10002"/>
                  </a:ext>
                </a:extLst>
              </a:tr>
              <a:tr h="150177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Kd (Dgain)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 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accent1"/>
                          </a:solidFill>
                          <a:effectLst/>
                          <a:latin typeface="Arial" charset="0"/>
                          <a:ea typeface="新細明體" pitchFamily="18" charset="-120"/>
                        </a:rPr>
                        <a:t>step2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Small Change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997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3997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1EF74F71-F932-478F-B0BF-7378147D4757}" type="slidenum">
              <a:rPr lang="en-US" altLang="en-US" sz="1200" b="0">
                <a:latin typeface="Arial" charset="0"/>
              </a:rPr>
              <a:pPr>
                <a:spcBef>
                  <a:spcPct val="0"/>
                </a:spcBef>
                <a:buFontTx/>
                <a:buNone/>
              </a:pPr>
              <a:t>49</a:t>
            </a:fld>
            <a:endParaRPr lang="en-US" altLang="en-US" sz="1200" b="0">
              <a:latin typeface="Arial" charset="0"/>
            </a:endParaRPr>
          </a:p>
        </p:txBody>
      </p:sp>
      <p:pic>
        <p:nvPicPr>
          <p:cNvPr id="39974" name="Picture 36" descr="MCj029087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457200"/>
            <a:ext cx="833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5" name="Picture 38" descr="MCj041246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0"/>
            <a:ext cx="13350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6" name="Oval 39"/>
          <p:cNvSpPr>
            <a:spLocks noChangeArrowheads="1"/>
          </p:cNvSpPr>
          <p:nvPr/>
        </p:nvSpPr>
        <p:spPr bwMode="auto">
          <a:xfrm>
            <a:off x="533400" y="1905000"/>
            <a:ext cx="8382000" cy="1752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400" smtClean="0">
                <a:ea typeface="新細明體" pitchFamily="18" charset="-120"/>
              </a:rPr>
              <a:t>Small </a:t>
            </a:r>
            <a:r>
              <a:rPr lang="en-US" altLang="en-US" sz="3400" u="sng" smtClean="0">
                <a:ea typeface="新細明體" pitchFamily="18" charset="-120"/>
              </a:rPr>
              <a:t>D</a:t>
            </a:r>
            <a:r>
              <a:rPr lang="en-US" altLang="en-US" sz="3400" smtClean="0">
                <a:ea typeface="新細明體" pitchFamily="18" charset="-120"/>
              </a:rPr>
              <a:t>irect </a:t>
            </a:r>
            <a:r>
              <a:rPr lang="en-US" altLang="en-US" sz="3400" u="sng" smtClean="0">
                <a:ea typeface="新細明體" pitchFamily="18" charset="-120"/>
              </a:rPr>
              <a:t>C</a:t>
            </a:r>
            <a:r>
              <a:rPr lang="en-US" altLang="en-US" sz="3400" smtClean="0">
                <a:ea typeface="新細明體" pitchFamily="18" charset="-120"/>
              </a:rPr>
              <a:t>urrent D.C.</a:t>
            </a:r>
            <a:br>
              <a:rPr lang="en-US" altLang="en-US" sz="3400" smtClean="0">
                <a:ea typeface="新細明體" pitchFamily="18" charset="-120"/>
              </a:rPr>
            </a:br>
            <a:r>
              <a:rPr lang="en-US" altLang="en-US" sz="3400" smtClean="0">
                <a:ea typeface="新細明體" pitchFamily="18" charset="-120"/>
              </a:rPr>
              <a:t> motors</a:t>
            </a:r>
          </a:p>
        </p:txBody>
      </p:sp>
      <p:sp>
        <p:nvSpPr>
          <p:cNvPr id="6147" name="Rectangle 3"/>
          <p:cNvSpPr>
            <a:spLocks noGrp="1" noChangeArrowheads="1"/>
          </p:cNvSpPr>
          <p:nvPr>
            <p:ph idx="1"/>
          </p:nvPr>
        </p:nvSpPr>
        <p:spPr>
          <a:xfrm>
            <a:off x="152400" y="1438275"/>
            <a:ext cx="5370513" cy="4530725"/>
          </a:xfrm>
        </p:spPr>
        <p:txBody>
          <a:bodyPr/>
          <a:lstStyle/>
          <a:p>
            <a:pPr eaLnBrk="1" hangingPunct="1"/>
            <a:r>
              <a:rPr lang="en-US" altLang="zh-TW" smtClean="0"/>
              <a:t>Speed (~ 1200-2000 rpm). </a:t>
            </a:r>
          </a:p>
          <a:p>
            <a:pPr eaLnBrk="1" hangingPunct="1"/>
            <a:r>
              <a:rPr lang="en-US" altLang="zh-TW" smtClean="0"/>
              <a:t>Operates on a 3~5Volt, Can use gear box (e.g. ratio 58:1) to increase torque</a:t>
            </a:r>
          </a:p>
          <a:p>
            <a:pPr eaLnBrk="1" hangingPunct="1"/>
            <a:r>
              <a:rPr lang="en-US" altLang="en-US" smtClean="0">
                <a:ea typeface="新細明體" pitchFamily="18" charset="-120"/>
              </a:rPr>
              <a:t>Use H-bridge circuit to boost up current from the TTL level to motor driving level.</a:t>
            </a:r>
          </a:p>
        </p:txBody>
      </p:sp>
      <p:sp>
        <p:nvSpPr>
          <p:cNvPr id="61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1F55C1E3-7E51-41EF-B732-7F6E811C7645}" type="slidenum">
              <a:rPr lang="en-US" altLang="en-US" sz="1200" b="0">
                <a:latin typeface="Arial" charset="0"/>
              </a:rPr>
              <a:pPr>
                <a:spcBef>
                  <a:spcPct val="0"/>
                </a:spcBef>
                <a:buFontTx/>
                <a:buNone/>
              </a:pPr>
              <a:t>5</a:t>
            </a:fld>
            <a:endParaRPr lang="en-US" altLang="en-US" sz="1200" b="0">
              <a:latin typeface="Arial" charset="0"/>
            </a:endParaRPr>
          </a:p>
        </p:txBody>
      </p:sp>
      <p:pic>
        <p:nvPicPr>
          <p:cNvPr id="6150" name="Picture 4" descr="mot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14400"/>
            <a:ext cx="16065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
          <p:cNvSpPr txBox="1">
            <a:spLocks noChangeArrowheads="1"/>
          </p:cNvSpPr>
          <p:nvPr/>
        </p:nvSpPr>
        <p:spPr bwMode="auto">
          <a:xfrm>
            <a:off x="5724525" y="2895600"/>
            <a:ext cx="335280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zh-CN" altLang="en-US" sz="1000">
                <a:latin typeface="Arial" charset="0"/>
              </a:rPr>
              <a:t>田宫四驱车配件</a:t>
            </a:r>
            <a:r>
              <a:rPr lang="en-US" altLang="zh-CN" sz="1000">
                <a:latin typeface="Arial" charset="0"/>
              </a:rPr>
              <a:t>15351 PRO</a:t>
            </a:r>
            <a:r>
              <a:rPr lang="zh-CN" altLang="en-US" sz="1000">
                <a:latin typeface="Arial" charset="0"/>
              </a:rPr>
              <a:t>版专用双头马达 </a:t>
            </a:r>
            <a:r>
              <a:rPr lang="en-US" altLang="en-US" sz="1000">
                <a:latin typeface="Arial" charset="0"/>
              </a:rPr>
              <a:t>,</a:t>
            </a:r>
          </a:p>
          <a:p>
            <a:pPr>
              <a:spcBef>
                <a:spcPct val="0"/>
              </a:spcBef>
              <a:buFontTx/>
              <a:buNone/>
            </a:pPr>
            <a:r>
              <a:rPr lang="en-US" altLang="en-US" sz="1000">
                <a:latin typeface="Arial" charset="0"/>
              </a:rPr>
              <a:t> p</a:t>
            </a:r>
            <a:r>
              <a:rPr lang="en-US" altLang="zh-TW" sz="1000">
                <a:latin typeface="Arial" charset="0"/>
              </a:rPr>
              <a:t>icture from http://item.taobao.com/item.htm?id=1606576457&amp;tracelog=newcardfavirate</a:t>
            </a:r>
            <a:endParaRPr lang="en-US" altLang="en-US" sz="1800">
              <a:latin typeface="Arial" charset="0"/>
            </a:endParaRPr>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46500"/>
            <a:ext cx="2000250"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1143000"/>
          </a:xfrm>
        </p:spPr>
        <p:txBody>
          <a:bodyPr/>
          <a:lstStyle/>
          <a:p>
            <a:pPr eaLnBrk="1" hangingPunct="1"/>
            <a:r>
              <a:rPr lang="en-US" altLang="en-US" sz="2400" smtClean="0">
                <a:ea typeface="新細明體" pitchFamily="18" charset="-120"/>
              </a:rPr>
              <a:t>Example: t0</a:t>
            </a:r>
            <a:r>
              <a:rPr lang="en-US" altLang="en-US" sz="2400" smtClean="0">
                <a:ea typeface="新細明體" pitchFamily="18" charset="-120"/>
                <a:sym typeface="Wingdings" pitchFamily="2" charset="2"/>
              </a:rPr>
              <a:t>t1, </a:t>
            </a:r>
            <a:r>
              <a:rPr lang="en-US" altLang="en-US" sz="2400" smtClean="0">
                <a:ea typeface="新細明體" pitchFamily="18" charset="-120"/>
              </a:rPr>
              <a:t>The proportional term</a:t>
            </a:r>
            <a:br>
              <a:rPr lang="en-US" altLang="en-US" sz="2400" smtClean="0">
                <a:ea typeface="新細明體" pitchFamily="18" charset="-120"/>
              </a:rPr>
            </a:br>
            <a:r>
              <a:rPr lang="en-US" altLang="en-US" sz="2400" smtClean="0">
                <a:ea typeface="新細明體" pitchFamily="18" charset="-120"/>
              </a:rPr>
              <a:t> when the measurement is below the set point (leftRPMset), proportional P term is +ve</a:t>
            </a:r>
            <a:endParaRPr lang="en-US" altLang="zh-TW" sz="2400" smtClean="0"/>
          </a:p>
        </p:txBody>
      </p:sp>
      <p:sp>
        <p:nvSpPr>
          <p:cNvPr id="40963" name="Rectangle 3"/>
          <p:cNvSpPr>
            <a:spLocks noGrp="1" noChangeArrowheads="1"/>
          </p:cNvSpPr>
          <p:nvPr>
            <p:ph idx="1"/>
          </p:nvPr>
        </p:nvSpPr>
        <p:spPr>
          <a:xfrm>
            <a:off x="457200" y="1133475"/>
            <a:ext cx="8229600" cy="4530725"/>
          </a:xfrm>
        </p:spPr>
        <p:txBody>
          <a:bodyPr/>
          <a:lstStyle/>
          <a:p>
            <a:pPr eaLnBrk="1" hangingPunct="1"/>
            <a:r>
              <a:rPr lang="en-US" altLang="zh-TW" smtClean="0"/>
              <a:t> </a:t>
            </a: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09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5D155AA5-850E-4C2D-BB84-7452854015B1}" type="slidenum">
              <a:rPr lang="en-US" altLang="en-US" sz="1200" b="0">
                <a:latin typeface="Arial" charset="0"/>
              </a:rPr>
              <a:pPr>
                <a:spcBef>
                  <a:spcPct val="0"/>
                </a:spcBef>
                <a:buFontTx/>
                <a:buNone/>
              </a:pPr>
              <a:t>50</a:t>
            </a:fld>
            <a:endParaRPr lang="en-US" altLang="en-US" sz="1200" b="0">
              <a:latin typeface="Arial" charset="0"/>
            </a:endParaRPr>
          </a:p>
        </p:txBody>
      </p:sp>
      <p:sp>
        <p:nvSpPr>
          <p:cNvPr id="40966" name="Text Box 4"/>
          <p:cNvSpPr txBox="1">
            <a:spLocks noChangeArrowheads="1"/>
          </p:cNvSpPr>
          <p:nvPr/>
        </p:nvSpPr>
        <p:spPr bwMode="auto">
          <a:xfrm>
            <a:off x="228600" y="5334000"/>
            <a:ext cx="4222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leftP = Pgain * leftErr;</a:t>
            </a:r>
            <a:r>
              <a:rPr lang="en-US" altLang="en-US" sz="1800">
                <a:latin typeface="Arial" charset="0"/>
              </a:rPr>
              <a:t> </a:t>
            </a:r>
            <a:r>
              <a:rPr lang="en-US" altLang="en-US" sz="1800" b="0">
                <a:latin typeface="Arial" charset="0"/>
              </a:rPr>
              <a:t> </a:t>
            </a:r>
          </a:p>
          <a:p>
            <a:pPr>
              <a:spcBef>
                <a:spcPct val="0"/>
              </a:spcBef>
              <a:buFontTx/>
              <a:buNone/>
            </a:pPr>
            <a:r>
              <a:rPr lang="en-US" altLang="en-US" sz="1800" b="0">
                <a:solidFill>
                  <a:srgbClr val="0000FF"/>
                </a:solidFill>
                <a:latin typeface="Arial" charset="0"/>
              </a:rPr>
              <a:t>leftP= 8000* (10-6)= 8000*4  is positive</a:t>
            </a:r>
          </a:p>
          <a:p>
            <a:pPr>
              <a:spcBef>
                <a:spcPct val="0"/>
              </a:spcBef>
              <a:buFontTx/>
              <a:buNone/>
            </a:pPr>
            <a:r>
              <a:rPr lang="en-US" altLang="en-US" sz="1800" u="sng">
                <a:latin typeface="Arial" charset="0"/>
              </a:rPr>
              <a:t>This term pushing up “leftPWM” </a:t>
            </a:r>
          </a:p>
          <a:p>
            <a:pPr>
              <a:spcBef>
                <a:spcPct val="0"/>
              </a:spcBef>
              <a:buFontTx/>
              <a:buNone/>
            </a:pPr>
            <a:r>
              <a:rPr lang="en-US" altLang="en-US" sz="1800" u="sng">
                <a:latin typeface="Arial" charset="0"/>
              </a:rPr>
              <a:t>(more energy delivered to the wheel).</a:t>
            </a:r>
          </a:p>
        </p:txBody>
      </p:sp>
      <p:sp>
        <p:nvSpPr>
          <p:cNvPr id="40967" name="Text Box 5"/>
          <p:cNvSpPr txBox="1">
            <a:spLocks noChangeArrowheads="1"/>
          </p:cNvSpPr>
          <p:nvPr/>
        </p:nvSpPr>
        <p:spPr bwMode="auto">
          <a:xfrm>
            <a:off x="0" y="38862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leftPRM</a:t>
            </a:r>
          </a:p>
          <a:p>
            <a:pPr>
              <a:spcBef>
                <a:spcPct val="0"/>
              </a:spcBef>
              <a:buFontTx/>
              <a:buNone/>
            </a:pPr>
            <a:r>
              <a:rPr lang="en-US" altLang="en-US" sz="1800" b="0">
                <a:latin typeface="Arial" charset="0"/>
              </a:rPr>
              <a:t>=10-6=4</a:t>
            </a:r>
          </a:p>
        </p:txBody>
      </p:sp>
      <p:sp>
        <p:nvSpPr>
          <p:cNvPr id="40968" name="Line 6"/>
          <p:cNvSpPr>
            <a:spLocks noChangeShapeType="1"/>
          </p:cNvSpPr>
          <p:nvPr/>
        </p:nvSpPr>
        <p:spPr bwMode="auto">
          <a:xfrm>
            <a:off x="1828800" y="2581275"/>
            <a:ext cx="50292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Line 7"/>
          <p:cNvSpPr>
            <a:spLocks noChangeShapeType="1"/>
          </p:cNvSpPr>
          <p:nvPr/>
        </p:nvSpPr>
        <p:spPr bwMode="auto">
          <a:xfrm flipV="1">
            <a:off x="2081213" y="2022475"/>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Line 8"/>
          <p:cNvSpPr>
            <a:spLocks noChangeShapeType="1"/>
          </p:cNvSpPr>
          <p:nvPr/>
        </p:nvSpPr>
        <p:spPr bwMode="auto">
          <a:xfrm flipV="1">
            <a:off x="2081213" y="4876800"/>
            <a:ext cx="38623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Freeform 9"/>
          <p:cNvSpPr>
            <a:spLocks/>
          </p:cNvSpPr>
          <p:nvPr/>
        </p:nvSpPr>
        <p:spPr bwMode="auto">
          <a:xfrm>
            <a:off x="2081213" y="20574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Line 10"/>
          <p:cNvSpPr>
            <a:spLocks noChangeShapeType="1"/>
          </p:cNvSpPr>
          <p:nvPr/>
        </p:nvSpPr>
        <p:spPr bwMode="auto">
          <a:xfrm>
            <a:off x="2801938" y="25987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3" name="Text Box 11"/>
          <p:cNvSpPr txBox="1">
            <a:spLocks noChangeArrowheads="1"/>
          </p:cNvSpPr>
          <p:nvPr/>
        </p:nvSpPr>
        <p:spPr bwMode="auto">
          <a:xfrm>
            <a:off x="2209800" y="51054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40974" name="Text Box 12"/>
          <p:cNvSpPr txBox="1">
            <a:spLocks noChangeArrowheads="1"/>
          </p:cNvSpPr>
          <p:nvPr/>
        </p:nvSpPr>
        <p:spPr bwMode="auto">
          <a:xfrm>
            <a:off x="1844675" y="4922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40975" name="Text Box 13"/>
          <p:cNvSpPr txBox="1">
            <a:spLocks noChangeArrowheads="1"/>
          </p:cNvSpPr>
          <p:nvPr/>
        </p:nvSpPr>
        <p:spPr bwMode="auto">
          <a:xfrm>
            <a:off x="5867400" y="49530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40976" name="Line 14"/>
          <p:cNvSpPr>
            <a:spLocks noChangeShapeType="1"/>
          </p:cNvSpPr>
          <p:nvPr/>
        </p:nvSpPr>
        <p:spPr bwMode="auto">
          <a:xfrm flipH="1" flipV="1">
            <a:off x="3305175" y="2093913"/>
            <a:ext cx="47625" cy="2859087"/>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Text Box 15"/>
          <p:cNvSpPr txBox="1">
            <a:spLocks noChangeArrowheads="1"/>
          </p:cNvSpPr>
          <p:nvPr/>
        </p:nvSpPr>
        <p:spPr bwMode="auto">
          <a:xfrm>
            <a:off x="2801938" y="16621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40978" name="Line 16"/>
          <p:cNvSpPr>
            <a:spLocks noChangeShapeType="1"/>
          </p:cNvSpPr>
          <p:nvPr/>
        </p:nvSpPr>
        <p:spPr bwMode="auto">
          <a:xfrm>
            <a:off x="4313238" y="25987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9" name="Text Box 17"/>
          <p:cNvSpPr txBox="1">
            <a:spLocks noChangeArrowheads="1"/>
          </p:cNvSpPr>
          <p:nvPr/>
        </p:nvSpPr>
        <p:spPr bwMode="auto">
          <a:xfrm>
            <a:off x="3736975" y="31734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40980" name="Rectangle 18"/>
          <p:cNvSpPr>
            <a:spLocks noChangeArrowheads="1"/>
          </p:cNvSpPr>
          <p:nvPr/>
        </p:nvSpPr>
        <p:spPr bwMode="auto">
          <a:xfrm>
            <a:off x="2057400" y="2590800"/>
            <a:ext cx="762000" cy="2286000"/>
          </a:xfrm>
          <a:prstGeom prst="rect">
            <a:avLst/>
          </a:prstGeom>
          <a:solidFill>
            <a:srgbClr val="00CC00">
              <a:alpha val="5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0981" name="Line 19"/>
          <p:cNvSpPr>
            <a:spLocks noChangeShapeType="1"/>
          </p:cNvSpPr>
          <p:nvPr/>
        </p:nvSpPr>
        <p:spPr bwMode="auto">
          <a:xfrm flipV="1">
            <a:off x="2514600" y="2581275"/>
            <a:ext cx="0" cy="77152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2" name="Line 20"/>
          <p:cNvSpPr>
            <a:spLocks noChangeShapeType="1"/>
          </p:cNvSpPr>
          <p:nvPr/>
        </p:nvSpPr>
        <p:spPr bwMode="auto">
          <a:xfrm flipH="1">
            <a:off x="1219200" y="3124200"/>
            <a:ext cx="1295400" cy="1752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Text Box 21"/>
          <p:cNvSpPr txBox="1">
            <a:spLocks noChangeArrowheads="1"/>
          </p:cNvSpPr>
          <p:nvPr/>
        </p:nvSpPr>
        <p:spPr bwMode="auto">
          <a:xfrm>
            <a:off x="2667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40984" name="Text Box 22"/>
          <p:cNvSpPr txBox="1">
            <a:spLocks noChangeArrowheads="1"/>
          </p:cNvSpPr>
          <p:nvPr/>
        </p:nvSpPr>
        <p:spPr bwMode="auto">
          <a:xfrm>
            <a:off x="36576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40985" name="Text Box 23"/>
          <p:cNvSpPr txBox="1">
            <a:spLocks noChangeArrowheads="1"/>
          </p:cNvSpPr>
          <p:nvPr/>
        </p:nvSpPr>
        <p:spPr bwMode="auto">
          <a:xfrm>
            <a:off x="32004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40986" name="Text Box 24"/>
          <p:cNvSpPr txBox="1">
            <a:spLocks noChangeArrowheads="1"/>
          </p:cNvSpPr>
          <p:nvPr/>
        </p:nvSpPr>
        <p:spPr bwMode="auto">
          <a:xfrm>
            <a:off x="4191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40987" name="Line 25"/>
          <p:cNvSpPr>
            <a:spLocks noChangeShapeType="1"/>
          </p:cNvSpPr>
          <p:nvPr/>
        </p:nvSpPr>
        <p:spPr bwMode="auto">
          <a:xfrm>
            <a:off x="3810000" y="25908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8" name="Line 26"/>
          <p:cNvSpPr>
            <a:spLocks noChangeShapeType="1"/>
          </p:cNvSpPr>
          <p:nvPr/>
        </p:nvSpPr>
        <p:spPr bwMode="auto">
          <a:xfrm flipH="1">
            <a:off x="1981200" y="3352800"/>
            <a:ext cx="53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9" name="Text Box 27"/>
          <p:cNvSpPr txBox="1">
            <a:spLocks noChangeArrowheads="1"/>
          </p:cNvSpPr>
          <p:nvPr/>
        </p:nvSpPr>
        <p:spPr bwMode="auto">
          <a:xfrm>
            <a:off x="1600200" y="3124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6</a:t>
            </a:r>
          </a:p>
        </p:txBody>
      </p:sp>
      <p:sp>
        <p:nvSpPr>
          <p:cNvPr id="40990" name="Text Box 28"/>
          <p:cNvSpPr txBox="1">
            <a:spLocks noChangeArrowheads="1"/>
          </p:cNvSpPr>
          <p:nvPr/>
        </p:nvSpPr>
        <p:spPr bwMode="auto">
          <a:xfrm>
            <a:off x="1524000" y="2365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solidFill>
                <a:srgbClr val="0000FF"/>
              </a:solidFill>
              <a:latin typeface="Arial" charset="0"/>
            </a:endParaRPr>
          </a:p>
        </p:txBody>
      </p:sp>
      <p:sp>
        <p:nvSpPr>
          <p:cNvPr id="40991" name="Text Box 29"/>
          <p:cNvSpPr txBox="1">
            <a:spLocks noChangeArrowheads="1"/>
          </p:cNvSpPr>
          <p:nvPr/>
        </p:nvSpPr>
        <p:spPr bwMode="auto">
          <a:xfrm>
            <a:off x="2209800" y="41910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P is </a:t>
            </a:r>
          </a:p>
          <a:p>
            <a:pPr>
              <a:spcBef>
                <a:spcPct val="0"/>
              </a:spcBef>
              <a:buFontTx/>
              <a:buNone/>
            </a:pPr>
            <a:r>
              <a:rPr lang="en-US" altLang="en-US" sz="1800">
                <a:solidFill>
                  <a:srgbClr val="0000FF"/>
                </a:solidFill>
                <a:latin typeface="Arial" charset="0"/>
              </a:rPr>
              <a:t>+ve</a:t>
            </a:r>
          </a:p>
        </p:txBody>
      </p:sp>
      <p:sp>
        <p:nvSpPr>
          <p:cNvPr id="40992" name="Text Box 30"/>
          <p:cNvSpPr txBox="1">
            <a:spLocks noChangeArrowheads="1"/>
          </p:cNvSpPr>
          <p:nvPr/>
        </p:nvSpPr>
        <p:spPr bwMode="auto">
          <a:xfrm>
            <a:off x="152400" y="2057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Target speed=</a:t>
            </a:r>
          </a:p>
          <a:p>
            <a:pPr>
              <a:spcBef>
                <a:spcPct val="0"/>
              </a:spcBef>
              <a:buFontTx/>
              <a:buNone/>
            </a:pPr>
            <a:r>
              <a:rPr lang="en-US" altLang="en-US" sz="1800" b="0">
                <a:latin typeface="Arial" charset="0"/>
              </a:rPr>
              <a:t>leftRPMset</a:t>
            </a:r>
            <a:r>
              <a:rPr lang="en-US" altLang="en-US" sz="1800">
                <a:latin typeface="Arial" charset="0"/>
              </a:rPr>
              <a:t> =10</a:t>
            </a:r>
          </a:p>
        </p:txBody>
      </p:sp>
      <p:sp>
        <p:nvSpPr>
          <p:cNvPr id="40993" name="Text Box 31"/>
          <p:cNvSpPr txBox="1">
            <a:spLocks noChangeArrowheads="1"/>
          </p:cNvSpPr>
          <p:nvPr/>
        </p:nvSpPr>
        <p:spPr bwMode="auto">
          <a:xfrm>
            <a:off x="4343400" y="1219200"/>
            <a:ext cx="4495800" cy="92551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Arial" charset="0"/>
              </a:rPr>
              <a:t>Usage of the P proportional term</a:t>
            </a:r>
          </a:p>
          <a:p>
            <a:pPr>
              <a:spcBef>
                <a:spcPct val="0"/>
              </a:spcBef>
              <a:buFontTx/>
              <a:buNone/>
            </a:pPr>
            <a:r>
              <a:rPr lang="en-US" altLang="en-US" sz="1800" dirty="0" smtClean="0">
                <a:latin typeface="Arial" charset="0"/>
              </a:rPr>
              <a:t>For each 50ms, a </a:t>
            </a:r>
            <a:r>
              <a:rPr lang="en-US" altLang="en-US" sz="1800" dirty="0">
                <a:latin typeface="Arial" charset="0"/>
              </a:rPr>
              <a:t>new </a:t>
            </a:r>
          </a:p>
          <a:p>
            <a:pPr>
              <a:spcBef>
                <a:spcPct val="0"/>
              </a:spcBef>
              <a:buFontTx/>
              <a:buNone/>
            </a:pPr>
            <a:r>
              <a:rPr lang="en-US" altLang="en-US" sz="1800" dirty="0">
                <a:latin typeface="Arial" charset="0"/>
              </a:rPr>
              <a:t>left RPM (speed of wheel) is  measured</a:t>
            </a:r>
            <a:endParaRPr lang="en-US" altLang="en-US" sz="1800" b="0" dirty="0">
              <a:latin typeface="Arial" charset="0"/>
            </a:endParaRPr>
          </a:p>
        </p:txBody>
      </p:sp>
      <p:sp>
        <p:nvSpPr>
          <p:cNvPr id="40994" name="Rectangle 32"/>
          <p:cNvSpPr>
            <a:spLocks noChangeArrowheads="1"/>
          </p:cNvSpPr>
          <p:nvPr/>
        </p:nvSpPr>
        <p:spPr bwMode="auto">
          <a:xfrm>
            <a:off x="3810000" y="2590800"/>
            <a:ext cx="533400" cy="2286000"/>
          </a:xfrm>
          <a:prstGeom prst="rect">
            <a:avLst/>
          </a:prstGeom>
          <a:solidFill>
            <a:srgbClr val="00CC00">
              <a:alpha val="5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0995" name="Line 33"/>
          <p:cNvSpPr>
            <a:spLocks noChangeShapeType="1"/>
          </p:cNvSpPr>
          <p:nvPr/>
        </p:nvSpPr>
        <p:spPr bwMode="auto">
          <a:xfrm flipH="1">
            <a:off x="1981200" y="2895600"/>
            <a:ext cx="2971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6" name="Text Box 35"/>
          <p:cNvSpPr txBox="1">
            <a:spLocks noChangeArrowheads="1"/>
          </p:cNvSpPr>
          <p:nvPr/>
        </p:nvSpPr>
        <p:spPr bwMode="auto">
          <a:xfrm>
            <a:off x="5638800" y="32004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leftPRM</a:t>
            </a:r>
          </a:p>
          <a:p>
            <a:pPr>
              <a:spcBef>
                <a:spcPct val="0"/>
              </a:spcBef>
              <a:buFontTx/>
              <a:buNone/>
            </a:pPr>
            <a:r>
              <a:rPr lang="en-US" altLang="en-US" sz="1800" b="0">
                <a:latin typeface="Arial" charset="0"/>
              </a:rPr>
              <a:t>=30-28=2</a:t>
            </a:r>
          </a:p>
        </p:txBody>
      </p:sp>
      <p:sp>
        <p:nvSpPr>
          <p:cNvPr id="40997" name="Line 36"/>
          <p:cNvSpPr>
            <a:spLocks noChangeShapeType="1"/>
          </p:cNvSpPr>
          <p:nvPr/>
        </p:nvSpPr>
        <p:spPr bwMode="auto">
          <a:xfrm flipH="1" flipV="1">
            <a:off x="4114800" y="2743200"/>
            <a:ext cx="1447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8" name="Line 37"/>
          <p:cNvSpPr>
            <a:spLocks noChangeShapeType="1"/>
          </p:cNvSpPr>
          <p:nvPr/>
        </p:nvSpPr>
        <p:spPr bwMode="auto">
          <a:xfrm flipV="1">
            <a:off x="4114800" y="2590800"/>
            <a:ext cx="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9" name="Text Box 38"/>
          <p:cNvSpPr txBox="1">
            <a:spLocks noChangeArrowheads="1"/>
          </p:cNvSpPr>
          <p:nvPr/>
        </p:nvSpPr>
        <p:spPr bwMode="auto">
          <a:xfrm>
            <a:off x="4806950" y="5334000"/>
            <a:ext cx="4222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leftP = Pgain * leftErr;</a:t>
            </a:r>
            <a:r>
              <a:rPr lang="en-US" altLang="en-US" sz="1800">
                <a:latin typeface="Arial" charset="0"/>
              </a:rPr>
              <a:t> </a:t>
            </a:r>
            <a:endParaRPr lang="en-US" altLang="en-US" sz="1800" b="0">
              <a:latin typeface="Arial" charset="0"/>
            </a:endParaRPr>
          </a:p>
          <a:p>
            <a:pPr>
              <a:spcBef>
                <a:spcPct val="0"/>
              </a:spcBef>
              <a:buFontTx/>
              <a:buNone/>
            </a:pPr>
            <a:r>
              <a:rPr lang="en-US" altLang="en-US" sz="1800" b="0">
                <a:solidFill>
                  <a:srgbClr val="0000FF"/>
                </a:solidFill>
                <a:latin typeface="Arial" charset="0"/>
              </a:rPr>
              <a:t>leftP= 8000* (0-8)= 8000*2  is positive</a:t>
            </a:r>
          </a:p>
          <a:p>
            <a:pPr>
              <a:spcBef>
                <a:spcPct val="0"/>
              </a:spcBef>
              <a:buFontTx/>
              <a:buNone/>
            </a:pPr>
            <a:r>
              <a:rPr lang="en-US" altLang="en-US" sz="1800" u="sng">
                <a:latin typeface="Arial" charset="0"/>
              </a:rPr>
              <a:t>This term pushing up “leftPWM” </a:t>
            </a:r>
          </a:p>
          <a:p>
            <a:pPr>
              <a:spcBef>
                <a:spcPct val="0"/>
              </a:spcBef>
              <a:buFontTx/>
              <a:buNone/>
            </a:pPr>
            <a:r>
              <a:rPr lang="en-US" altLang="en-US" sz="1800" u="sng">
                <a:latin typeface="Arial" charset="0"/>
              </a:rPr>
              <a:t>(more energy delivered to the wheel).</a:t>
            </a:r>
          </a:p>
          <a:p>
            <a:pPr>
              <a:spcBef>
                <a:spcPct val="0"/>
              </a:spcBef>
              <a:buFontTx/>
              <a:buNone/>
            </a:pPr>
            <a:endParaRPr lang="en-US" altLang="en-US" sz="1800" u="sng">
              <a:latin typeface="Arial" charset="0"/>
            </a:endParaRPr>
          </a:p>
        </p:txBody>
      </p:sp>
      <p:sp>
        <p:nvSpPr>
          <p:cNvPr id="41000" name="Line 39"/>
          <p:cNvSpPr>
            <a:spLocks noChangeShapeType="1"/>
          </p:cNvSpPr>
          <p:nvPr/>
        </p:nvSpPr>
        <p:spPr bwMode="auto">
          <a:xfrm flipH="1" flipV="1">
            <a:off x="6553200" y="4419600"/>
            <a:ext cx="990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1" name="Text Box 40"/>
          <p:cNvSpPr txBox="1">
            <a:spLocks noChangeArrowheads="1"/>
          </p:cNvSpPr>
          <p:nvPr/>
        </p:nvSpPr>
        <p:spPr bwMode="auto">
          <a:xfrm>
            <a:off x="3733800" y="38862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P is </a:t>
            </a:r>
          </a:p>
          <a:p>
            <a:pPr>
              <a:spcBef>
                <a:spcPct val="0"/>
              </a:spcBef>
              <a:buFontTx/>
              <a:buNone/>
            </a:pPr>
            <a:r>
              <a:rPr lang="en-US" altLang="en-US" sz="1800">
                <a:solidFill>
                  <a:srgbClr val="0000FF"/>
                </a:solidFill>
                <a:latin typeface="Arial" charset="0"/>
              </a:rPr>
              <a:t>+ve</a:t>
            </a:r>
          </a:p>
        </p:txBody>
      </p:sp>
      <p:sp>
        <p:nvSpPr>
          <p:cNvPr id="41002" name="Text Box 41"/>
          <p:cNvSpPr txBox="1">
            <a:spLocks noChangeArrowheads="1"/>
          </p:cNvSpPr>
          <p:nvPr/>
        </p:nvSpPr>
        <p:spPr bwMode="auto">
          <a:xfrm>
            <a:off x="7239000" y="29718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41003" name="Text Box 42"/>
          <p:cNvSpPr txBox="1">
            <a:spLocks noChangeArrowheads="1"/>
          </p:cNvSpPr>
          <p:nvPr/>
        </p:nvSpPr>
        <p:spPr bwMode="auto">
          <a:xfrm>
            <a:off x="7262813" y="4191000"/>
            <a:ext cx="1881187" cy="1106488"/>
          </a:xfrm>
          <a:prstGeom prst="rect">
            <a:avLst/>
          </a:prstGeom>
          <a:solidFill>
            <a:schemeClr val="accent1">
              <a:alpha val="47842"/>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
        <p:nvSpPr>
          <p:cNvPr id="41004" name="Rectangle 43"/>
          <p:cNvSpPr>
            <a:spLocks noChangeArrowheads="1"/>
          </p:cNvSpPr>
          <p:nvPr/>
        </p:nvSpPr>
        <p:spPr bwMode="auto">
          <a:xfrm>
            <a:off x="3810000" y="2209800"/>
            <a:ext cx="5334000" cy="3124200"/>
          </a:xfrm>
          <a:prstGeom prst="rect">
            <a:avLst/>
          </a:prstGeom>
          <a:solidFill>
            <a:schemeClr val="bg1">
              <a:alpha val="70979"/>
            </a:schemeClr>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1005" name="Text Box 44"/>
          <p:cNvSpPr txBox="1">
            <a:spLocks noChangeArrowheads="1"/>
          </p:cNvSpPr>
          <p:nvPr/>
        </p:nvSpPr>
        <p:spPr bwMode="auto">
          <a:xfrm>
            <a:off x="4953000" y="2743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8</a:t>
            </a:r>
          </a:p>
        </p:txBody>
      </p:sp>
      <p:sp>
        <p:nvSpPr>
          <p:cNvPr id="41006" name="Text Box 45"/>
          <p:cNvSpPr txBox="1">
            <a:spLocks noChangeArrowheads="1"/>
          </p:cNvSpPr>
          <p:nvPr/>
        </p:nvSpPr>
        <p:spPr bwMode="auto">
          <a:xfrm>
            <a:off x="0" y="1371600"/>
            <a:ext cx="32861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solidFill>
                  <a:srgbClr val="FF0000"/>
                </a:solidFill>
                <a:latin typeface="Arial" charset="0"/>
              </a:rPr>
              <a:t>(leftErr = leftRPMset-leftRPM )</a:t>
            </a:r>
          </a:p>
        </p:txBody>
      </p:sp>
      <p:sp>
        <p:nvSpPr>
          <p:cNvPr id="41007" name="Rectangle 43"/>
          <p:cNvSpPr>
            <a:spLocks noChangeArrowheads="1"/>
          </p:cNvSpPr>
          <p:nvPr/>
        </p:nvSpPr>
        <p:spPr bwMode="auto">
          <a:xfrm>
            <a:off x="4762500" y="4948238"/>
            <a:ext cx="3619500" cy="1752600"/>
          </a:xfrm>
          <a:prstGeom prst="rect">
            <a:avLst/>
          </a:prstGeom>
          <a:solidFill>
            <a:schemeClr val="bg1">
              <a:alpha val="70979"/>
            </a:schemeClr>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143000"/>
          </a:xfrm>
        </p:spPr>
        <p:txBody>
          <a:bodyPr/>
          <a:lstStyle/>
          <a:p>
            <a:pPr eaLnBrk="1" hangingPunct="1"/>
            <a:r>
              <a:rPr lang="en-US" altLang="en-US" sz="2400" smtClean="0">
                <a:ea typeface="新細明體" pitchFamily="18" charset="-120"/>
              </a:rPr>
              <a:t>Exercise 5: Fill in ?__: t0</a:t>
            </a:r>
            <a:r>
              <a:rPr lang="en-US" altLang="en-US" sz="2400" smtClean="0">
                <a:ea typeface="新細明體" pitchFamily="18" charset="-120"/>
                <a:sym typeface="Wingdings" pitchFamily="2" charset="2"/>
              </a:rPr>
              <a:t>t1, </a:t>
            </a:r>
            <a:r>
              <a:rPr lang="en-US" altLang="en-US" sz="2400" smtClean="0">
                <a:ea typeface="新細明體" pitchFamily="18" charset="-120"/>
              </a:rPr>
              <a:t>The proportional term</a:t>
            </a:r>
            <a:br>
              <a:rPr lang="en-US" altLang="en-US" sz="2400" smtClean="0">
                <a:ea typeface="新細明體" pitchFamily="18" charset="-120"/>
              </a:rPr>
            </a:br>
            <a:r>
              <a:rPr lang="en-US" altLang="en-US" sz="2400" smtClean="0">
                <a:ea typeface="新細明體" pitchFamily="18" charset="-120"/>
              </a:rPr>
              <a:t> when the measurement is below the set point (leftRPMset), proportional P term is +ve</a:t>
            </a:r>
            <a:endParaRPr lang="en-US" altLang="zh-TW" sz="2400" smtClean="0"/>
          </a:p>
        </p:txBody>
      </p:sp>
      <p:sp>
        <p:nvSpPr>
          <p:cNvPr id="41987" name="Rectangle 3"/>
          <p:cNvSpPr>
            <a:spLocks noGrp="1" noChangeArrowheads="1"/>
          </p:cNvSpPr>
          <p:nvPr>
            <p:ph idx="1"/>
          </p:nvPr>
        </p:nvSpPr>
        <p:spPr>
          <a:xfrm>
            <a:off x="457200" y="1133475"/>
            <a:ext cx="8229600" cy="4530725"/>
          </a:xfrm>
        </p:spPr>
        <p:txBody>
          <a:bodyPr/>
          <a:lstStyle/>
          <a:p>
            <a:pPr eaLnBrk="1" hangingPunct="1"/>
            <a:r>
              <a:rPr lang="en-US" altLang="zh-TW" dirty="0" smtClean="0"/>
              <a:t> </a:t>
            </a: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19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99E8190D-4725-4C6E-82C9-B0BD5474AD0A}" type="slidenum">
              <a:rPr lang="en-US" altLang="en-US" sz="1200" b="0">
                <a:latin typeface="Arial" charset="0"/>
              </a:rPr>
              <a:pPr>
                <a:spcBef>
                  <a:spcPct val="0"/>
                </a:spcBef>
                <a:buFontTx/>
                <a:buNone/>
              </a:pPr>
              <a:t>51</a:t>
            </a:fld>
            <a:endParaRPr lang="en-US" altLang="en-US" sz="1200" b="0">
              <a:latin typeface="Arial" charset="0"/>
            </a:endParaRPr>
          </a:p>
        </p:txBody>
      </p:sp>
      <p:sp>
        <p:nvSpPr>
          <p:cNvPr id="41990" name="Text Box 4"/>
          <p:cNvSpPr txBox="1">
            <a:spLocks noChangeArrowheads="1"/>
          </p:cNvSpPr>
          <p:nvPr/>
        </p:nvSpPr>
        <p:spPr bwMode="auto">
          <a:xfrm>
            <a:off x="228600" y="5334000"/>
            <a:ext cx="4222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leftP = Pgain * leftErr;</a:t>
            </a:r>
            <a:r>
              <a:rPr lang="en-US" altLang="en-US" sz="1800">
                <a:latin typeface="Arial" charset="0"/>
              </a:rPr>
              <a:t> </a:t>
            </a:r>
            <a:r>
              <a:rPr lang="en-US" altLang="en-US" sz="1800" b="0">
                <a:latin typeface="Arial" charset="0"/>
              </a:rPr>
              <a:t> </a:t>
            </a:r>
          </a:p>
          <a:p>
            <a:pPr>
              <a:spcBef>
                <a:spcPct val="0"/>
              </a:spcBef>
              <a:buFontTx/>
              <a:buNone/>
            </a:pPr>
            <a:r>
              <a:rPr lang="en-US" altLang="en-US" sz="1800" b="0">
                <a:solidFill>
                  <a:srgbClr val="0000FF"/>
                </a:solidFill>
                <a:latin typeface="Arial" charset="0"/>
              </a:rPr>
              <a:t>leftP= 8000* (10-6)= 8000*4  is positive</a:t>
            </a:r>
          </a:p>
          <a:p>
            <a:pPr>
              <a:spcBef>
                <a:spcPct val="0"/>
              </a:spcBef>
              <a:buFontTx/>
              <a:buNone/>
            </a:pPr>
            <a:r>
              <a:rPr lang="en-US" altLang="en-US" sz="1800" u="sng">
                <a:latin typeface="Arial" charset="0"/>
              </a:rPr>
              <a:t>This term pushing up “leftPWM” </a:t>
            </a:r>
          </a:p>
          <a:p>
            <a:pPr>
              <a:spcBef>
                <a:spcPct val="0"/>
              </a:spcBef>
              <a:buFontTx/>
              <a:buNone/>
            </a:pPr>
            <a:r>
              <a:rPr lang="en-US" altLang="en-US" sz="1800" u="sng">
                <a:latin typeface="Arial" charset="0"/>
              </a:rPr>
              <a:t>(more energy delivered to the wheel).</a:t>
            </a:r>
          </a:p>
        </p:txBody>
      </p:sp>
      <p:sp>
        <p:nvSpPr>
          <p:cNvPr id="41991" name="Text Box 5"/>
          <p:cNvSpPr txBox="1">
            <a:spLocks noChangeArrowheads="1"/>
          </p:cNvSpPr>
          <p:nvPr/>
        </p:nvSpPr>
        <p:spPr bwMode="auto">
          <a:xfrm>
            <a:off x="0" y="38862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leftPRM</a:t>
            </a:r>
          </a:p>
          <a:p>
            <a:pPr>
              <a:spcBef>
                <a:spcPct val="0"/>
              </a:spcBef>
              <a:buFontTx/>
              <a:buNone/>
            </a:pPr>
            <a:r>
              <a:rPr lang="en-US" altLang="en-US" sz="1800" b="0">
                <a:latin typeface="Arial" charset="0"/>
              </a:rPr>
              <a:t>=10-6=4</a:t>
            </a:r>
          </a:p>
        </p:txBody>
      </p:sp>
      <p:sp>
        <p:nvSpPr>
          <p:cNvPr id="41992" name="Line 6"/>
          <p:cNvSpPr>
            <a:spLocks noChangeShapeType="1"/>
          </p:cNvSpPr>
          <p:nvPr/>
        </p:nvSpPr>
        <p:spPr bwMode="auto">
          <a:xfrm>
            <a:off x="1828800" y="2581275"/>
            <a:ext cx="50292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Line 7"/>
          <p:cNvSpPr>
            <a:spLocks noChangeShapeType="1"/>
          </p:cNvSpPr>
          <p:nvPr/>
        </p:nvSpPr>
        <p:spPr bwMode="auto">
          <a:xfrm flipV="1">
            <a:off x="2081213" y="2022475"/>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8"/>
          <p:cNvSpPr>
            <a:spLocks noChangeShapeType="1"/>
          </p:cNvSpPr>
          <p:nvPr/>
        </p:nvSpPr>
        <p:spPr bwMode="auto">
          <a:xfrm flipV="1">
            <a:off x="2081213" y="4876800"/>
            <a:ext cx="38623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Freeform 9"/>
          <p:cNvSpPr>
            <a:spLocks/>
          </p:cNvSpPr>
          <p:nvPr/>
        </p:nvSpPr>
        <p:spPr bwMode="auto">
          <a:xfrm>
            <a:off x="2081213" y="20574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6" name="Line 10"/>
          <p:cNvSpPr>
            <a:spLocks noChangeShapeType="1"/>
          </p:cNvSpPr>
          <p:nvPr/>
        </p:nvSpPr>
        <p:spPr bwMode="auto">
          <a:xfrm>
            <a:off x="2801938" y="25987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Text Box 11"/>
          <p:cNvSpPr txBox="1">
            <a:spLocks noChangeArrowheads="1"/>
          </p:cNvSpPr>
          <p:nvPr/>
        </p:nvSpPr>
        <p:spPr bwMode="auto">
          <a:xfrm>
            <a:off x="2209800" y="51054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41998" name="Text Box 12"/>
          <p:cNvSpPr txBox="1">
            <a:spLocks noChangeArrowheads="1"/>
          </p:cNvSpPr>
          <p:nvPr/>
        </p:nvSpPr>
        <p:spPr bwMode="auto">
          <a:xfrm>
            <a:off x="1844675" y="4922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41999" name="Text Box 13"/>
          <p:cNvSpPr txBox="1">
            <a:spLocks noChangeArrowheads="1"/>
          </p:cNvSpPr>
          <p:nvPr/>
        </p:nvSpPr>
        <p:spPr bwMode="auto">
          <a:xfrm>
            <a:off x="5867400" y="49530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42000" name="Line 14"/>
          <p:cNvSpPr>
            <a:spLocks noChangeShapeType="1"/>
          </p:cNvSpPr>
          <p:nvPr/>
        </p:nvSpPr>
        <p:spPr bwMode="auto">
          <a:xfrm flipH="1" flipV="1">
            <a:off x="3305175" y="2093913"/>
            <a:ext cx="47625" cy="2859087"/>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Text Box 15"/>
          <p:cNvSpPr txBox="1">
            <a:spLocks noChangeArrowheads="1"/>
          </p:cNvSpPr>
          <p:nvPr/>
        </p:nvSpPr>
        <p:spPr bwMode="auto">
          <a:xfrm>
            <a:off x="2801938" y="16621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42002" name="Line 16"/>
          <p:cNvSpPr>
            <a:spLocks noChangeShapeType="1"/>
          </p:cNvSpPr>
          <p:nvPr/>
        </p:nvSpPr>
        <p:spPr bwMode="auto">
          <a:xfrm>
            <a:off x="4313238" y="25987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3" name="Text Box 17"/>
          <p:cNvSpPr txBox="1">
            <a:spLocks noChangeArrowheads="1"/>
          </p:cNvSpPr>
          <p:nvPr/>
        </p:nvSpPr>
        <p:spPr bwMode="auto">
          <a:xfrm>
            <a:off x="3736975" y="31734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42004" name="Rectangle 18"/>
          <p:cNvSpPr>
            <a:spLocks noChangeArrowheads="1"/>
          </p:cNvSpPr>
          <p:nvPr/>
        </p:nvSpPr>
        <p:spPr bwMode="auto">
          <a:xfrm>
            <a:off x="2057400" y="2590800"/>
            <a:ext cx="762000" cy="2286000"/>
          </a:xfrm>
          <a:prstGeom prst="rect">
            <a:avLst/>
          </a:prstGeom>
          <a:solidFill>
            <a:srgbClr val="00CC00">
              <a:alpha val="5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2005" name="Line 19"/>
          <p:cNvSpPr>
            <a:spLocks noChangeShapeType="1"/>
          </p:cNvSpPr>
          <p:nvPr/>
        </p:nvSpPr>
        <p:spPr bwMode="auto">
          <a:xfrm flipV="1">
            <a:off x="2514600" y="2581275"/>
            <a:ext cx="0" cy="771525"/>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Line 20"/>
          <p:cNvSpPr>
            <a:spLocks noChangeShapeType="1"/>
          </p:cNvSpPr>
          <p:nvPr/>
        </p:nvSpPr>
        <p:spPr bwMode="auto">
          <a:xfrm flipH="1">
            <a:off x="1219200" y="3124200"/>
            <a:ext cx="1295400" cy="1752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7" name="Text Box 21"/>
          <p:cNvSpPr txBox="1">
            <a:spLocks noChangeArrowheads="1"/>
          </p:cNvSpPr>
          <p:nvPr/>
        </p:nvSpPr>
        <p:spPr bwMode="auto">
          <a:xfrm>
            <a:off x="2667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42008" name="Text Box 22"/>
          <p:cNvSpPr txBox="1">
            <a:spLocks noChangeArrowheads="1"/>
          </p:cNvSpPr>
          <p:nvPr/>
        </p:nvSpPr>
        <p:spPr bwMode="auto">
          <a:xfrm>
            <a:off x="36576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42009" name="Text Box 23"/>
          <p:cNvSpPr txBox="1">
            <a:spLocks noChangeArrowheads="1"/>
          </p:cNvSpPr>
          <p:nvPr/>
        </p:nvSpPr>
        <p:spPr bwMode="auto">
          <a:xfrm>
            <a:off x="32004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42010" name="Text Box 24"/>
          <p:cNvSpPr txBox="1">
            <a:spLocks noChangeArrowheads="1"/>
          </p:cNvSpPr>
          <p:nvPr/>
        </p:nvSpPr>
        <p:spPr bwMode="auto">
          <a:xfrm>
            <a:off x="4191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42011" name="Line 25"/>
          <p:cNvSpPr>
            <a:spLocks noChangeShapeType="1"/>
          </p:cNvSpPr>
          <p:nvPr/>
        </p:nvSpPr>
        <p:spPr bwMode="auto">
          <a:xfrm>
            <a:off x="3810000" y="25908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2" name="Line 26"/>
          <p:cNvSpPr>
            <a:spLocks noChangeShapeType="1"/>
          </p:cNvSpPr>
          <p:nvPr/>
        </p:nvSpPr>
        <p:spPr bwMode="auto">
          <a:xfrm flipH="1">
            <a:off x="1981200" y="3352800"/>
            <a:ext cx="53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3" name="Text Box 27"/>
          <p:cNvSpPr txBox="1">
            <a:spLocks noChangeArrowheads="1"/>
          </p:cNvSpPr>
          <p:nvPr/>
        </p:nvSpPr>
        <p:spPr bwMode="auto">
          <a:xfrm>
            <a:off x="1600200" y="3124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6</a:t>
            </a:r>
          </a:p>
        </p:txBody>
      </p:sp>
      <p:sp>
        <p:nvSpPr>
          <p:cNvPr id="42014" name="Text Box 28"/>
          <p:cNvSpPr txBox="1">
            <a:spLocks noChangeArrowheads="1"/>
          </p:cNvSpPr>
          <p:nvPr/>
        </p:nvSpPr>
        <p:spPr bwMode="auto">
          <a:xfrm>
            <a:off x="1524000" y="2365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solidFill>
                <a:srgbClr val="0000FF"/>
              </a:solidFill>
              <a:latin typeface="Arial" charset="0"/>
            </a:endParaRPr>
          </a:p>
        </p:txBody>
      </p:sp>
      <p:sp>
        <p:nvSpPr>
          <p:cNvPr id="42015" name="Text Box 29"/>
          <p:cNvSpPr txBox="1">
            <a:spLocks noChangeArrowheads="1"/>
          </p:cNvSpPr>
          <p:nvPr/>
        </p:nvSpPr>
        <p:spPr bwMode="auto">
          <a:xfrm>
            <a:off x="2209800" y="41910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P is </a:t>
            </a:r>
          </a:p>
          <a:p>
            <a:pPr>
              <a:spcBef>
                <a:spcPct val="0"/>
              </a:spcBef>
              <a:buFontTx/>
              <a:buNone/>
            </a:pPr>
            <a:r>
              <a:rPr lang="en-US" altLang="en-US" sz="1800">
                <a:solidFill>
                  <a:srgbClr val="0000FF"/>
                </a:solidFill>
                <a:latin typeface="Arial" charset="0"/>
              </a:rPr>
              <a:t>+ve</a:t>
            </a:r>
          </a:p>
        </p:txBody>
      </p:sp>
      <p:sp>
        <p:nvSpPr>
          <p:cNvPr id="42016" name="Text Box 30"/>
          <p:cNvSpPr txBox="1">
            <a:spLocks noChangeArrowheads="1"/>
          </p:cNvSpPr>
          <p:nvPr/>
        </p:nvSpPr>
        <p:spPr bwMode="auto">
          <a:xfrm>
            <a:off x="152400" y="2057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Target speed=</a:t>
            </a:r>
          </a:p>
          <a:p>
            <a:pPr>
              <a:spcBef>
                <a:spcPct val="0"/>
              </a:spcBef>
              <a:buFontTx/>
              <a:buNone/>
            </a:pPr>
            <a:r>
              <a:rPr lang="en-US" altLang="en-US" sz="1800" b="0">
                <a:latin typeface="Arial" charset="0"/>
              </a:rPr>
              <a:t>leftRPMset</a:t>
            </a:r>
            <a:r>
              <a:rPr lang="en-US" altLang="en-US" sz="1800">
                <a:latin typeface="Arial" charset="0"/>
              </a:rPr>
              <a:t> =10</a:t>
            </a:r>
          </a:p>
        </p:txBody>
      </p:sp>
      <p:sp>
        <p:nvSpPr>
          <p:cNvPr id="42017" name="Text Box 31"/>
          <p:cNvSpPr txBox="1">
            <a:spLocks noChangeArrowheads="1"/>
          </p:cNvSpPr>
          <p:nvPr/>
        </p:nvSpPr>
        <p:spPr bwMode="auto">
          <a:xfrm>
            <a:off x="4343400" y="1219200"/>
            <a:ext cx="4495800" cy="925513"/>
          </a:xfrm>
          <a:prstGeom prst="rect">
            <a:avLst/>
          </a:prstGeom>
          <a:solidFill>
            <a:schemeClr val="bg2">
              <a:lumMod val="90000"/>
            </a:schemeClr>
          </a:solidFill>
          <a:ln w="9525">
            <a:solidFill>
              <a:schemeClr val="tx1"/>
            </a:solidFill>
            <a:miter lim="800000"/>
            <a:headEnd/>
            <a:tailEnd/>
          </a:ln>
          <a:effectLs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Arial" charset="0"/>
              </a:rPr>
              <a:t>Usage of the P proportional term</a:t>
            </a:r>
          </a:p>
          <a:p>
            <a:pPr>
              <a:spcBef>
                <a:spcPct val="0"/>
              </a:spcBef>
              <a:buFontTx/>
              <a:buNone/>
            </a:pPr>
            <a:r>
              <a:rPr lang="en-US" altLang="en-US" sz="1800" dirty="0" smtClean="0">
                <a:latin typeface="Arial" charset="0"/>
              </a:rPr>
              <a:t>For </a:t>
            </a:r>
            <a:r>
              <a:rPr lang="en-US" altLang="en-US" sz="1800" dirty="0">
                <a:latin typeface="Arial" charset="0"/>
              </a:rPr>
              <a:t>e</a:t>
            </a:r>
            <a:r>
              <a:rPr lang="en-US" altLang="en-US" sz="1800" dirty="0" smtClean="0">
                <a:latin typeface="Arial" charset="0"/>
              </a:rPr>
              <a:t>ach 50ms, a </a:t>
            </a:r>
            <a:r>
              <a:rPr lang="en-US" altLang="en-US" sz="1800" dirty="0">
                <a:latin typeface="Arial" charset="0"/>
              </a:rPr>
              <a:t>new </a:t>
            </a:r>
          </a:p>
          <a:p>
            <a:pPr>
              <a:spcBef>
                <a:spcPct val="0"/>
              </a:spcBef>
              <a:buFontTx/>
              <a:buNone/>
            </a:pPr>
            <a:r>
              <a:rPr lang="en-US" altLang="en-US" sz="1800" dirty="0">
                <a:latin typeface="Arial" charset="0"/>
              </a:rPr>
              <a:t>left RPM (speed of wheel) is  measured</a:t>
            </a:r>
            <a:endParaRPr lang="en-US" altLang="en-US" sz="1800" b="0" dirty="0">
              <a:latin typeface="Arial" charset="0"/>
            </a:endParaRPr>
          </a:p>
        </p:txBody>
      </p:sp>
      <p:sp>
        <p:nvSpPr>
          <p:cNvPr id="42018" name="Rectangle 32"/>
          <p:cNvSpPr>
            <a:spLocks noChangeArrowheads="1"/>
          </p:cNvSpPr>
          <p:nvPr/>
        </p:nvSpPr>
        <p:spPr bwMode="auto">
          <a:xfrm>
            <a:off x="3810000" y="2590800"/>
            <a:ext cx="533400" cy="2286000"/>
          </a:xfrm>
          <a:prstGeom prst="rect">
            <a:avLst/>
          </a:prstGeom>
          <a:solidFill>
            <a:srgbClr val="00CC00">
              <a:alpha val="5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2019" name="Line 33"/>
          <p:cNvSpPr>
            <a:spLocks noChangeShapeType="1"/>
          </p:cNvSpPr>
          <p:nvPr/>
        </p:nvSpPr>
        <p:spPr bwMode="auto">
          <a:xfrm flipH="1">
            <a:off x="1981200" y="2895600"/>
            <a:ext cx="3124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0" name="Text Box 35"/>
          <p:cNvSpPr txBox="1">
            <a:spLocks noChangeArrowheads="1"/>
          </p:cNvSpPr>
          <p:nvPr/>
        </p:nvSpPr>
        <p:spPr bwMode="auto">
          <a:xfrm>
            <a:off x="5638800" y="32004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leftPRM</a:t>
            </a:r>
          </a:p>
          <a:p>
            <a:pPr>
              <a:spcBef>
                <a:spcPct val="0"/>
              </a:spcBef>
              <a:buFontTx/>
              <a:buNone/>
            </a:pPr>
            <a:r>
              <a:rPr lang="en-US" altLang="en-US" sz="1800" b="0">
                <a:latin typeface="Arial" charset="0"/>
              </a:rPr>
              <a:t>=10-8=2</a:t>
            </a:r>
          </a:p>
        </p:txBody>
      </p:sp>
      <p:sp>
        <p:nvSpPr>
          <p:cNvPr id="42021" name="Line 36"/>
          <p:cNvSpPr>
            <a:spLocks noChangeShapeType="1"/>
          </p:cNvSpPr>
          <p:nvPr/>
        </p:nvSpPr>
        <p:spPr bwMode="auto">
          <a:xfrm flipH="1" flipV="1">
            <a:off x="4114800" y="2743200"/>
            <a:ext cx="1447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2" name="Line 37"/>
          <p:cNvSpPr>
            <a:spLocks noChangeShapeType="1"/>
          </p:cNvSpPr>
          <p:nvPr/>
        </p:nvSpPr>
        <p:spPr bwMode="auto">
          <a:xfrm flipV="1">
            <a:off x="4114800" y="2590800"/>
            <a:ext cx="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3" name="Text Box 38"/>
          <p:cNvSpPr txBox="1">
            <a:spLocks noChangeArrowheads="1"/>
          </p:cNvSpPr>
          <p:nvPr/>
        </p:nvSpPr>
        <p:spPr bwMode="auto">
          <a:xfrm>
            <a:off x="4451350" y="5248275"/>
            <a:ext cx="53655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dirty="0" err="1">
                <a:latin typeface="Arial" charset="0"/>
              </a:rPr>
              <a:t>leftP</a:t>
            </a:r>
            <a:r>
              <a:rPr lang="en-US" altLang="en-US" sz="1800" b="0" dirty="0">
                <a:latin typeface="Arial" charset="0"/>
              </a:rPr>
              <a:t> = </a:t>
            </a:r>
            <a:r>
              <a:rPr lang="en-US" altLang="en-US" sz="1800" b="0" dirty="0" err="1">
                <a:latin typeface="Arial" charset="0"/>
              </a:rPr>
              <a:t>Pgain</a:t>
            </a:r>
            <a:r>
              <a:rPr lang="en-US" altLang="en-US" sz="1800" b="0" dirty="0">
                <a:latin typeface="Arial" charset="0"/>
              </a:rPr>
              <a:t> * </a:t>
            </a:r>
            <a:r>
              <a:rPr lang="en-US" altLang="en-US" sz="1800" b="0" dirty="0" err="1">
                <a:latin typeface="Arial" charset="0"/>
              </a:rPr>
              <a:t>leftErr</a:t>
            </a:r>
            <a:r>
              <a:rPr lang="en-US" altLang="en-US" sz="1800" b="0" dirty="0">
                <a:latin typeface="Arial" charset="0"/>
              </a:rPr>
              <a:t>;</a:t>
            </a:r>
            <a:r>
              <a:rPr lang="en-US" altLang="en-US" sz="1800" dirty="0">
                <a:latin typeface="Arial" charset="0"/>
              </a:rPr>
              <a:t> </a:t>
            </a:r>
            <a:endParaRPr lang="en-US" altLang="en-US" sz="1800" b="0" dirty="0">
              <a:latin typeface="Arial" charset="0"/>
            </a:endParaRPr>
          </a:p>
          <a:p>
            <a:pPr>
              <a:spcBef>
                <a:spcPct val="0"/>
              </a:spcBef>
              <a:buFontTx/>
              <a:buNone/>
            </a:pPr>
            <a:r>
              <a:rPr lang="en-US" altLang="en-US" sz="1800" b="0" dirty="0" err="1">
                <a:solidFill>
                  <a:srgbClr val="0000FF"/>
                </a:solidFill>
                <a:latin typeface="Arial" charset="0"/>
              </a:rPr>
              <a:t>leftP</a:t>
            </a:r>
            <a:r>
              <a:rPr lang="en-US" altLang="en-US" sz="1800" b="0" dirty="0" smtClean="0">
                <a:solidFill>
                  <a:srgbClr val="0000FF"/>
                </a:solidFill>
                <a:latin typeface="Arial" charset="0"/>
              </a:rPr>
              <a:t>=?_8000*2____ </a:t>
            </a:r>
            <a:r>
              <a:rPr lang="en-US" altLang="en-US" sz="1800" b="0" dirty="0">
                <a:solidFill>
                  <a:srgbClr val="0000FF"/>
                </a:solidFill>
                <a:latin typeface="Arial" charset="0"/>
              </a:rPr>
              <a:t>,is +</a:t>
            </a:r>
            <a:r>
              <a:rPr lang="en-US" altLang="en-US" sz="1800" b="0" dirty="0" err="1">
                <a:solidFill>
                  <a:srgbClr val="0000FF"/>
                </a:solidFill>
                <a:latin typeface="Arial" charset="0"/>
              </a:rPr>
              <a:t>ve</a:t>
            </a:r>
            <a:r>
              <a:rPr lang="en-US" altLang="en-US" sz="1800" b="0" dirty="0">
                <a:solidFill>
                  <a:srgbClr val="0000FF"/>
                </a:solidFill>
                <a:latin typeface="Arial" charset="0"/>
              </a:rPr>
              <a:t> </a:t>
            </a:r>
            <a:r>
              <a:rPr lang="en-US" altLang="en-US" sz="1800" b="0" dirty="0" smtClean="0">
                <a:solidFill>
                  <a:srgbClr val="0000FF"/>
                </a:solidFill>
                <a:latin typeface="Arial" charset="0"/>
              </a:rPr>
              <a:t>?</a:t>
            </a:r>
            <a:endParaRPr lang="en-US" altLang="en-US" sz="1800" b="0" dirty="0">
              <a:solidFill>
                <a:srgbClr val="0000FF"/>
              </a:solidFill>
              <a:latin typeface="Arial" charset="0"/>
            </a:endParaRPr>
          </a:p>
          <a:p>
            <a:pPr>
              <a:spcBef>
                <a:spcPct val="0"/>
              </a:spcBef>
              <a:buFontTx/>
              <a:buNone/>
            </a:pPr>
            <a:r>
              <a:rPr lang="en-US" altLang="en-US" sz="1800" u="sng" dirty="0">
                <a:latin typeface="Arial" charset="0"/>
              </a:rPr>
              <a:t>“</a:t>
            </a:r>
            <a:r>
              <a:rPr lang="en-US" altLang="en-US" sz="1800" u="sng" dirty="0" err="1">
                <a:latin typeface="Arial" charset="0"/>
              </a:rPr>
              <a:t>leftPWM</a:t>
            </a:r>
            <a:r>
              <a:rPr lang="en-US" altLang="en-US" sz="1800" u="sng" dirty="0">
                <a:latin typeface="Arial" charset="0"/>
              </a:rPr>
              <a:t>” is </a:t>
            </a:r>
            <a:r>
              <a:rPr lang="en-US" altLang="en-US" sz="1800" u="sng" dirty="0" smtClean="0">
                <a:latin typeface="Arial" charset="0"/>
              </a:rPr>
              <a:t>increased or </a:t>
            </a:r>
            <a:r>
              <a:rPr lang="en-US" altLang="en-US" sz="1800" u="sng" dirty="0">
                <a:latin typeface="Arial" charset="0"/>
              </a:rPr>
              <a:t>decreased</a:t>
            </a:r>
            <a:r>
              <a:rPr lang="en-US" altLang="en-US" sz="1800" u="sng" dirty="0" smtClean="0">
                <a:latin typeface="Arial" charset="0"/>
              </a:rPr>
              <a:t>? increase</a:t>
            </a:r>
            <a:endParaRPr lang="en-US" altLang="en-US" sz="1800" u="sng" dirty="0">
              <a:latin typeface="Arial" charset="0"/>
            </a:endParaRPr>
          </a:p>
          <a:p>
            <a:pPr>
              <a:spcBef>
                <a:spcPct val="0"/>
              </a:spcBef>
              <a:buFontTx/>
              <a:buNone/>
            </a:pPr>
            <a:r>
              <a:rPr lang="en-US" altLang="en-US" sz="1800" u="sng" dirty="0">
                <a:latin typeface="Arial" charset="0"/>
              </a:rPr>
              <a:t>more/less energy delivered to wheel</a:t>
            </a:r>
            <a:r>
              <a:rPr lang="en-US" altLang="en-US" sz="1800" u="sng" dirty="0" smtClean="0">
                <a:latin typeface="Arial" charset="0"/>
              </a:rPr>
              <a:t>? more</a:t>
            </a:r>
            <a:endParaRPr lang="en-US" altLang="en-US" sz="1800" u="sng" dirty="0">
              <a:latin typeface="Arial" charset="0"/>
            </a:endParaRPr>
          </a:p>
        </p:txBody>
      </p:sp>
      <p:sp>
        <p:nvSpPr>
          <p:cNvPr id="42024" name="Line 39"/>
          <p:cNvSpPr>
            <a:spLocks noChangeShapeType="1"/>
          </p:cNvSpPr>
          <p:nvPr/>
        </p:nvSpPr>
        <p:spPr bwMode="auto">
          <a:xfrm flipH="1" flipV="1">
            <a:off x="6553200" y="4419600"/>
            <a:ext cx="990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5" name="Text Box 40"/>
          <p:cNvSpPr txBox="1">
            <a:spLocks noChangeArrowheads="1"/>
          </p:cNvSpPr>
          <p:nvPr/>
        </p:nvSpPr>
        <p:spPr bwMode="auto">
          <a:xfrm>
            <a:off x="3733800" y="38862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P is </a:t>
            </a:r>
          </a:p>
          <a:p>
            <a:pPr>
              <a:spcBef>
                <a:spcPct val="0"/>
              </a:spcBef>
              <a:buFontTx/>
              <a:buNone/>
            </a:pPr>
            <a:r>
              <a:rPr lang="en-US" altLang="en-US" sz="1800">
                <a:solidFill>
                  <a:srgbClr val="0000FF"/>
                </a:solidFill>
                <a:latin typeface="Arial" charset="0"/>
              </a:rPr>
              <a:t>+ve</a:t>
            </a:r>
          </a:p>
        </p:txBody>
      </p:sp>
      <p:sp>
        <p:nvSpPr>
          <p:cNvPr id="42026" name="Text Box 41"/>
          <p:cNvSpPr txBox="1">
            <a:spLocks noChangeArrowheads="1"/>
          </p:cNvSpPr>
          <p:nvPr/>
        </p:nvSpPr>
        <p:spPr bwMode="auto">
          <a:xfrm>
            <a:off x="7239000" y="29718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42027" name="Text Box 42"/>
          <p:cNvSpPr txBox="1">
            <a:spLocks noChangeArrowheads="1"/>
          </p:cNvSpPr>
          <p:nvPr/>
        </p:nvSpPr>
        <p:spPr bwMode="auto">
          <a:xfrm>
            <a:off x="7262813" y="4191000"/>
            <a:ext cx="1881187"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
        <p:nvSpPr>
          <p:cNvPr id="42028" name="Rectangle 43"/>
          <p:cNvSpPr>
            <a:spLocks noChangeArrowheads="1"/>
          </p:cNvSpPr>
          <p:nvPr/>
        </p:nvSpPr>
        <p:spPr bwMode="auto">
          <a:xfrm>
            <a:off x="0" y="2209800"/>
            <a:ext cx="3810000" cy="4648200"/>
          </a:xfrm>
          <a:prstGeom prst="rect">
            <a:avLst/>
          </a:prstGeom>
          <a:solidFill>
            <a:schemeClr val="bg1">
              <a:alpha val="70979"/>
            </a:schemeClr>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2029" name="Text Box 44"/>
          <p:cNvSpPr txBox="1">
            <a:spLocks noChangeArrowheads="1"/>
          </p:cNvSpPr>
          <p:nvPr/>
        </p:nvSpPr>
        <p:spPr bwMode="auto">
          <a:xfrm>
            <a:off x="5089525" y="2703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52400"/>
            <a:ext cx="8229600" cy="1143000"/>
          </a:xfrm>
        </p:spPr>
        <p:txBody>
          <a:bodyPr/>
          <a:lstStyle/>
          <a:p>
            <a:pPr eaLnBrk="1" hangingPunct="1"/>
            <a:r>
              <a:rPr lang="en-US" altLang="en-US" sz="2400" smtClean="0">
                <a:ea typeface="新細明體" pitchFamily="18" charset="-120"/>
              </a:rPr>
              <a:t>Example: t1</a:t>
            </a:r>
            <a:r>
              <a:rPr lang="en-US" altLang="en-US" sz="2400" smtClean="0">
                <a:ea typeface="新細明體" pitchFamily="18" charset="-120"/>
                <a:sym typeface="Wingdings" pitchFamily="2" charset="2"/>
              </a:rPr>
              <a:t>t3,</a:t>
            </a:r>
            <a:r>
              <a:rPr lang="en-US" altLang="en-US" sz="2400" smtClean="0">
                <a:ea typeface="新細明體" pitchFamily="18" charset="-120"/>
              </a:rPr>
              <a:t>The proportional term</a:t>
            </a:r>
            <a:br>
              <a:rPr lang="en-US" altLang="en-US" sz="2400" smtClean="0">
                <a:ea typeface="新細明體" pitchFamily="18" charset="-120"/>
              </a:rPr>
            </a:br>
            <a:r>
              <a:rPr lang="en-US" altLang="en-US" sz="2400" smtClean="0">
                <a:ea typeface="新細明體" pitchFamily="18" charset="-120"/>
              </a:rPr>
              <a:t>when the measurement is below the set point (leftRPMset), the proportional P term is +ve</a:t>
            </a:r>
            <a:endParaRPr lang="en-US" altLang="zh-TW" sz="2400" smtClean="0"/>
          </a:p>
        </p:txBody>
      </p:sp>
      <p:sp>
        <p:nvSpPr>
          <p:cNvPr id="43011" name="Rectangle 3"/>
          <p:cNvSpPr>
            <a:spLocks noGrp="1" noChangeArrowheads="1"/>
          </p:cNvSpPr>
          <p:nvPr>
            <p:ph idx="1"/>
          </p:nvPr>
        </p:nvSpPr>
        <p:spPr>
          <a:xfrm>
            <a:off x="457200" y="1133475"/>
            <a:ext cx="8229600" cy="4530725"/>
          </a:xfrm>
        </p:spPr>
        <p:txBody>
          <a:bodyPr/>
          <a:lstStyle/>
          <a:p>
            <a:pPr eaLnBrk="1" hangingPunct="1"/>
            <a:r>
              <a:rPr lang="en-US" altLang="zh-TW" smtClean="0"/>
              <a:t> </a:t>
            </a: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0F86940-C9DA-42C7-A97C-AC9C4CC3D494}" type="slidenum">
              <a:rPr lang="en-US" altLang="en-US" sz="1200" b="0">
                <a:latin typeface="Arial" charset="0"/>
              </a:rPr>
              <a:pPr>
                <a:spcBef>
                  <a:spcPct val="0"/>
                </a:spcBef>
                <a:buFontTx/>
                <a:buNone/>
              </a:pPr>
              <a:t>52</a:t>
            </a:fld>
            <a:endParaRPr lang="en-US" altLang="en-US" sz="1200" b="0">
              <a:latin typeface="Arial" charset="0"/>
            </a:endParaRPr>
          </a:p>
        </p:txBody>
      </p:sp>
      <p:sp>
        <p:nvSpPr>
          <p:cNvPr id="43014" name="Text Box 4"/>
          <p:cNvSpPr txBox="1">
            <a:spLocks noChangeArrowheads="1"/>
          </p:cNvSpPr>
          <p:nvPr/>
        </p:nvSpPr>
        <p:spPr bwMode="auto">
          <a:xfrm>
            <a:off x="228600" y="5334000"/>
            <a:ext cx="8058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leftP = Pgain * leftErr;</a:t>
            </a:r>
            <a:r>
              <a:rPr lang="en-US" altLang="en-US" sz="1800">
                <a:latin typeface="Arial" charset="0"/>
              </a:rPr>
              <a:t> </a:t>
            </a:r>
            <a:endParaRPr lang="en-US" altLang="en-US" sz="1800" b="0">
              <a:latin typeface="Arial" charset="0"/>
            </a:endParaRPr>
          </a:p>
          <a:p>
            <a:pPr>
              <a:spcBef>
                <a:spcPct val="0"/>
              </a:spcBef>
              <a:buFontTx/>
              <a:buNone/>
            </a:pPr>
            <a:r>
              <a:rPr lang="en-US" altLang="en-US" sz="1800" b="0">
                <a:solidFill>
                  <a:srgbClr val="FF0000"/>
                </a:solidFill>
                <a:latin typeface="Arial" charset="0"/>
              </a:rPr>
              <a:t>leftP= 8000* (10-13)= 8000*(-3) is negative</a:t>
            </a:r>
          </a:p>
          <a:p>
            <a:pPr>
              <a:spcBef>
                <a:spcPct val="0"/>
              </a:spcBef>
              <a:buFontTx/>
              <a:buNone/>
            </a:pPr>
            <a:r>
              <a:rPr lang="en-US" altLang="en-US" sz="1800" u="sng">
                <a:latin typeface="Arial" charset="0"/>
              </a:rPr>
              <a:t>This term lowering down “leftPWM” (less energy delivered to the wheel).</a:t>
            </a:r>
          </a:p>
        </p:txBody>
      </p:sp>
      <p:sp>
        <p:nvSpPr>
          <p:cNvPr id="43015" name="Text Box 5"/>
          <p:cNvSpPr txBox="1">
            <a:spLocks noChangeArrowheads="1"/>
          </p:cNvSpPr>
          <p:nvPr/>
        </p:nvSpPr>
        <p:spPr bwMode="auto">
          <a:xfrm>
            <a:off x="0" y="26670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leftPRM</a:t>
            </a:r>
          </a:p>
          <a:p>
            <a:pPr>
              <a:spcBef>
                <a:spcPct val="0"/>
              </a:spcBef>
              <a:buFontTx/>
              <a:buNone/>
            </a:pPr>
            <a:r>
              <a:rPr lang="en-US" altLang="en-US" sz="1800" b="0">
                <a:latin typeface="Arial" charset="0"/>
              </a:rPr>
              <a:t>=10-13= -3</a:t>
            </a:r>
          </a:p>
        </p:txBody>
      </p:sp>
      <p:sp>
        <p:nvSpPr>
          <p:cNvPr id="43016" name="Line 6"/>
          <p:cNvSpPr>
            <a:spLocks noChangeShapeType="1"/>
          </p:cNvSpPr>
          <p:nvPr/>
        </p:nvSpPr>
        <p:spPr bwMode="auto">
          <a:xfrm>
            <a:off x="1828800" y="2581275"/>
            <a:ext cx="50292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Line 7"/>
          <p:cNvSpPr>
            <a:spLocks noChangeShapeType="1"/>
          </p:cNvSpPr>
          <p:nvPr/>
        </p:nvSpPr>
        <p:spPr bwMode="auto">
          <a:xfrm flipV="1">
            <a:off x="2081213" y="2022475"/>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8" name="Line 8"/>
          <p:cNvSpPr>
            <a:spLocks noChangeShapeType="1"/>
          </p:cNvSpPr>
          <p:nvPr/>
        </p:nvSpPr>
        <p:spPr bwMode="auto">
          <a:xfrm flipV="1">
            <a:off x="2081213" y="4876800"/>
            <a:ext cx="38623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9" name="Freeform 9"/>
          <p:cNvSpPr>
            <a:spLocks/>
          </p:cNvSpPr>
          <p:nvPr/>
        </p:nvSpPr>
        <p:spPr bwMode="auto">
          <a:xfrm>
            <a:off x="2081213" y="20574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0" name="Line 10"/>
          <p:cNvSpPr>
            <a:spLocks noChangeShapeType="1"/>
          </p:cNvSpPr>
          <p:nvPr/>
        </p:nvSpPr>
        <p:spPr bwMode="auto">
          <a:xfrm>
            <a:off x="2801938" y="25987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1" name="Text Box 11"/>
          <p:cNvSpPr txBox="1">
            <a:spLocks noChangeArrowheads="1"/>
          </p:cNvSpPr>
          <p:nvPr/>
        </p:nvSpPr>
        <p:spPr bwMode="auto">
          <a:xfrm>
            <a:off x="2565400" y="4994275"/>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chemeClr val="hlink"/>
                </a:solidFill>
                <a:latin typeface="Arial" charset="0"/>
              </a:rPr>
              <a:t>Rise time</a:t>
            </a:r>
          </a:p>
        </p:txBody>
      </p:sp>
      <p:sp>
        <p:nvSpPr>
          <p:cNvPr id="43022" name="Text Box 12"/>
          <p:cNvSpPr txBox="1">
            <a:spLocks noChangeArrowheads="1"/>
          </p:cNvSpPr>
          <p:nvPr/>
        </p:nvSpPr>
        <p:spPr bwMode="auto">
          <a:xfrm>
            <a:off x="1844675" y="4922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0</a:t>
            </a:r>
          </a:p>
        </p:txBody>
      </p:sp>
      <p:sp>
        <p:nvSpPr>
          <p:cNvPr id="43023" name="Text Box 13"/>
          <p:cNvSpPr txBox="1">
            <a:spLocks noChangeArrowheads="1"/>
          </p:cNvSpPr>
          <p:nvPr/>
        </p:nvSpPr>
        <p:spPr bwMode="auto">
          <a:xfrm>
            <a:off x="5867400" y="49530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time</a:t>
            </a:r>
          </a:p>
        </p:txBody>
      </p:sp>
      <p:sp>
        <p:nvSpPr>
          <p:cNvPr id="43024" name="Line 14"/>
          <p:cNvSpPr>
            <a:spLocks noChangeShapeType="1"/>
          </p:cNvSpPr>
          <p:nvPr/>
        </p:nvSpPr>
        <p:spPr bwMode="auto">
          <a:xfrm flipH="1" flipV="1">
            <a:off x="3305175" y="2093913"/>
            <a:ext cx="47625" cy="2859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Text Box 15"/>
          <p:cNvSpPr txBox="1">
            <a:spLocks noChangeArrowheads="1"/>
          </p:cNvSpPr>
          <p:nvPr/>
        </p:nvSpPr>
        <p:spPr bwMode="auto">
          <a:xfrm>
            <a:off x="2801938" y="16621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chemeClr val="hlink"/>
                </a:solidFill>
                <a:latin typeface="Arial" charset="0"/>
              </a:rPr>
              <a:t>overshoot</a:t>
            </a:r>
          </a:p>
        </p:txBody>
      </p:sp>
      <p:sp>
        <p:nvSpPr>
          <p:cNvPr id="43026" name="Line 16"/>
          <p:cNvSpPr>
            <a:spLocks noChangeShapeType="1"/>
          </p:cNvSpPr>
          <p:nvPr/>
        </p:nvSpPr>
        <p:spPr bwMode="auto">
          <a:xfrm>
            <a:off x="4313238" y="25987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Text Box 17"/>
          <p:cNvSpPr txBox="1">
            <a:spLocks noChangeArrowheads="1"/>
          </p:cNvSpPr>
          <p:nvPr/>
        </p:nvSpPr>
        <p:spPr bwMode="auto">
          <a:xfrm>
            <a:off x="3736975" y="31734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chemeClr val="hlink"/>
                </a:solidFill>
                <a:latin typeface="Arial" charset="0"/>
              </a:rPr>
              <a:t>undershoot</a:t>
            </a:r>
          </a:p>
        </p:txBody>
      </p:sp>
      <p:sp>
        <p:nvSpPr>
          <p:cNvPr id="43028" name="Rectangle 18"/>
          <p:cNvSpPr>
            <a:spLocks noChangeArrowheads="1"/>
          </p:cNvSpPr>
          <p:nvPr/>
        </p:nvSpPr>
        <p:spPr bwMode="auto">
          <a:xfrm>
            <a:off x="2819400" y="1219200"/>
            <a:ext cx="990600" cy="1371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chemeClr val="hlink"/>
              </a:solidFill>
              <a:latin typeface="Arial" charset="0"/>
            </a:endParaRPr>
          </a:p>
        </p:txBody>
      </p:sp>
      <p:sp>
        <p:nvSpPr>
          <p:cNvPr id="43029" name="Oval 19"/>
          <p:cNvSpPr>
            <a:spLocks noChangeArrowheads="1"/>
          </p:cNvSpPr>
          <p:nvPr/>
        </p:nvSpPr>
        <p:spPr bwMode="auto">
          <a:xfrm>
            <a:off x="2286000" y="4029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3030" name="Oval 20"/>
          <p:cNvSpPr>
            <a:spLocks noChangeArrowheads="1"/>
          </p:cNvSpPr>
          <p:nvPr/>
        </p:nvSpPr>
        <p:spPr bwMode="auto">
          <a:xfrm>
            <a:off x="2514600" y="3267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3031" name="Line 22"/>
          <p:cNvSpPr>
            <a:spLocks noChangeShapeType="1"/>
          </p:cNvSpPr>
          <p:nvPr/>
        </p:nvSpPr>
        <p:spPr bwMode="auto">
          <a:xfrm flipH="1">
            <a:off x="1143000" y="2438400"/>
            <a:ext cx="2133600" cy="1219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2" name="Text Box 23"/>
          <p:cNvSpPr txBox="1">
            <a:spLocks noChangeArrowheads="1"/>
          </p:cNvSpPr>
          <p:nvPr/>
        </p:nvSpPr>
        <p:spPr bwMode="auto">
          <a:xfrm>
            <a:off x="2667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hlink"/>
                </a:solidFill>
                <a:latin typeface="Arial" charset="0"/>
              </a:rPr>
              <a:t>t1</a:t>
            </a:r>
          </a:p>
        </p:txBody>
      </p:sp>
      <p:sp>
        <p:nvSpPr>
          <p:cNvPr id="43033" name="Text Box 24"/>
          <p:cNvSpPr txBox="1">
            <a:spLocks noChangeArrowheads="1"/>
          </p:cNvSpPr>
          <p:nvPr/>
        </p:nvSpPr>
        <p:spPr bwMode="auto">
          <a:xfrm>
            <a:off x="36576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hlink"/>
                </a:solidFill>
                <a:latin typeface="Arial" charset="0"/>
              </a:rPr>
              <a:t>t3</a:t>
            </a:r>
          </a:p>
        </p:txBody>
      </p:sp>
      <p:sp>
        <p:nvSpPr>
          <p:cNvPr id="43034" name="Text Box 25"/>
          <p:cNvSpPr txBox="1">
            <a:spLocks noChangeArrowheads="1"/>
          </p:cNvSpPr>
          <p:nvPr/>
        </p:nvSpPr>
        <p:spPr bwMode="auto">
          <a:xfrm>
            <a:off x="32004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hlink"/>
                </a:solidFill>
                <a:latin typeface="Arial" charset="0"/>
              </a:rPr>
              <a:t>t2</a:t>
            </a:r>
          </a:p>
        </p:txBody>
      </p:sp>
      <p:sp>
        <p:nvSpPr>
          <p:cNvPr id="43035" name="Text Box 26"/>
          <p:cNvSpPr txBox="1">
            <a:spLocks noChangeArrowheads="1"/>
          </p:cNvSpPr>
          <p:nvPr/>
        </p:nvSpPr>
        <p:spPr bwMode="auto">
          <a:xfrm>
            <a:off x="4191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hlink"/>
                </a:solidFill>
                <a:latin typeface="Arial" charset="0"/>
              </a:rPr>
              <a:t>t4</a:t>
            </a:r>
          </a:p>
        </p:txBody>
      </p:sp>
      <p:sp>
        <p:nvSpPr>
          <p:cNvPr id="43036" name="Line 27"/>
          <p:cNvSpPr>
            <a:spLocks noChangeShapeType="1"/>
          </p:cNvSpPr>
          <p:nvPr/>
        </p:nvSpPr>
        <p:spPr bwMode="auto">
          <a:xfrm>
            <a:off x="3810000" y="25908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7" name="Line 28"/>
          <p:cNvSpPr>
            <a:spLocks noChangeShapeType="1"/>
          </p:cNvSpPr>
          <p:nvPr/>
        </p:nvSpPr>
        <p:spPr bwMode="auto">
          <a:xfrm flipH="1">
            <a:off x="2057400" y="2133600"/>
            <a:ext cx="1219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8" name="Text Box 29"/>
          <p:cNvSpPr txBox="1">
            <a:spLocks noChangeArrowheads="1"/>
          </p:cNvSpPr>
          <p:nvPr/>
        </p:nvSpPr>
        <p:spPr bwMode="auto">
          <a:xfrm>
            <a:off x="1676400" y="19050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13</a:t>
            </a:r>
          </a:p>
        </p:txBody>
      </p:sp>
      <p:sp>
        <p:nvSpPr>
          <p:cNvPr id="43039" name="Text Box 30"/>
          <p:cNvSpPr txBox="1">
            <a:spLocks noChangeArrowheads="1"/>
          </p:cNvSpPr>
          <p:nvPr/>
        </p:nvSpPr>
        <p:spPr bwMode="auto">
          <a:xfrm>
            <a:off x="1524000" y="2365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3040" name="Text Box 31"/>
          <p:cNvSpPr txBox="1">
            <a:spLocks noChangeArrowheads="1"/>
          </p:cNvSpPr>
          <p:nvPr/>
        </p:nvSpPr>
        <p:spPr bwMode="auto">
          <a:xfrm>
            <a:off x="2209800" y="41910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hlink"/>
                </a:solidFill>
                <a:latin typeface="Arial" charset="0"/>
              </a:rPr>
              <a:t>P is </a:t>
            </a:r>
          </a:p>
          <a:p>
            <a:pPr>
              <a:spcBef>
                <a:spcPct val="0"/>
              </a:spcBef>
              <a:buFontTx/>
              <a:buNone/>
            </a:pPr>
            <a:r>
              <a:rPr lang="en-US" altLang="en-US" sz="1800">
                <a:solidFill>
                  <a:schemeClr val="hlink"/>
                </a:solidFill>
                <a:latin typeface="Arial" charset="0"/>
              </a:rPr>
              <a:t>+ve</a:t>
            </a:r>
          </a:p>
        </p:txBody>
      </p:sp>
      <p:sp>
        <p:nvSpPr>
          <p:cNvPr id="43041" name="Text Box 32"/>
          <p:cNvSpPr txBox="1">
            <a:spLocks noChangeArrowheads="1"/>
          </p:cNvSpPr>
          <p:nvPr/>
        </p:nvSpPr>
        <p:spPr bwMode="auto">
          <a:xfrm>
            <a:off x="0" y="2057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Target speed=</a:t>
            </a:r>
          </a:p>
          <a:p>
            <a:pPr>
              <a:spcBef>
                <a:spcPct val="0"/>
              </a:spcBef>
              <a:buFontTx/>
              <a:buNone/>
            </a:pPr>
            <a:r>
              <a:rPr lang="en-US" altLang="en-US" sz="1800" b="0">
                <a:latin typeface="Arial" charset="0"/>
              </a:rPr>
              <a:t>leftRPMset</a:t>
            </a:r>
            <a:r>
              <a:rPr lang="en-US" altLang="en-US" sz="1800">
                <a:latin typeface="Arial" charset="0"/>
              </a:rPr>
              <a:t> =10</a:t>
            </a:r>
          </a:p>
        </p:txBody>
      </p:sp>
      <p:sp>
        <p:nvSpPr>
          <p:cNvPr id="43042" name="Text Box 33"/>
          <p:cNvSpPr txBox="1">
            <a:spLocks noChangeArrowheads="1"/>
          </p:cNvSpPr>
          <p:nvPr/>
        </p:nvSpPr>
        <p:spPr bwMode="auto">
          <a:xfrm>
            <a:off x="4343400" y="1219200"/>
            <a:ext cx="4495800" cy="92551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Arial" charset="0"/>
              </a:rPr>
              <a:t>Usage of the P proportional term</a:t>
            </a:r>
          </a:p>
          <a:p>
            <a:pPr>
              <a:spcBef>
                <a:spcPct val="0"/>
              </a:spcBef>
              <a:buFontTx/>
              <a:buNone/>
            </a:pPr>
            <a:r>
              <a:rPr lang="en-US" altLang="en-US" sz="1800" dirty="0" smtClean="0">
                <a:latin typeface="Arial" charset="0"/>
              </a:rPr>
              <a:t>For each 50ms, </a:t>
            </a:r>
            <a:r>
              <a:rPr lang="en-US" altLang="en-US" sz="1800" dirty="0">
                <a:latin typeface="Arial" charset="0"/>
              </a:rPr>
              <a:t>a new </a:t>
            </a:r>
          </a:p>
          <a:p>
            <a:pPr>
              <a:spcBef>
                <a:spcPct val="0"/>
              </a:spcBef>
              <a:buFontTx/>
              <a:buNone/>
            </a:pPr>
            <a:r>
              <a:rPr lang="en-US" altLang="en-US" sz="1800" dirty="0">
                <a:latin typeface="Arial" charset="0"/>
              </a:rPr>
              <a:t>left RPM (speed of wheel) is  measured</a:t>
            </a:r>
            <a:endParaRPr lang="en-US" altLang="en-US" sz="1800" b="0" dirty="0">
              <a:latin typeface="Arial" charset="0"/>
            </a:endParaRPr>
          </a:p>
        </p:txBody>
      </p:sp>
      <p:sp>
        <p:nvSpPr>
          <p:cNvPr id="43043" name="Line 34"/>
          <p:cNvSpPr>
            <a:spLocks noChangeShapeType="1"/>
          </p:cNvSpPr>
          <p:nvPr/>
        </p:nvSpPr>
        <p:spPr bwMode="auto">
          <a:xfrm>
            <a:off x="3276600" y="2133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4" name="Text Box 35"/>
          <p:cNvSpPr txBox="1">
            <a:spLocks noChangeArrowheads="1"/>
          </p:cNvSpPr>
          <p:nvPr/>
        </p:nvSpPr>
        <p:spPr bwMode="auto">
          <a:xfrm>
            <a:off x="2971800" y="12192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P is </a:t>
            </a:r>
          </a:p>
          <a:p>
            <a:pPr>
              <a:spcBef>
                <a:spcPct val="0"/>
              </a:spcBef>
              <a:buFontTx/>
              <a:buNone/>
            </a:pPr>
            <a:r>
              <a:rPr lang="en-US" altLang="en-US" sz="1800">
                <a:solidFill>
                  <a:srgbClr val="FF0000"/>
                </a:solidFill>
                <a:latin typeface="Arial" charset="0"/>
              </a:rPr>
              <a:t>-ve</a:t>
            </a:r>
          </a:p>
        </p:txBody>
      </p:sp>
      <p:sp>
        <p:nvSpPr>
          <p:cNvPr id="43045" name="Text Box 36"/>
          <p:cNvSpPr txBox="1">
            <a:spLocks noChangeArrowheads="1"/>
          </p:cNvSpPr>
          <p:nvPr/>
        </p:nvSpPr>
        <p:spPr bwMode="auto">
          <a:xfrm>
            <a:off x="7239000" y="29718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43046" name="Text Box 37"/>
          <p:cNvSpPr txBox="1">
            <a:spLocks noChangeArrowheads="1"/>
          </p:cNvSpPr>
          <p:nvPr/>
        </p:nvSpPr>
        <p:spPr bwMode="auto">
          <a:xfrm>
            <a:off x="7010400" y="4343400"/>
            <a:ext cx="188118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400" smtClean="0">
                <a:ea typeface="新細明體" pitchFamily="18" charset="-120"/>
              </a:rPr>
              <a:t>Understanding PID –a little summary for the P proportional term</a:t>
            </a:r>
          </a:p>
        </p:txBody>
      </p:sp>
      <p:sp>
        <p:nvSpPr>
          <p:cNvPr id="44035" name="Rectangle 3"/>
          <p:cNvSpPr>
            <a:spLocks noGrp="1" noChangeArrowheads="1"/>
          </p:cNvSpPr>
          <p:nvPr>
            <p:ph idx="1"/>
          </p:nvPr>
        </p:nvSpPr>
        <p:spPr/>
        <p:txBody>
          <a:bodyPr/>
          <a:lstStyle/>
          <a:p>
            <a:pPr eaLnBrk="1" hangingPunct="1">
              <a:lnSpc>
                <a:spcPct val="90000"/>
              </a:lnSpc>
            </a:pPr>
            <a:r>
              <a:rPr lang="en-US" altLang="en-US" sz="2400" dirty="0" smtClean="0">
                <a:ea typeface="新細明體" pitchFamily="18" charset="-120"/>
              </a:rPr>
              <a:t>When the measurement  is below the set point (</a:t>
            </a:r>
            <a:r>
              <a:rPr lang="en-US" altLang="en-US" sz="2400" dirty="0" err="1" smtClean="0">
                <a:ea typeface="新細明體" pitchFamily="18" charset="-120"/>
              </a:rPr>
              <a:t>leftRPMset</a:t>
            </a:r>
            <a:r>
              <a:rPr lang="en-US" altLang="en-US" sz="2400" dirty="0" smtClean="0">
                <a:ea typeface="新細明體" pitchFamily="18" charset="-120"/>
              </a:rPr>
              <a:t>)</a:t>
            </a:r>
          </a:p>
          <a:p>
            <a:pPr lvl="1" eaLnBrk="1" hangingPunct="1">
              <a:lnSpc>
                <a:spcPct val="90000"/>
              </a:lnSpc>
            </a:pPr>
            <a:r>
              <a:rPr lang="en-US" altLang="en-US" sz="2100" dirty="0" smtClean="0">
                <a:ea typeface="新細明體" pitchFamily="18" charset="-120"/>
              </a:rPr>
              <a:t>The motor is currently too slow</a:t>
            </a:r>
          </a:p>
          <a:p>
            <a:pPr lvl="1" eaLnBrk="1" hangingPunct="1">
              <a:lnSpc>
                <a:spcPct val="90000"/>
              </a:lnSpc>
            </a:pPr>
            <a:r>
              <a:rPr lang="en-US" altLang="en-US" sz="2100" dirty="0" smtClean="0">
                <a:ea typeface="新細明體" pitchFamily="18" charset="-120"/>
              </a:rPr>
              <a:t>The P term calculated is +</a:t>
            </a:r>
            <a:r>
              <a:rPr lang="en-US" altLang="en-US" sz="2100" dirty="0" err="1" smtClean="0">
                <a:ea typeface="新細明體" pitchFamily="18" charset="-120"/>
              </a:rPr>
              <a:t>ve</a:t>
            </a:r>
            <a:r>
              <a:rPr lang="en-US" altLang="en-US" sz="2100" dirty="0" smtClean="0">
                <a:ea typeface="新細明體" pitchFamily="18" charset="-120"/>
              </a:rPr>
              <a:t>, need to push the speed higher</a:t>
            </a:r>
          </a:p>
          <a:p>
            <a:pPr eaLnBrk="1" hangingPunct="1">
              <a:lnSpc>
                <a:spcPct val="90000"/>
              </a:lnSpc>
            </a:pPr>
            <a:r>
              <a:rPr lang="en-US" altLang="en-US" sz="2400" dirty="0" smtClean="0">
                <a:ea typeface="新細明體" pitchFamily="18" charset="-120"/>
              </a:rPr>
              <a:t>When the measurement  is above the set point (</a:t>
            </a:r>
            <a:r>
              <a:rPr lang="en-US" altLang="en-US" sz="2400" dirty="0" err="1" smtClean="0">
                <a:ea typeface="新細明體" pitchFamily="18" charset="-120"/>
              </a:rPr>
              <a:t>leftRPMset</a:t>
            </a:r>
            <a:r>
              <a:rPr lang="en-US" altLang="en-US" sz="2400" dirty="0" smtClean="0">
                <a:ea typeface="新細明體" pitchFamily="18" charset="-120"/>
              </a:rPr>
              <a:t>)</a:t>
            </a:r>
          </a:p>
          <a:p>
            <a:pPr lvl="1" eaLnBrk="1" hangingPunct="1">
              <a:lnSpc>
                <a:spcPct val="90000"/>
              </a:lnSpc>
            </a:pPr>
            <a:r>
              <a:rPr lang="en-US" altLang="en-US" sz="2100" dirty="0" smtClean="0">
                <a:ea typeface="新細明體" pitchFamily="18" charset="-120"/>
              </a:rPr>
              <a:t>The motor is running too fast</a:t>
            </a:r>
          </a:p>
          <a:p>
            <a:pPr lvl="1" eaLnBrk="1" hangingPunct="1">
              <a:lnSpc>
                <a:spcPct val="90000"/>
              </a:lnSpc>
            </a:pPr>
            <a:r>
              <a:rPr lang="en-US" altLang="en-US" sz="2100" dirty="0" smtClean="0">
                <a:ea typeface="新細明體" pitchFamily="18" charset="-120"/>
              </a:rPr>
              <a:t>The P proportional term is -</a:t>
            </a:r>
            <a:r>
              <a:rPr lang="en-US" altLang="en-US" sz="2100" dirty="0" err="1" smtClean="0">
                <a:ea typeface="新細明體" pitchFamily="18" charset="-120"/>
              </a:rPr>
              <a:t>ve</a:t>
            </a:r>
            <a:r>
              <a:rPr lang="en-US" altLang="en-US" sz="2100" dirty="0" smtClean="0">
                <a:ea typeface="新細明體" pitchFamily="18" charset="-120"/>
              </a:rPr>
              <a:t>, lowering down the speed.</a:t>
            </a:r>
          </a:p>
          <a:p>
            <a:pPr eaLnBrk="1" hangingPunct="1">
              <a:lnSpc>
                <a:spcPct val="90000"/>
              </a:lnSpc>
            </a:pPr>
            <a:r>
              <a:rPr lang="en-US" altLang="en-US" sz="2400" dirty="0" smtClean="0">
                <a:solidFill>
                  <a:srgbClr val="FF0000"/>
                </a:solidFill>
                <a:ea typeface="新細明體" pitchFamily="18" charset="-120"/>
              </a:rPr>
              <a:t>Increase in </a:t>
            </a:r>
            <a:r>
              <a:rPr lang="en-US" altLang="en-US" sz="2400" dirty="0" err="1" smtClean="0">
                <a:solidFill>
                  <a:srgbClr val="FF0000"/>
                </a:solidFill>
                <a:ea typeface="新細明體" pitchFamily="18" charset="-120"/>
              </a:rPr>
              <a:t>Pgain</a:t>
            </a:r>
            <a:r>
              <a:rPr lang="en-US" altLang="en-US" sz="2400" dirty="0" smtClean="0">
                <a:solidFill>
                  <a:srgbClr val="FF0000"/>
                </a:solidFill>
                <a:ea typeface="新細明體" pitchFamily="18" charset="-120"/>
              </a:rPr>
              <a:t> (</a:t>
            </a:r>
            <a:r>
              <a:rPr lang="en-US" altLang="en-US" sz="2400" dirty="0" err="1" smtClean="0">
                <a:solidFill>
                  <a:srgbClr val="FF0000"/>
                </a:solidFill>
                <a:ea typeface="新細明體" pitchFamily="18" charset="-120"/>
              </a:rPr>
              <a:t>Kp</a:t>
            </a:r>
            <a:r>
              <a:rPr lang="en-US" altLang="en-US" sz="2400" dirty="0" smtClean="0">
                <a:solidFill>
                  <a:srgbClr val="FF0000"/>
                </a:solidFill>
                <a:ea typeface="新細明體" pitchFamily="18" charset="-120"/>
              </a:rPr>
              <a:t>) will </a:t>
            </a:r>
            <a:r>
              <a:rPr lang="en-US" altLang="en-US" sz="2500" dirty="0" smtClean="0">
                <a:solidFill>
                  <a:srgbClr val="FF0000"/>
                </a:solidFill>
                <a:ea typeface="新細明體" pitchFamily="18" charset="-120"/>
              </a:rPr>
              <a:t>decrease rise time (meaning faster to reach set point) , decrease steady state error (study it later)</a:t>
            </a:r>
          </a:p>
          <a:p>
            <a:pPr lvl="1" eaLnBrk="1" hangingPunct="1">
              <a:lnSpc>
                <a:spcPct val="90000"/>
              </a:lnSpc>
            </a:pPr>
            <a:r>
              <a:rPr lang="en-US" altLang="en-US" sz="2000" dirty="0" smtClean="0">
                <a:solidFill>
                  <a:srgbClr val="FF0000"/>
                </a:solidFill>
                <a:ea typeface="新細明體" pitchFamily="18" charset="-120"/>
              </a:rPr>
              <a:t>It also increases overshoot</a:t>
            </a:r>
          </a:p>
          <a:p>
            <a:pPr lvl="1" eaLnBrk="1" hangingPunct="1">
              <a:lnSpc>
                <a:spcPct val="90000"/>
              </a:lnSpc>
            </a:pPr>
            <a:endParaRPr lang="en-US" altLang="en-US" sz="2100" dirty="0" smtClean="0">
              <a:solidFill>
                <a:srgbClr val="FF0000"/>
              </a:solidFill>
              <a:ea typeface="新細明體" pitchFamily="18" charset="-120"/>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40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A71349A7-29A3-4D69-BA11-C0C386FD92D2}" type="slidenum">
              <a:rPr lang="en-US" altLang="en-US" sz="1200" b="0">
                <a:latin typeface="Arial" charset="0"/>
              </a:rPr>
              <a:pPr>
                <a:spcBef>
                  <a:spcPct val="0"/>
                </a:spcBef>
                <a:buFontTx/>
                <a:buNone/>
              </a:pPr>
              <a:t>53</a:t>
            </a:fld>
            <a:endParaRPr lang="en-US" altLang="en-US" sz="1200" b="0">
              <a:latin typeface="Arial" charset="0"/>
            </a:endParaRPr>
          </a:p>
        </p:txBody>
      </p:sp>
      <p:sp>
        <p:nvSpPr>
          <p:cNvPr id="44038" name="Line 4"/>
          <p:cNvSpPr>
            <a:spLocks noChangeShapeType="1"/>
          </p:cNvSpPr>
          <p:nvPr/>
        </p:nvSpPr>
        <p:spPr bwMode="auto">
          <a:xfrm flipV="1">
            <a:off x="8229600" y="2438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Line 5"/>
          <p:cNvSpPr>
            <a:spLocks noChangeShapeType="1"/>
          </p:cNvSpPr>
          <p:nvPr/>
        </p:nvSpPr>
        <p:spPr bwMode="auto">
          <a:xfrm>
            <a:off x="8085138" y="3505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TW" sz="3400" smtClean="0"/>
              <a:t>(line 9 ) Effects of increasing Kd (D)</a:t>
            </a:r>
            <a:br>
              <a:rPr lang="en-US" altLang="zh-TW" sz="3400" smtClean="0"/>
            </a:br>
            <a:r>
              <a:rPr lang="en-US" altLang="zh-TW" sz="2100" smtClean="0"/>
              <a:t>http://en.wikipedia.org/wiki/PID_controller</a:t>
            </a:r>
            <a:r>
              <a:rPr lang="en-US" altLang="zh-TW" sz="3400" smtClean="0"/>
              <a:t/>
            </a:r>
            <a:br>
              <a:rPr lang="en-US" altLang="zh-TW" sz="3400" smtClean="0"/>
            </a:br>
            <a:endParaRPr lang="en-US" altLang="zh-TW" sz="3400" smtClean="0"/>
          </a:p>
        </p:txBody>
      </p:sp>
      <p:sp>
        <p:nvSpPr>
          <p:cNvPr id="45059" name="Rectangle 3"/>
          <p:cNvSpPr>
            <a:spLocks noGrp="1" noChangeArrowheads="1"/>
          </p:cNvSpPr>
          <p:nvPr>
            <p:ph type="body" sz="half" idx="1"/>
          </p:nvPr>
        </p:nvSpPr>
        <p:spPr/>
        <p:txBody>
          <a:bodyPr/>
          <a:lstStyle/>
          <a:p>
            <a:pPr eaLnBrk="1" hangingPunct="1"/>
            <a:endParaRPr lang="en-US" altLang="zh-TW" sz="2800" smtClean="0"/>
          </a:p>
          <a:p>
            <a:pPr eaLnBrk="1" hangingPunct="1"/>
            <a:endParaRPr lang="en-US" altLang="zh-TW" sz="2800" smtClean="0"/>
          </a:p>
          <a:p>
            <a:pPr eaLnBrk="1" hangingPunct="1"/>
            <a:r>
              <a:rPr lang="en-US" altLang="zh-TW" sz="2800" smtClean="0"/>
              <a:t>           </a:t>
            </a:r>
          </a:p>
        </p:txBody>
      </p:sp>
      <p:graphicFrame>
        <p:nvGraphicFramePr>
          <p:cNvPr id="309252" name="Group 4"/>
          <p:cNvGraphicFramePr>
            <a:graphicFrameLocks noGrp="1"/>
          </p:cNvGraphicFramePr>
          <p:nvPr>
            <p:ph sz="half" idx="2"/>
          </p:nvPr>
        </p:nvGraphicFramePr>
        <p:xfrm>
          <a:off x="1258888" y="1125538"/>
          <a:ext cx="7273925" cy="4967288"/>
        </p:xfrm>
        <a:graphic>
          <a:graphicData uri="http://schemas.openxmlformats.org/drawingml/2006/table">
            <a:tbl>
              <a:tblPr/>
              <a:tblGrid>
                <a:gridCol w="1454150">
                  <a:extLst>
                    <a:ext uri="{9D8B030D-6E8A-4147-A177-3AD203B41FA5}">
                      <a16:colId xmlns="" xmlns:a16="http://schemas.microsoft.com/office/drawing/2014/main" val="20000"/>
                    </a:ext>
                  </a:extLst>
                </a:gridCol>
                <a:gridCol w="1455737">
                  <a:extLst>
                    <a:ext uri="{9D8B030D-6E8A-4147-A177-3AD203B41FA5}">
                      <a16:colId xmlns="" xmlns:a16="http://schemas.microsoft.com/office/drawing/2014/main" val="20001"/>
                    </a:ext>
                  </a:extLst>
                </a:gridCol>
                <a:gridCol w="1454150">
                  <a:extLst>
                    <a:ext uri="{9D8B030D-6E8A-4147-A177-3AD203B41FA5}">
                      <a16:colId xmlns="" xmlns:a16="http://schemas.microsoft.com/office/drawing/2014/main" val="20002"/>
                    </a:ext>
                  </a:extLst>
                </a:gridCol>
                <a:gridCol w="1454150">
                  <a:extLst>
                    <a:ext uri="{9D8B030D-6E8A-4147-A177-3AD203B41FA5}">
                      <a16:colId xmlns="" xmlns:a16="http://schemas.microsoft.com/office/drawing/2014/main" val="20003"/>
                    </a:ext>
                  </a:extLst>
                </a:gridCol>
                <a:gridCol w="1455738">
                  <a:extLst>
                    <a:ext uri="{9D8B030D-6E8A-4147-A177-3AD203B41FA5}">
                      <a16:colId xmlns="" xmlns:a16="http://schemas.microsoft.com/office/drawing/2014/main" val="20004"/>
                    </a:ext>
                  </a:extLst>
                </a:gridCol>
              </a:tblGrid>
              <a:tr h="111125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Parameter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Rise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Overshoot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Settling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Steady state error</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 xmlns:a16="http://schemas.microsoft.com/office/drawing/2014/main" val="10000"/>
                  </a:ext>
                </a:extLst>
              </a:tr>
              <a:tr h="117792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Kp (Pgain)</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accent1"/>
                          </a:solidFill>
                          <a:effectLst/>
                          <a:latin typeface="Arial" charset="0"/>
                          <a:ea typeface="新細明體" pitchFamily="18" charset="-120"/>
                        </a:rPr>
                        <a:t>step1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6338">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Ki (Igain)</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gainI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Eliminate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accent1"/>
                          </a:solidFill>
                          <a:effectLst/>
                          <a:latin typeface="Arial" charset="0"/>
                          <a:ea typeface="新細明體" pitchFamily="18" charset="-120"/>
                        </a:rPr>
                        <a:t>step3</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sng"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 xmlns:a16="http://schemas.microsoft.com/office/drawing/2014/main" val="10002"/>
                  </a:ext>
                </a:extLst>
              </a:tr>
              <a:tr h="150177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新細明體" pitchFamily="18" charset="-120"/>
                        </a:rPr>
                        <a:t>Kd (D</a:t>
                      </a:r>
                      <a:r>
                        <a:rPr kumimoji="0" lang="en-US" altLang="zh-TW" sz="2000" b="0" i="0" u="none" strike="noStrike" cap="none" normalizeH="0" baseline="0" smtClean="0">
                          <a:ln>
                            <a:noFill/>
                          </a:ln>
                          <a:solidFill>
                            <a:schemeClr val="tx1"/>
                          </a:solidFill>
                          <a:effectLst/>
                          <a:latin typeface="Arial" charset="0"/>
                          <a:ea typeface="新細明體" pitchFamily="18" charset="-120"/>
                        </a:rPr>
                        <a:t>gain</a:t>
                      </a:r>
                      <a:r>
                        <a:rPr kumimoji="0" lang="en-US" altLang="zh-TW" sz="2000" b="1" i="0" u="none" strike="noStrike" cap="none" normalizeH="0" baseline="0" smtClean="0">
                          <a:ln>
                            <a:noFill/>
                          </a:ln>
                          <a:solidFill>
                            <a:schemeClr val="tx1"/>
                          </a:solidFill>
                          <a:effectLst/>
                          <a:latin typeface="Arial" charset="0"/>
                          <a:ea typeface="新細明體"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新細明體" pitchFamily="18" charset="-120"/>
                        </a:rPr>
                        <a:t> 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sng" strike="noStrike" cap="none" normalizeH="0" baseline="0" smtClean="0">
                          <a:ln>
                            <a:noFill/>
                          </a:ln>
                          <a:solidFill>
                            <a:schemeClr val="tx1"/>
                          </a:solidFill>
                          <a:effectLst/>
                          <a:latin typeface="Arial" charset="0"/>
                          <a:ea typeface="新細明體" pitchFamily="18" charset="-120"/>
                        </a:rPr>
                        <a:t>step2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1"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新細明體" pitchFamily="18" charset="-120"/>
                        </a:rPr>
                        <a:t>Small Change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1"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4509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509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CC8654E1-C568-4EF9-B4B1-8247BF7CEFB4}" type="slidenum">
              <a:rPr lang="en-US" altLang="en-US" sz="1200" b="0">
                <a:latin typeface="Arial" charset="0"/>
              </a:rPr>
              <a:pPr>
                <a:spcBef>
                  <a:spcPct val="0"/>
                </a:spcBef>
                <a:buFontTx/>
                <a:buNone/>
              </a:pPr>
              <a:t>54</a:t>
            </a:fld>
            <a:endParaRPr lang="en-US" altLang="en-US" sz="1200" b="0">
              <a:latin typeface="Arial" charset="0"/>
            </a:endParaRPr>
          </a:p>
        </p:txBody>
      </p:sp>
      <p:sp>
        <p:nvSpPr>
          <p:cNvPr id="45094" name="WordArt 39" descr="Narrow vertical"/>
          <p:cNvSpPr>
            <a:spLocks noChangeArrowheads="1" noChangeShapeType="1" noTextEdit="1"/>
          </p:cNvSpPr>
          <p:nvPr/>
        </p:nvSpPr>
        <p:spPr bwMode="auto">
          <a:xfrm>
            <a:off x="7391400" y="0"/>
            <a:ext cx="1249363"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dx/dt</a:t>
            </a:r>
          </a:p>
        </p:txBody>
      </p:sp>
      <p:sp>
        <p:nvSpPr>
          <p:cNvPr id="45095" name="WordArt 40"/>
          <p:cNvSpPr>
            <a:spLocks noChangeArrowheads="1" noChangeShapeType="1" noTextEdit="1"/>
          </p:cNvSpPr>
          <p:nvPr/>
        </p:nvSpPr>
        <p:spPr bwMode="auto">
          <a:xfrm>
            <a:off x="228600" y="3124200"/>
            <a:ext cx="990600" cy="131445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dx/dt</a:t>
            </a:r>
          </a:p>
        </p:txBody>
      </p:sp>
      <p:sp>
        <p:nvSpPr>
          <p:cNvPr id="45096" name="Oval 41"/>
          <p:cNvSpPr>
            <a:spLocks noChangeArrowheads="1"/>
          </p:cNvSpPr>
          <p:nvPr/>
        </p:nvSpPr>
        <p:spPr bwMode="auto">
          <a:xfrm>
            <a:off x="381000" y="4114800"/>
            <a:ext cx="8534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ea typeface="新細明體" pitchFamily="18" charset="-120"/>
              </a:rPr>
              <a:t>Derivative term</a:t>
            </a:r>
          </a:p>
        </p:txBody>
      </p:sp>
      <p:sp>
        <p:nvSpPr>
          <p:cNvPr id="46083" name="Rectangle 3"/>
          <p:cNvSpPr>
            <a:spLocks noGrp="1" noChangeArrowheads="1"/>
          </p:cNvSpPr>
          <p:nvPr>
            <p:ph idx="1"/>
          </p:nvPr>
        </p:nvSpPr>
        <p:spPr/>
        <p:txBody>
          <a:bodyPr/>
          <a:lstStyle/>
          <a:p>
            <a:pPr eaLnBrk="1" hangingPunct="1"/>
            <a:r>
              <a:rPr kumimoji="1" lang="en-US" altLang="zh-TW" sz="2800" smtClean="0">
                <a:solidFill>
                  <a:schemeClr val="tx2"/>
                </a:solidFill>
              </a:rPr>
              <a:t>Derivative control</a:t>
            </a:r>
          </a:p>
          <a:p>
            <a:pPr lvl="1" eaLnBrk="1" hangingPunct="1"/>
            <a:r>
              <a:rPr kumimoji="1" lang="en-US" altLang="zh-TW" smtClean="0"/>
              <a:t>Dgain*[d(leftErr)/dt] </a:t>
            </a:r>
          </a:p>
          <a:p>
            <a:pPr eaLnBrk="1" hangingPunct="1"/>
            <a:r>
              <a:rPr kumimoji="1" lang="en-US" altLang="zh-TW" smtClean="0"/>
              <a:t>d(leftErr)/dt</a:t>
            </a:r>
            <a:r>
              <a:rPr lang="en-US" altLang="en-US" smtClean="0">
                <a:ea typeface="新細明體" pitchFamily="18" charset="-120"/>
              </a:rPr>
              <a:t> =</a:t>
            </a:r>
          </a:p>
          <a:p>
            <a:pPr lvl="1" eaLnBrk="1" hangingPunct="1"/>
            <a:r>
              <a:rPr lang="en-US" altLang="en-US" sz="2900" smtClean="0">
                <a:ea typeface="新細明體" pitchFamily="18" charset="-120"/>
              </a:rPr>
              <a:t>=Derivative term </a:t>
            </a:r>
          </a:p>
          <a:p>
            <a:pPr lvl="1" eaLnBrk="1" hangingPunct="1"/>
            <a:r>
              <a:rPr lang="en-US" altLang="en-US" sz="2900" smtClean="0">
                <a:ea typeface="新細明體" pitchFamily="18" charset="-120"/>
              </a:rPr>
              <a:t>=current_Err  -  last_Err</a:t>
            </a:r>
          </a:p>
          <a:p>
            <a:pPr lvl="1" eaLnBrk="1" hangingPunct="1"/>
            <a:r>
              <a:rPr lang="en-US" altLang="en-US" sz="2900" smtClean="0">
                <a:ea typeface="新細明體" pitchFamily="18" charset="-120"/>
              </a:rPr>
              <a:t>=</a:t>
            </a:r>
            <a:r>
              <a:rPr lang="en-US" altLang="en-US" smtClean="0">
                <a:ea typeface="新細明體" pitchFamily="18" charset="-120"/>
              </a:rPr>
              <a:t>leftErr – leftlastErr ; in our program</a:t>
            </a: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408F4CE4-B3A2-4CF7-8294-CCEE56722DEB}" type="slidenum">
              <a:rPr lang="en-US" altLang="en-US" sz="1200" b="0">
                <a:latin typeface="Arial" charset="0"/>
              </a:rPr>
              <a:pPr>
                <a:spcBef>
                  <a:spcPct val="0"/>
                </a:spcBef>
                <a:buFontTx/>
                <a:buNone/>
              </a:pPr>
              <a:t>55</a:t>
            </a:fld>
            <a:endParaRPr lang="en-US" altLang="en-US" sz="1200" b="0">
              <a:latin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686800" cy="1143000"/>
          </a:xfrm>
        </p:spPr>
        <p:txBody>
          <a:bodyPr/>
          <a:lstStyle/>
          <a:p>
            <a:pPr eaLnBrk="1" hangingPunct="1"/>
            <a:r>
              <a:rPr lang="en-US" altLang="en-US" sz="2000" smtClean="0">
                <a:ea typeface="新細明體" pitchFamily="18" charset="-120"/>
              </a:rPr>
              <a:t>Example: time 0</a:t>
            </a:r>
            <a:r>
              <a:rPr lang="en-US" altLang="en-US" sz="2000" smtClean="0">
                <a:ea typeface="新細明體" pitchFamily="18" charset="-120"/>
                <a:sym typeface="Wingdings" pitchFamily="2" charset="2"/>
              </a:rPr>
              <a:t> t1, </a:t>
            </a:r>
            <a:r>
              <a:rPr lang="en-US" altLang="en-US" sz="2000" smtClean="0">
                <a:ea typeface="新細明體" pitchFamily="18" charset="-120"/>
              </a:rPr>
              <a:t>the Derivative term (=current-previous) When the measurement is rising, the Derivative term is -ve</a:t>
            </a:r>
            <a:endParaRPr lang="en-US" altLang="zh-TW" sz="2000" smtClean="0"/>
          </a:p>
        </p:txBody>
      </p:sp>
      <p:sp>
        <p:nvSpPr>
          <p:cNvPr id="47107" name="Rectangle 3"/>
          <p:cNvSpPr>
            <a:spLocks noGrp="1" noChangeArrowheads="1"/>
          </p:cNvSpPr>
          <p:nvPr>
            <p:ph idx="1"/>
          </p:nvPr>
        </p:nvSpPr>
        <p:spPr>
          <a:xfrm>
            <a:off x="463550" y="1196975"/>
            <a:ext cx="8229600" cy="4530725"/>
          </a:xfrm>
        </p:spPr>
        <p:txBody>
          <a:bodyPr/>
          <a:lstStyle/>
          <a:p>
            <a:pPr eaLnBrk="1" hangingPunct="1"/>
            <a:r>
              <a:rPr lang="en-US" altLang="zh-TW" smtClean="0"/>
              <a:t> </a:t>
            </a:r>
          </a:p>
        </p:txBody>
      </p:sp>
      <p:sp>
        <p:nvSpPr>
          <p:cNvPr id="471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71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A6345FDF-D163-4063-ABDE-2938AD84E3DC}" type="slidenum">
              <a:rPr lang="en-US" altLang="en-US" sz="1200" b="0">
                <a:latin typeface="Arial" charset="0"/>
              </a:rPr>
              <a:pPr>
                <a:spcBef>
                  <a:spcPct val="0"/>
                </a:spcBef>
                <a:buFontTx/>
                <a:buNone/>
              </a:pPr>
              <a:t>56</a:t>
            </a:fld>
            <a:endParaRPr lang="en-US" altLang="en-US" sz="1200" b="0">
              <a:latin typeface="Arial" charset="0"/>
            </a:endParaRPr>
          </a:p>
        </p:txBody>
      </p:sp>
      <p:sp>
        <p:nvSpPr>
          <p:cNvPr id="47110" name="Text Box 28"/>
          <p:cNvSpPr txBox="1">
            <a:spLocks noChangeArrowheads="1"/>
          </p:cNvSpPr>
          <p:nvPr/>
        </p:nvSpPr>
        <p:spPr bwMode="auto">
          <a:xfrm>
            <a:off x="228600" y="5334000"/>
            <a:ext cx="88106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leftD = Dgain * (leftErr – leftlastErr); </a:t>
            </a:r>
          </a:p>
          <a:p>
            <a:pPr>
              <a:spcBef>
                <a:spcPct val="0"/>
              </a:spcBef>
              <a:buFontTx/>
              <a:buNone/>
            </a:pPr>
            <a:r>
              <a:rPr lang="en-US" altLang="en-US" sz="1800" b="0">
                <a:solidFill>
                  <a:srgbClr val="FF0000"/>
                </a:solidFill>
                <a:latin typeface="Arial" charset="0"/>
              </a:rPr>
              <a:t>leftD= 5000* (3-7)=  5000*( -4) is negative</a:t>
            </a:r>
          </a:p>
          <a:p>
            <a:pPr>
              <a:spcBef>
                <a:spcPct val="0"/>
              </a:spcBef>
              <a:buFontTx/>
              <a:buNone/>
            </a:pPr>
            <a:r>
              <a:rPr lang="en-US" altLang="en-US" sz="1800" u="sng">
                <a:latin typeface="Arial" charset="0"/>
              </a:rPr>
              <a:t>To do:This term lowering down  “leftPWM” (less energy delivered to the wheel).</a:t>
            </a:r>
          </a:p>
        </p:txBody>
      </p:sp>
      <p:sp>
        <p:nvSpPr>
          <p:cNvPr id="47111" name="Text Box 37"/>
          <p:cNvSpPr txBox="1">
            <a:spLocks noChangeArrowheads="1"/>
          </p:cNvSpPr>
          <p:nvPr/>
        </p:nvSpPr>
        <p:spPr bwMode="auto">
          <a:xfrm>
            <a:off x="152400" y="4038600"/>
            <a:ext cx="1492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 </a:t>
            </a:r>
            <a:r>
              <a:rPr lang="en-US" altLang="en-US" sz="1800" b="0">
                <a:latin typeface="Arial" charset="0"/>
              </a:rPr>
              <a:t>leftlastErr=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eftlastPRM</a:t>
            </a:r>
          </a:p>
          <a:p>
            <a:pPr>
              <a:spcBef>
                <a:spcPct val="0"/>
              </a:spcBef>
              <a:buFontTx/>
              <a:buNone/>
            </a:pPr>
            <a:r>
              <a:rPr lang="en-US" altLang="en-US" sz="1800" b="0">
                <a:latin typeface="Arial" charset="0"/>
              </a:rPr>
              <a:t>=10-3=7</a:t>
            </a:r>
          </a:p>
          <a:p>
            <a:pPr>
              <a:spcBef>
                <a:spcPct val="0"/>
              </a:spcBef>
              <a:buFontTx/>
              <a:buNone/>
            </a:pPr>
            <a:endParaRPr lang="en-US" altLang="en-US" sz="1800">
              <a:latin typeface="Arial" charset="0"/>
            </a:endParaRPr>
          </a:p>
        </p:txBody>
      </p:sp>
      <p:sp>
        <p:nvSpPr>
          <p:cNvPr id="47112" name="Text Box 41"/>
          <p:cNvSpPr txBox="1">
            <a:spLocks noChangeArrowheads="1"/>
          </p:cNvSpPr>
          <p:nvPr/>
        </p:nvSpPr>
        <p:spPr bwMode="auto">
          <a:xfrm>
            <a:off x="0" y="26670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a:t>
            </a:r>
          </a:p>
          <a:p>
            <a:pPr>
              <a:spcBef>
                <a:spcPct val="0"/>
              </a:spcBef>
              <a:buFontTx/>
              <a:buNone/>
            </a:pPr>
            <a:r>
              <a:rPr lang="en-US" altLang="en-US" sz="1800" b="0">
                <a:latin typeface="Arial" charset="0"/>
              </a:rPr>
              <a:t>leftPRM</a:t>
            </a:r>
          </a:p>
          <a:p>
            <a:pPr>
              <a:spcBef>
                <a:spcPct val="0"/>
              </a:spcBef>
              <a:buFontTx/>
              <a:buNone/>
            </a:pPr>
            <a:r>
              <a:rPr lang="en-US" altLang="en-US" sz="1800" b="0">
                <a:latin typeface="Arial" charset="0"/>
              </a:rPr>
              <a:t>=10-7=3</a:t>
            </a:r>
          </a:p>
        </p:txBody>
      </p:sp>
      <p:sp>
        <p:nvSpPr>
          <p:cNvPr id="47113" name="Line 6"/>
          <p:cNvSpPr>
            <a:spLocks noChangeShapeType="1"/>
          </p:cNvSpPr>
          <p:nvPr/>
        </p:nvSpPr>
        <p:spPr bwMode="auto">
          <a:xfrm>
            <a:off x="1828800" y="2581275"/>
            <a:ext cx="50292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7"/>
          <p:cNvSpPr>
            <a:spLocks noChangeShapeType="1"/>
          </p:cNvSpPr>
          <p:nvPr/>
        </p:nvSpPr>
        <p:spPr bwMode="auto">
          <a:xfrm flipV="1">
            <a:off x="2081213" y="2022475"/>
            <a:ext cx="0" cy="287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8"/>
          <p:cNvSpPr>
            <a:spLocks noChangeShapeType="1"/>
          </p:cNvSpPr>
          <p:nvPr/>
        </p:nvSpPr>
        <p:spPr bwMode="auto">
          <a:xfrm flipV="1">
            <a:off x="2081213" y="4876800"/>
            <a:ext cx="38623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Freeform 9"/>
          <p:cNvSpPr>
            <a:spLocks/>
          </p:cNvSpPr>
          <p:nvPr/>
        </p:nvSpPr>
        <p:spPr bwMode="auto">
          <a:xfrm>
            <a:off x="2081213" y="20574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Line 12"/>
          <p:cNvSpPr>
            <a:spLocks noChangeShapeType="1"/>
          </p:cNvSpPr>
          <p:nvPr/>
        </p:nvSpPr>
        <p:spPr bwMode="auto">
          <a:xfrm>
            <a:off x="2801938" y="25987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Text Box 13"/>
          <p:cNvSpPr txBox="1">
            <a:spLocks noChangeArrowheads="1"/>
          </p:cNvSpPr>
          <p:nvPr/>
        </p:nvSpPr>
        <p:spPr bwMode="auto">
          <a:xfrm>
            <a:off x="2286000" y="50292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47119" name="Text Box 16"/>
          <p:cNvSpPr txBox="1">
            <a:spLocks noChangeArrowheads="1"/>
          </p:cNvSpPr>
          <p:nvPr/>
        </p:nvSpPr>
        <p:spPr bwMode="auto">
          <a:xfrm>
            <a:off x="1844675" y="4922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0</a:t>
            </a:r>
          </a:p>
        </p:txBody>
      </p:sp>
      <p:sp>
        <p:nvSpPr>
          <p:cNvPr id="47120" name="Text Box 17"/>
          <p:cNvSpPr txBox="1">
            <a:spLocks noChangeArrowheads="1"/>
          </p:cNvSpPr>
          <p:nvPr/>
        </p:nvSpPr>
        <p:spPr bwMode="auto">
          <a:xfrm>
            <a:off x="5867400" y="49530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time</a:t>
            </a:r>
          </a:p>
        </p:txBody>
      </p:sp>
      <p:sp>
        <p:nvSpPr>
          <p:cNvPr id="47121" name="Text Box 18"/>
          <p:cNvSpPr txBox="1">
            <a:spLocks noChangeArrowheads="1"/>
          </p:cNvSpPr>
          <p:nvPr/>
        </p:nvSpPr>
        <p:spPr bwMode="auto">
          <a:xfrm>
            <a:off x="685800" y="1219200"/>
            <a:ext cx="1301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latin typeface="Arial" charset="0"/>
              </a:rPr>
              <a:t>Target </a:t>
            </a:r>
          </a:p>
          <a:p>
            <a:pPr eaLnBrk="1" hangingPunct="1">
              <a:spcBef>
                <a:spcPct val="0"/>
              </a:spcBef>
              <a:buFontTx/>
              <a:buNone/>
            </a:pPr>
            <a:r>
              <a:rPr lang="en-US" altLang="zh-TW" sz="1800" b="0">
                <a:latin typeface="Arial" charset="0"/>
              </a:rPr>
              <a:t>Value=</a:t>
            </a:r>
          </a:p>
          <a:p>
            <a:pPr eaLnBrk="1" hangingPunct="1">
              <a:spcBef>
                <a:spcPct val="0"/>
              </a:spcBef>
              <a:buFontTx/>
              <a:buNone/>
            </a:pPr>
            <a:r>
              <a:rPr lang="en-US" altLang="zh-TW" sz="1800" b="0">
                <a:latin typeface="Arial" charset="0"/>
              </a:rPr>
              <a:t>leftRPMset</a:t>
            </a:r>
          </a:p>
          <a:p>
            <a:pPr eaLnBrk="1" hangingPunct="1">
              <a:spcBef>
                <a:spcPct val="0"/>
              </a:spcBef>
              <a:buFontTx/>
              <a:buNone/>
            </a:pPr>
            <a:r>
              <a:rPr lang="en-US" altLang="zh-TW" sz="1800" b="0">
                <a:latin typeface="Arial" charset="0"/>
              </a:rPr>
              <a:t>=10</a:t>
            </a:r>
          </a:p>
          <a:p>
            <a:pPr eaLnBrk="1" hangingPunct="1">
              <a:spcBef>
                <a:spcPct val="0"/>
              </a:spcBef>
              <a:buFontTx/>
              <a:buNone/>
            </a:pPr>
            <a:endParaRPr lang="en-US" altLang="zh-TW" sz="1800" b="0">
              <a:latin typeface="Arial" charset="0"/>
            </a:endParaRPr>
          </a:p>
        </p:txBody>
      </p:sp>
      <p:sp>
        <p:nvSpPr>
          <p:cNvPr id="47122" name="Line 19"/>
          <p:cNvSpPr>
            <a:spLocks noChangeShapeType="1"/>
          </p:cNvSpPr>
          <p:nvPr/>
        </p:nvSpPr>
        <p:spPr bwMode="auto">
          <a:xfrm flipH="1" flipV="1">
            <a:off x="3305175" y="2093913"/>
            <a:ext cx="47625" cy="2859087"/>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Text Box 20"/>
          <p:cNvSpPr txBox="1">
            <a:spLocks noChangeArrowheads="1"/>
          </p:cNvSpPr>
          <p:nvPr/>
        </p:nvSpPr>
        <p:spPr bwMode="auto">
          <a:xfrm>
            <a:off x="2801938" y="16621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47124" name="Line 25"/>
          <p:cNvSpPr>
            <a:spLocks noChangeShapeType="1"/>
          </p:cNvSpPr>
          <p:nvPr/>
        </p:nvSpPr>
        <p:spPr bwMode="auto">
          <a:xfrm>
            <a:off x="4313238" y="25987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Text Box 26"/>
          <p:cNvSpPr txBox="1">
            <a:spLocks noChangeArrowheads="1"/>
          </p:cNvSpPr>
          <p:nvPr/>
        </p:nvSpPr>
        <p:spPr bwMode="auto">
          <a:xfrm>
            <a:off x="3736975" y="31734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47126" name="Rectangle 27"/>
          <p:cNvSpPr>
            <a:spLocks noChangeArrowheads="1"/>
          </p:cNvSpPr>
          <p:nvPr/>
        </p:nvSpPr>
        <p:spPr bwMode="auto">
          <a:xfrm>
            <a:off x="2057400" y="2590800"/>
            <a:ext cx="762000" cy="22860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7127" name="Oval 33"/>
          <p:cNvSpPr>
            <a:spLocks noChangeArrowheads="1"/>
          </p:cNvSpPr>
          <p:nvPr/>
        </p:nvSpPr>
        <p:spPr bwMode="auto">
          <a:xfrm>
            <a:off x="2286000" y="4029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7128" name="Oval 34"/>
          <p:cNvSpPr>
            <a:spLocks noChangeArrowheads="1"/>
          </p:cNvSpPr>
          <p:nvPr/>
        </p:nvSpPr>
        <p:spPr bwMode="auto">
          <a:xfrm>
            <a:off x="2514600" y="3267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7129" name="Line 35"/>
          <p:cNvSpPr>
            <a:spLocks noChangeShapeType="1"/>
          </p:cNvSpPr>
          <p:nvPr/>
        </p:nvSpPr>
        <p:spPr bwMode="auto">
          <a:xfrm>
            <a:off x="2286000" y="2581275"/>
            <a:ext cx="0" cy="1524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Line 36"/>
          <p:cNvSpPr>
            <a:spLocks noChangeShapeType="1"/>
          </p:cNvSpPr>
          <p:nvPr/>
        </p:nvSpPr>
        <p:spPr bwMode="auto">
          <a:xfrm flipV="1">
            <a:off x="2514600" y="2581275"/>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Line 38"/>
          <p:cNvSpPr>
            <a:spLocks noChangeShapeType="1"/>
          </p:cNvSpPr>
          <p:nvPr/>
        </p:nvSpPr>
        <p:spPr bwMode="auto">
          <a:xfrm>
            <a:off x="2286000" y="3038475"/>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Text Box 39"/>
          <p:cNvSpPr txBox="1">
            <a:spLocks noChangeArrowheads="1"/>
          </p:cNvSpPr>
          <p:nvPr/>
        </p:nvSpPr>
        <p:spPr bwMode="auto">
          <a:xfrm>
            <a:off x="2057400" y="1285875"/>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¼ seconds</a:t>
            </a:r>
          </a:p>
        </p:txBody>
      </p:sp>
      <p:sp>
        <p:nvSpPr>
          <p:cNvPr id="47133" name="Line 40"/>
          <p:cNvSpPr>
            <a:spLocks noChangeShapeType="1"/>
          </p:cNvSpPr>
          <p:nvPr/>
        </p:nvSpPr>
        <p:spPr bwMode="auto">
          <a:xfrm flipH="1">
            <a:off x="2362200" y="1743075"/>
            <a:ext cx="76200" cy="12192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Line 44"/>
          <p:cNvSpPr>
            <a:spLocks noChangeShapeType="1"/>
          </p:cNvSpPr>
          <p:nvPr/>
        </p:nvSpPr>
        <p:spPr bwMode="auto">
          <a:xfrm flipV="1">
            <a:off x="1447800" y="3657600"/>
            <a:ext cx="838200" cy="1371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5" name="Line 45"/>
          <p:cNvSpPr>
            <a:spLocks noChangeShapeType="1"/>
          </p:cNvSpPr>
          <p:nvPr/>
        </p:nvSpPr>
        <p:spPr bwMode="auto">
          <a:xfrm flipH="1">
            <a:off x="1143000" y="3124200"/>
            <a:ext cx="1371600" cy="5334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Text Box 46"/>
          <p:cNvSpPr txBox="1">
            <a:spLocks noChangeArrowheads="1"/>
          </p:cNvSpPr>
          <p:nvPr/>
        </p:nvSpPr>
        <p:spPr bwMode="auto">
          <a:xfrm>
            <a:off x="2667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47137" name="Text Box 47"/>
          <p:cNvSpPr txBox="1">
            <a:spLocks noChangeArrowheads="1"/>
          </p:cNvSpPr>
          <p:nvPr/>
        </p:nvSpPr>
        <p:spPr bwMode="auto">
          <a:xfrm>
            <a:off x="36576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47138" name="Text Box 48"/>
          <p:cNvSpPr txBox="1">
            <a:spLocks noChangeArrowheads="1"/>
          </p:cNvSpPr>
          <p:nvPr/>
        </p:nvSpPr>
        <p:spPr bwMode="auto">
          <a:xfrm>
            <a:off x="32004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47139" name="Text Box 49"/>
          <p:cNvSpPr txBox="1">
            <a:spLocks noChangeArrowheads="1"/>
          </p:cNvSpPr>
          <p:nvPr/>
        </p:nvSpPr>
        <p:spPr bwMode="auto">
          <a:xfrm>
            <a:off x="4191000" y="4800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47140" name="Line 51"/>
          <p:cNvSpPr>
            <a:spLocks noChangeShapeType="1"/>
          </p:cNvSpPr>
          <p:nvPr/>
        </p:nvSpPr>
        <p:spPr bwMode="auto">
          <a:xfrm>
            <a:off x="3810000" y="25908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1" name="Line 52"/>
          <p:cNvSpPr>
            <a:spLocks noChangeShapeType="1"/>
          </p:cNvSpPr>
          <p:nvPr/>
        </p:nvSpPr>
        <p:spPr bwMode="auto">
          <a:xfrm flipH="1">
            <a:off x="1981200" y="3352800"/>
            <a:ext cx="533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Line 53"/>
          <p:cNvSpPr>
            <a:spLocks noChangeShapeType="1"/>
          </p:cNvSpPr>
          <p:nvPr/>
        </p:nvSpPr>
        <p:spPr bwMode="auto">
          <a:xfrm flipH="1">
            <a:off x="1981200" y="4114800"/>
            <a:ext cx="304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3" name="Text Box 54"/>
          <p:cNvSpPr txBox="1">
            <a:spLocks noChangeArrowheads="1"/>
          </p:cNvSpPr>
          <p:nvPr/>
        </p:nvSpPr>
        <p:spPr bwMode="auto">
          <a:xfrm>
            <a:off x="1600200" y="3962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3</a:t>
            </a:r>
          </a:p>
        </p:txBody>
      </p:sp>
      <p:sp>
        <p:nvSpPr>
          <p:cNvPr id="47144" name="Text Box 55"/>
          <p:cNvSpPr txBox="1">
            <a:spLocks noChangeArrowheads="1"/>
          </p:cNvSpPr>
          <p:nvPr/>
        </p:nvSpPr>
        <p:spPr bwMode="auto">
          <a:xfrm>
            <a:off x="1600200" y="3124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7</a:t>
            </a:r>
          </a:p>
        </p:txBody>
      </p:sp>
      <p:sp>
        <p:nvSpPr>
          <p:cNvPr id="47145" name="Text Box 56"/>
          <p:cNvSpPr txBox="1">
            <a:spLocks noChangeArrowheads="1"/>
          </p:cNvSpPr>
          <p:nvPr/>
        </p:nvSpPr>
        <p:spPr bwMode="auto">
          <a:xfrm>
            <a:off x="1524000" y="2365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47146" name="Text Box 58"/>
          <p:cNvSpPr txBox="1">
            <a:spLocks noChangeArrowheads="1"/>
          </p:cNvSpPr>
          <p:nvPr/>
        </p:nvSpPr>
        <p:spPr bwMode="auto">
          <a:xfrm>
            <a:off x="2209800" y="41910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47147" name="Text Box 59"/>
          <p:cNvSpPr txBox="1">
            <a:spLocks noChangeArrowheads="1"/>
          </p:cNvSpPr>
          <p:nvPr/>
        </p:nvSpPr>
        <p:spPr bwMode="auto">
          <a:xfrm>
            <a:off x="152400" y="23622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leftRPMset</a:t>
            </a:r>
            <a:r>
              <a:rPr lang="en-US" altLang="en-US" sz="1800">
                <a:latin typeface="Arial" charset="0"/>
              </a:rPr>
              <a:t> =10</a:t>
            </a:r>
          </a:p>
        </p:txBody>
      </p:sp>
      <p:sp>
        <p:nvSpPr>
          <p:cNvPr id="47148" name="Text Box 62"/>
          <p:cNvSpPr txBox="1">
            <a:spLocks noChangeArrowheads="1"/>
          </p:cNvSpPr>
          <p:nvPr/>
        </p:nvSpPr>
        <p:spPr bwMode="auto">
          <a:xfrm>
            <a:off x="4267200" y="1219200"/>
            <a:ext cx="3508375" cy="12001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0000FF"/>
                </a:solidFill>
                <a:latin typeface="Arial" charset="0"/>
              </a:rPr>
              <a:t>Usage of the D Derivative term</a:t>
            </a:r>
          </a:p>
          <a:p>
            <a:pPr>
              <a:spcBef>
                <a:spcPct val="0"/>
              </a:spcBef>
              <a:buFontTx/>
              <a:buNone/>
            </a:pPr>
            <a:r>
              <a:rPr lang="en-US" altLang="en-US" sz="1800" dirty="0" smtClean="0">
                <a:solidFill>
                  <a:srgbClr val="0000FF"/>
                </a:solidFill>
                <a:latin typeface="Arial" charset="0"/>
              </a:rPr>
              <a:t>For each 50 </a:t>
            </a:r>
            <a:r>
              <a:rPr lang="en-US" altLang="en-US" sz="1800" dirty="0" err="1" smtClean="0">
                <a:solidFill>
                  <a:srgbClr val="0000FF"/>
                </a:solidFill>
                <a:latin typeface="Arial" charset="0"/>
              </a:rPr>
              <a:t>ms</a:t>
            </a:r>
            <a:r>
              <a:rPr lang="en-US" altLang="en-US" sz="1800" dirty="0" smtClean="0">
                <a:solidFill>
                  <a:srgbClr val="0000FF"/>
                </a:solidFill>
                <a:latin typeface="Arial" charset="0"/>
              </a:rPr>
              <a:t>, </a:t>
            </a:r>
            <a:r>
              <a:rPr lang="en-US" altLang="en-US" sz="1800" dirty="0">
                <a:solidFill>
                  <a:srgbClr val="0000FF"/>
                </a:solidFill>
                <a:latin typeface="Arial" charset="0"/>
              </a:rPr>
              <a:t>a new </a:t>
            </a:r>
          </a:p>
          <a:p>
            <a:pPr>
              <a:spcBef>
                <a:spcPct val="0"/>
              </a:spcBef>
              <a:buFontTx/>
              <a:buNone/>
            </a:pPr>
            <a:r>
              <a:rPr lang="en-US" altLang="en-US" sz="1800" dirty="0">
                <a:solidFill>
                  <a:srgbClr val="0000FF"/>
                </a:solidFill>
                <a:latin typeface="Arial" charset="0"/>
              </a:rPr>
              <a:t>left RPM (speed of wheel) is</a:t>
            </a:r>
          </a:p>
          <a:p>
            <a:pPr>
              <a:spcBef>
                <a:spcPct val="0"/>
              </a:spcBef>
              <a:buFontTx/>
              <a:buNone/>
            </a:pPr>
            <a:r>
              <a:rPr lang="en-US" altLang="en-US" sz="1800" dirty="0">
                <a:solidFill>
                  <a:srgbClr val="0000FF"/>
                </a:solidFill>
                <a:latin typeface="Arial" charset="0"/>
              </a:rPr>
              <a:t> measured</a:t>
            </a:r>
            <a:endParaRPr lang="en-US" altLang="en-US" sz="1800" b="0" dirty="0">
              <a:solidFill>
                <a:srgbClr val="0000FF"/>
              </a:solidFill>
              <a:latin typeface="Arial" charset="0"/>
            </a:endParaRPr>
          </a:p>
        </p:txBody>
      </p:sp>
      <p:sp>
        <p:nvSpPr>
          <p:cNvPr id="47149" name="Text Box 63"/>
          <p:cNvSpPr txBox="1">
            <a:spLocks noChangeArrowheads="1"/>
          </p:cNvSpPr>
          <p:nvPr/>
        </p:nvSpPr>
        <p:spPr bwMode="auto">
          <a:xfrm>
            <a:off x="7239000" y="29718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47150" name="Text Box 64"/>
          <p:cNvSpPr txBox="1">
            <a:spLocks noChangeArrowheads="1"/>
          </p:cNvSpPr>
          <p:nvPr/>
        </p:nvSpPr>
        <p:spPr bwMode="auto">
          <a:xfrm>
            <a:off x="7010400" y="4343400"/>
            <a:ext cx="188118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000" smtClean="0">
                <a:ea typeface="新細明體" pitchFamily="18" charset="-120"/>
              </a:rPr>
              <a:t>Example: time t1</a:t>
            </a:r>
            <a:r>
              <a:rPr lang="en-US" altLang="en-US" sz="3000" smtClean="0">
                <a:ea typeface="新細明體" pitchFamily="18" charset="-120"/>
                <a:sym typeface="Wingdings" pitchFamily="2" charset="2"/>
              </a:rPr>
              <a:t>t2, </a:t>
            </a:r>
            <a:r>
              <a:rPr lang="en-US" altLang="en-US" sz="3000" smtClean="0">
                <a:ea typeface="新細明體" pitchFamily="18" charset="-120"/>
              </a:rPr>
              <a:t>the Derivative term</a:t>
            </a:r>
            <a:br>
              <a:rPr lang="en-US" altLang="en-US" sz="3000" smtClean="0">
                <a:ea typeface="新細明體" pitchFamily="18" charset="-120"/>
              </a:rPr>
            </a:br>
            <a:r>
              <a:rPr lang="en-US" altLang="en-US" sz="2200" smtClean="0">
                <a:ea typeface="新細明體" pitchFamily="18" charset="-120"/>
              </a:rPr>
              <a:t>When the </a:t>
            </a:r>
            <a:r>
              <a:rPr lang="en-US" altLang="en-US" sz="2200" smtClean="0">
                <a:solidFill>
                  <a:srgbClr val="FF0000"/>
                </a:solidFill>
                <a:ea typeface="新細明體" pitchFamily="18" charset="-120"/>
              </a:rPr>
              <a:t>measurement is rising</a:t>
            </a:r>
            <a:r>
              <a:rPr lang="en-US" altLang="en-US" sz="2200" smtClean="0">
                <a:ea typeface="新細明體" pitchFamily="18" charset="-120"/>
              </a:rPr>
              <a:t>, the Derivative term is </a:t>
            </a:r>
            <a:r>
              <a:rPr lang="en-US" altLang="en-US" sz="2200" smtClean="0">
                <a:solidFill>
                  <a:srgbClr val="FF0000"/>
                </a:solidFill>
                <a:ea typeface="新細明體" pitchFamily="18" charset="-120"/>
              </a:rPr>
              <a:t>-ve</a:t>
            </a:r>
            <a:endParaRPr lang="en-US" altLang="zh-TW" sz="2200" smtClean="0">
              <a:solidFill>
                <a:srgbClr val="FF0000"/>
              </a:solidFill>
            </a:endParaRPr>
          </a:p>
        </p:txBody>
      </p:sp>
      <p:sp>
        <p:nvSpPr>
          <p:cNvPr id="48131" name="Rectangle 3"/>
          <p:cNvSpPr>
            <a:spLocks noGrp="1" noChangeArrowheads="1"/>
          </p:cNvSpPr>
          <p:nvPr>
            <p:ph idx="1"/>
          </p:nvPr>
        </p:nvSpPr>
        <p:spPr>
          <a:xfrm>
            <a:off x="914400" y="1209675"/>
            <a:ext cx="8229600" cy="4530725"/>
          </a:xfrm>
        </p:spPr>
        <p:txBody>
          <a:bodyPr/>
          <a:lstStyle/>
          <a:p>
            <a:pPr eaLnBrk="1" hangingPunct="1"/>
            <a:r>
              <a:rPr lang="en-US" altLang="zh-TW" smtClean="0"/>
              <a:t> </a:t>
            </a:r>
          </a:p>
        </p:txBody>
      </p:sp>
      <p:sp>
        <p:nvSpPr>
          <p:cNvPr id="48132" name="Footer Placeholder 4"/>
          <p:cNvSpPr>
            <a:spLocks noGrp="1"/>
          </p:cNvSpPr>
          <p:nvPr>
            <p:ph type="ftr" sz="quarter" idx="11"/>
          </p:nvPr>
        </p:nvSpPr>
        <p:spPr bwMode="auto">
          <a:xfrm>
            <a:off x="5791200" y="58451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81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C7AA3413-FA00-4602-88A0-91C52477DE26}" type="slidenum">
              <a:rPr lang="en-US" altLang="en-US" sz="1200" b="0">
                <a:latin typeface="Arial" charset="0"/>
              </a:rPr>
              <a:pPr>
                <a:spcBef>
                  <a:spcPct val="0"/>
                </a:spcBef>
                <a:buFontTx/>
                <a:buNone/>
              </a:pPr>
              <a:t>57</a:t>
            </a:fld>
            <a:endParaRPr lang="en-US" altLang="en-US" sz="1200" b="0">
              <a:latin typeface="Arial" charset="0"/>
            </a:endParaRPr>
          </a:p>
        </p:txBody>
      </p:sp>
      <p:sp>
        <p:nvSpPr>
          <p:cNvPr id="48134" name="Line 6"/>
          <p:cNvSpPr>
            <a:spLocks noChangeShapeType="1"/>
          </p:cNvSpPr>
          <p:nvPr/>
        </p:nvSpPr>
        <p:spPr bwMode="auto">
          <a:xfrm>
            <a:off x="1752600" y="2733675"/>
            <a:ext cx="58674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Line 7"/>
          <p:cNvSpPr>
            <a:spLocks noChangeShapeType="1"/>
          </p:cNvSpPr>
          <p:nvPr/>
        </p:nvSpPr>
        <p:spPr bwMode="auto">
          <a:xfrm flipH="1" flipV="1">
            <a:off x="1981200" y="2133600"/>
            <a:ext cx="23813" cy="292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6" name="Line 8"/>
          <p:cNvSpPr>
            <a:spLocks noChangeShapeType="1"/>
          </p:cNvSpPr>
          <p:nvPr/>
        </p:nvSpPr>
        <p:spPr bwMode="auto">
          <a:xfrm flipV="1">
            <a:off x="2005013" y="5029200"/>
            <a:ext cx="40147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7" name="Freeform 9"/>
          <p:cNvSpPr>
            <a:spLocks/>
          </p:cNvSpPr>
          <p:nvPr/>
        </p:nvSpPr>
        <p:spPr bwMode="auto">
          <a:xfrm>
            <a:off x="2005013" y="22098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2"/>
          <p:cNvSpPr>
            <a:spLocks noChangeShapeType="1"/>
          </p:cNvSpPr>
          <p:nvPr/>
        </p:nvSpPr>
        <p:spPr bwMode="auto">
          <a:xfrm>
            <a:off x="2725738" y="27511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13"/>
          <p:cNvSpPr txBox="1">
            <a:spLocks noChangeArrowheads="1"/>
          </p:cNvSpPr>
          <p:nvPr/>
        </p:nvSpPr>
        <p:spPr bwMode="auto">
          <a:xfrm>
            <a:off x="2209800" y="52578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48140" name="Text Box 16"/>
          <p:cNvSpPr txBox="1">
            <a:spLocks noChangeArrowheads="1"/>
          </p:cNvSpPr>
          <p:nvPr/>
        </p:nvSpPr>
        <p:spPr bwMode="auto">
          <a:xfrm>
            <a:off x="1768475" y="5075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48141" name="Text Box 17"/>
          <p:cNvSpPr txBox="1">
            <a:spLocks noChangeArrowheads="1"/>
          </p:cNvSpPr>
          <p:nvPr/>
        </p:nvSpPr>
        <p:spPr bwMode="auto">
          <a:xfrm>
            <a:off x="5334000" y="50292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time</a:t>
            </a:r>
          </a:p>
        </p:txBody>
      </p:sp>
      <p:sp>
        <p:nvSpPr>
          <p:cNvPr id="48142" name="Text Box 18"/>
          <p:cNvSpPr txBox="1">
            <a:spLocks noChangeArrowheads="1"/>
          </p:cNvSpPr>
          <p:nvPr/>
        </p:nvSpPr>
        <p:spPr bwMode="auto">
          <a:xfrm>
            <a:off x="838200" y="1603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b="0">
              <a:latin typeface="Arial" charset="0"/>
            </a:endParaRPr>
          </a:p>
          <a:p>
            <a:pPr eaLnBrk="1" hangingPunct="1">
              <a:spcBef>
                <a:spcPct val="0"/>
              </a:spcBef>
              <a:buFontTx/>
              <a:buNone/>
            </a:pPr>
            <a:endParaRPr lang="en-US" altLang="zh-TW" sz="1800" b="0">
              <a:latin typeface="Arial" charset="0"/>
            </a:endParaRPr>
          </a:p>
        </p:txBody>
      </p:sp>
      <p:sp>
        <p:nvSpPr>
          <p:cNvPr id="48143" name="Line 19"/>
          <p:cNvSpPr>
            <a:spLocks noChangeShapeType="1"/>
          </p:cNvSpPr>
          <p:nvPr/>
        </p:nvSpPr>
        <p:spPr bwMode="auto">
          <a:xfrm flipH="1" flipV="1">
            <a:off x="3228975" y="2246313"/>
            <a:ext cx="47625" cy="2859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Text Box 20"/>
          <p:cNvSpPr txBox="1">
            <a:spLocks noChangeArrowheads="1"/>
          </p:cNvSpPr>
          <p:nvPr/>
        </p:nvSpPr>
        <p:spPr bwMode="auto">
          <a:xfrm>
            <a:off x="2725738" y="18145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48145" name="Line 25"/>
          <p:cNvSpPr>
            <a:spLocks noChangeShapeType="1"/>
          </p:cNvSpPr>
          <p:nvPr/>
        </p:nvSpPr>
        <p:spPr bwMode="auto">
          <a:xfrm>
            <a:off x="4237038" y="27511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Text Box 26"/>
          <p:cNvSpPr txBox="1">
            <a:spLocks noChangeArrowheads="1"/>
          </p:cNvSpPr>
          <p:nvPr/>
        </p:nvSpPr>
        <p:spPr bwMode="auto">
          <a:xfrm>
            <a:off x="3660775" y="33258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48147" name="Rectangle 27"/>
          <p:cNvSpPr>
            <a:spLocks noChangeArrowheads="1"/>
          </p:cNvSpPr>
          <p:nvPr/>
        </p:nvSpPr>
        <p:spPr bwMode="auto">
          <a:xfrm>
            <a:off x="2743200" y="1828800"/>
            <a:ext cx="533400" cy="3200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8148" name="Text Box 28"/>
          <p:cNvSpPr txBox="1">
            <a:spLocks noChangeArrowheads="1"/>
          </p:cNvSpPr>
          <p:nvPr/>
        </p:nvSpPr>
        <p:spPr bwMode="auto">
          <a:xfrm>
            <a:off x="228600" y="5638800"/>
            <a:ext cx="530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leftD = Dgain * (leftErr – leftlastErr); </a:t>
            </a:r>
          </a:p>
          <a:p>
            <a:pPr>
              <a:spcBef>
                <a:spcPct val="0"/>
              </a:spcBef>
              <a:buFontTx/>
              <a:buNone/>
            </a:pPr>
            <a:r>
              <a:rPr lang="en-US" altLang="en-US" sz="1800" b="0">
                <a:solidFill>
                  <a:srgbClr val="FF0000"/>
                </a:solidFill>
                <a:latin typeface="Arial" charset="0"/>
              </a:rPr>
              <a:t>leftD= 5000* (-5- (-2))=  5000*(-3) is negative</a:t>
            </a:r>
          </a:p>
          <a:p>
            <a:pPr>
              <a:spcBef>
                <a:spcPct val="0"/>
              </a:spcBef>
              <a:buFontTx/>
              <a:buNone/>
            </a:pPr>
            <a:r>
              <a:rPr lang="en-US" altLang="en-US" sz="1800" u="sng">
                <a:latin typeface="Arial" charset="0"/>
              </a:rPr>
              <a:t>This term lowering down  </a:t>
            </a:r>
          </a:p>
          <a:p>
            <a:pPr>
              <a:spcBef>
                <a:spcPct val="0"/>
              </a:spcBef>
              <a:buFontTx/>
              <a:buNone/>
            </a:pPr>
            <a:r>
              <a:rPr lang="en-US" altLang="en-US" sz="1800" u="sng">
                <a:latin typeface="Arial" charset="0"/>
              </a:rPr>
              <a:t>“leftPWM” (</a:t>
            </a:r>
            <a:r>
              <a:rPr lang="en-US" altLang="en-US" sz="1800" u="sng">
                <a:solidFill>
                  <a:srgbClr val="FF0000"/>
                </a:solidFill>
                <a:latin typeface="Arial" charset="0"/>
              </a:rPr>
              <a:t>less energy delivered to the wheel</a:t>
            </a:r>
            <a:r>
              <a:rPr lang="en-US" altLang="en-US" sz="1800" u="sng">
                <a:latin typeface="Arial" charset="0"/>
              </a:rPr>
              <a:t>).</a:t>
            </a:r>
          </a:p>
        </p:txBody>
      </p:sp>
      <p:sp>
        <p:nvSpPr>
          <p:cNvPr id="48149" name="Line 32"/>
          <p:cNvSpPr>
            <a:spLocks noChangeShapeType="1"/>
          </p:cNvSpPr>
          <p:nvPr/>
        </p:nvSpPr>
        <p:spPr bwMode="auto">
          <a:xfrm>
            <a:off x="3124200" y="2286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33"/>
          <p:cNvSpPr>
            <a:spLocks noChangeShapeType="1"/>
          </p:cNvSpPr>
          <p:nvPr/>
        </p:nvSpPr>
        <p:spPr bwMode="auto">
          <a:xfrm flipV="1">
            <a:off x="2895600" y="2514600"/>
            <a:ext cx="0" cy="228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Text Box 34"/>
          <p:cNvSpPr txBox="1">
            <a:spLocks noChangeArrowheads="1"/>
          </p:cNvSpPr>
          <p:nvPr/>
        </p:nvSpPr>
        <p:spPr bwMode="auto">
          <a:xfrm>
            <a:off x="0" y="2971800"/>
            <a:ext cx="2609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 </a:t>
            </a:r>
            <a:r>
              <a:rPr lang="en-US" altLang="en-US" sz="1800" b="0">
                <a:latin typeface="Arial" charset="0"/>
              </a:rPr>
              <a:t>leftlastErr=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-leftlastPRM</a:t>
            </a:r>
          </a:p>
          <a:p>
            <a:pPr>
              <a:spcBef>
                <a:spcPct val="0"/>
              </a:spcBef>
              <a:buFontTx/>
              <a:buNone/>
            </a:pPr>
            <a:r>
              <a:rPr lang="en-US" altLang="en-US" sz="1800" b="0">
                <a:latin typeface="Arial" charset="0"/>
              </a:rPr>
              <a:t>=10-12= -2</a:t>
            </a:r>
          </a:p>
          <a:p>
            <a:pPr>
              <a:spcBef>
                <a:spcPct val="0"/>
              </a:spcBef>
              <a:buFontTx/>
              <a:buNone/>
            </a:pPr>
            <a:endParaRPr lang="en-US" altLang="en-US" sz="1800">
              <a:latin typeface="Arial" charset="0"/>
            </a:endParaRPr>
          </a:p>
        </p:txBody>
      </p:sp>
      <p:sp>
        <p:nvSpPr>
          <p:cNvPr id="48152" name="Text Box 36"/>
          <p:cNvSpPr txBox="1">
            <a:spLocks noChangeArrowheads="1"/>
          </p:cNvSpPr>
          <p:nvPr/>
        </p:nvSpPr>
        <p:spPr bwMode="auto">
          <a:xfrm>
            <a:off x="2819400" y="12954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¼ seconds</a:t>
            </a:r>
          </a:p>
        </p:txBody>
      </p:sp>
      <p:sp>
        <p:nvSpPr>
          <p:cNvPr id="48153" name="Line 37"/>
          <p:cNvSpPr>
            <a:spLocks noChangeShapeType="1"/>
          </p:cNvSpPr>
          <p:nvPr/>
        </p:nvSpPr>
        <p:spPr bwMode="auto">
          <a:xfrm flipH="1">
            <a:off x="2971800" y="1676400"/>
            <a:ext cx="76200" cy="457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Text Box 38"/>
          <p:cNvSpPr txBox="1">
            <a:spLocks noChangeArrowheads="1"/>
          </p:cNvSpPr>
          <p:nvPr/>
        </p:nvSpPr>
        <p:spPr bwMode="auto">
          <a:xfrm>
            <a:off x="0" y="1219200"/>
            <a:ext cx="2254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accent1"/>
                </a:solidFill>
                <a:latin typeface="Arial" charset="0"/>
              </a:rPr>
              <a:t> </a:t>
            </a: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-leftPRM</a:t>
            </a:r>
          </a:p>
          <a:p>
            <a:pPr>
              <a:spcBef>
                <a:spcPct val="0"/>
              </a:spcBef>
              <a:buFontTx/>
              <a:buNone/>
            </a:pPr>
            <a:r>
              <a:rPr lang="en-US" altLang="en-US" sz="1800" b="0">
                <a:latin typeface="Arial" charset="0"/>
              </a:rPr>
              <a:t>=10-15= -5</a:t>
            </a:r>
          </a:p>
        </p:txBody>
      </p:sp>
      <p:sp>
        <p:nvSpPr>
          <p:cNvPr id="48155" name="Text Box 41"/>
          <p:cNvSpPr txBox="1">
            <a:spLocks noChangeArrowheads="1"/>
          </p:cNvSpPr>
          <p:nvPr/>
        </p:nvSpPr>
        <p:spPr bwMode="auto">
          <a:xfrm>
            <a:off x="25908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48156" name="Text Box 42"/>
          <p:cNvSpPr txBox="1">
            <a:spLocks noChangeArrowheads="1"/>
          </p:cNvSpPr>
          <p:nvPr/>
        </p:nvSpPr>
        <p:spPr bwMode="auto">
          <a:xfrm>
            <a:off x="35814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48157" name="Text Box 43"/>
          <p:cNvSpPr txBox="1">
            <a:spLocks noChangeArrowheads="1"/>
          </p:cNvSpPr>
          <p:nvPr/>
        </p:nvSpPr>
        <p:spPr bwMode="auto">
          <a:xfrm>
            <a:off x="31242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48158" name="Text Box 44"/>
          <p:cNvSpPr txBox="1">
            <a:spLocks noChangeArrowheads="1"/>
          </p:cNvSpPr>
          <p:nvPr/>
        </p:nvSpPr>
        <p:spPr bwMode="auto">
          <a:xfrm>
            <a:off x="41148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48159" name="Line 45"/>
          <p:cNvSpPr>
            <a:spLocks noChangeShapeType="1"/>
          </p:cNvSpPr>
          <p:nvPr/>
        </p:nvSpPr>
        <p:spPr bwMode="auto">
          <a:xfrm>
            <a:off x="3733800" y="27432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0" name="Text Box 50"/>
          <p:cNvSpPr txBox="1">
            <a:spLocks noChangeArrowheads="1"/>
          </p:cNvSpPr>
          <p:nvPr/>
        </p:nvSpPr>
        <p:spPr bwMode="auto">
          <a:xfrm>
            <a:off x="0" y="2590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leftRPMset</a:t>
            </a:r>
            <a:r>
              <a:rPr lang="en-US" altLang="en-US" sz="1800">
                <a:latin typeface="Arial" charset="0"/>
              </a:rPr>
              <a:t> =10</a:t>
            </a:r>
          </a:p>
        </p:txBody>
      </p:sp>
      <p:sp>
        <p:nvSpPr>
          <p:cNvPr id="48161" name="Text Box 51"/>
          <p:cNvSpPr txBox="1">
            <a:spLocks noChangeArrowheads="1"/>
          </p:cNvSpPr>
          <p:nvPr/>
        </p:nvSpPr>
        <p:spPr bwMode="auto">
          <a:xfrm>
            <a:off x="2133600" y="4343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48162" name="Line 52"/>
          <p:cNvSpPr>
            <a:spLocks noChangeShapeType="1"/>
          </p:cNvSpPr>
          <p:nvPr/>
        </p:nvSpPr>
        <p:spPr bwMode="auto">
          <a:xfrm flipH="1">
            <a:off x="1905000" y="2514600"/>
            <a:ext cx="9906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53"/>
          <p:cNvSpPr>
            <a:spLocks noChangeShapeType="1"/>
          </p:cNvSpPr>
          <p:nvPr/>
        </p:nvSpPr>
        <p:spPr bwMode="auto">
          <a:xfrm flipH="1">
            <a:off x="1905000" y="22860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4" name="Text Box 54"/>
          <p:cNvSpPr txBox="1">
            <a:spLocks noChangeArrowheads="1"/>
          </p:cNvSpPr>
          <p:nvPr/>
        </p:nvSpPr>
        <p:spPr bwMode="auto">
          <a:xfrm>
            <a:off x="1600200" y="2057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15</a:t>
            </a:r>
          </a:p>
        </p:txBody>
      </p:sp>
      <p:sp>
        <p:nvSpPr>
          <p:cNvPr id="48165" name="Text Box 55"/>
          <p:cNvSpPr txBox="1">
            <a:spLocks noChangeArrowheads="1"/>
          </p:cNvSpPr>
          <p:nvPr/>
        </p:nvSpPr>
        <p:spPr bwMode="auto">
          <a:xfrm>
            <a:off x="1600200" y="23622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12</a:t>
            </a:r>
          </a:p>
        </p:txBody>
      </p:sp>
      <p:sp>
        <p:nvSpPr>
          <p:cNvPr id="48166" name="Text Box 56"/>
          <p:cNvSpPr txBox="1">
            <a:spLocks noChangeArrowheads="1"/>
          </p:cNvSpPr>
          <p:nvPr/>
        </p:nvSpPr>
        <p:spPr bwMode="auto">
          <a:xfrm>
            <a:off x="1600200" y="18288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leftPRM</a:t>
            </a:r>
          </a:p>
        </p:txBody>
      </p:sp>
      <p:sp>
        <p:nvSpPr>
          <p:cNvPr id="48167" name="Line 57"/>
          <p:cNvSpPr>
            <a:spLocks noChangeShapeType="1"/>
          </p:cNvSpPr>
          <p:nvPr/>
        </p:nvSpPr>
        <p:spPr bwMode="auto">
          <a:xfrm>
            <a:off x="2895600" y="2133600"/>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8" name="Text Box 58"/>
          <p:cNvSpPr txBox="1">
            <a:spLocks noChangeArrowheads="1"/>
          </p:cNvSpPr>
          <p:nvPr/>
        </p:nvSpPr>
        <p:spPr bwMode="auto">
          <a:xfrm>
            <a:off x="2667000" y="42672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48169" name="Text Box 63"/>
          <p:cNvSpPr txBox="1">
            <a:spLocks noChangeArrowheads="1"/>
          </p:cNvSpPr>
          <p:nvPr/>
        </p:nvSpPr>
        <p:spPr bwMode="auto">
          <a:xfrm>
            <a:off x="4267200" y="1219200"/>
            <a:ext cx="3508375" cy="12001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Arial" charset="0"/>
              </a:rPr>
              <a:t>Usage of the D Derivative term</a:t>
            </a:r>
          </a:p>
          <a:p>
            <a:pPr>
              <a:spcBef>
                <a:spcPct val="0"/>
              </a:spcBef>
              <a:buFontTx/>
              <a:buNone/>
            </a:pPr>
            <a:r>
              <a:rPr lang="en-US" altLang="en-US" sz="1800" dirty="0" smtClean="0">
                <a:latin typeface="Arial" charset="0"/>
              </a:rPr>
              <a:t>For each 50 </a:t>
            </a:r>
            <a:r>
              <a:rPr lang="en-US" altLang="en-US" sz="1800" dirty="0" err="1" smtClean="0">
                <a:latin typeface="Arial" charset="0"/>
              </a:rPr>
              <a:t>ms</a:t>
            </a:r>
            <a:r>
              <a:rPr lang="en-US" altLang="en-US" sz="1800" dirty="0" smtClean="0">
                <a:latin typeface="Arial" charset="0"/>
              </a:rPr>
              <a:t>, </a:t>
            </a:r>
            <a:r>
              <a:rPr lang="en-US" altLang="en-US" sz="1800" dirty="0">
                <a:latin typeface="Arial" charset="0"/>
              </a:rPr>
              <a:t>a new </a:t>
            </a:r>
          </a:p>
          <a:p>
            <a:pPr>
              <a:spcBef>
                <a:spcPct val="0"/>
              </a:spcBef>
              <a:buFontTx/>
              <a:buNone/>
            </a:pPr>
            <a:r>
              <a:rPr lang="en-US" altLang="en-US" sz="1800" dirty="0">
                <a:latin typeface="Arial" charset="0"/>
              </a:rPr>
              <a:t>left RPM (speed of wheel) is</a:t>
            </a:r>
          </a:p>
          <a:p>
            <a:pPr>
              <a:spcBef>
                <a:spcPct val="0"/>
              </a:spcBef>
              <a:buFontTx/>
              <a:buNone/>
            </a:pPr>
            <a:r>
              <a:rPr lang="en-US" altLang="en-US" sz="1800" dirty="0">
                <a:latin typeface="Arial" charset="0"/>
              </a:rPr>
              <a:t> measured</a:t>
            </a:r>
            <a:endParaRPr lang="en-US" altLang="en-US" sz="1800" b="0" dirty="0">
              <a:latin typeface="Arial" charset="0"/>
            </a:endParaRPr>
          </a:p>
        </p:txBody>
      </p:sp>
      <p:sp>
        <p:nvSpPr>
          <p:cNvPr id="48170" name="Text Box 64"/>
          <p:cNvSpPr txBox="1">
            <a:spLocks noChangeArrowheads="1"/>
          </p:cNvSpPr>
          <p:nvPr/>
        </p:nvSpPr>
        <p:spPr bwMode="auto">
          <a:xfrm>
            <a:off x="7239000" y="29718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48171" name="Text Box 65"/>
          <p:cNvSpPr txBox="1">
            <a:spLocks noChangeArrowheads="1"/>
          </p:cNvSpPr>
          <p:nvPr/>
        </p:nvSpPr>
        <p:spPr bwMode="auto">
          <a:xfrm>
            <a:off x="7010400" y="4343400"/>
            <a:ext cx="188118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
        <p:nvSpPr>
          <p:cNvPr id="48172" name="Line 66"/>
          <p:cNvSpPr>
            <a:spLocks noChangeShapeType="1"/>
          </p:cNvSpPr>
          <p:nvPr/>
        </p:nvSpPr>
        <p:spPr bwMode="auto">
          <a:xfrm>
            <a:off x="1295400" y="1981200"/>
            <a:ext cx="1828800" cy="533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3" name="Line 67"/>
          <p:cNvSpPr>
            <a:spLocks noChangeShapeType="1"/>
          </p:cNvSpPr>
          <p:nvPr/>
        </p:nvSpPr>
        <p:spPr bwMode="auto">
          <a:xfrm flipV="1">
            <a:off x="1676400" y="2590800"/>
            <a:ext cx="1219200" cy="1143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pPr eaLnBrk="1" hangingPunct="1"/>
            <a:r>
              <a:rPr lang="en-US" altLang="en-US" sz="3000" smtClean="0">
                <a:ea typeface="新細明體" pitchFamily="18" charset="-120"/>
              </a:rPr>
              <a:t>Little Summary: Negative D </a:t>
            </a:r>
            <a:r>
              <a:rPr lang="en-US" altLang="en-US" sz="3000" b="1" smtClean="0">
                <a:ea typeface="新細明體" pitchFamily="18" charset="-120"/>
              </a:rPr>
              <a:t>Derivative term</a:t>
            </a:r>
            <a:endParaRPr lang="en-US" altLang="en-US" sz="3000" smtClean="0">
              <a:ea typeface="新細明體" pitchFamily="18" charset="-120"/>
            </a:endParaRPr>
          </a:p>
        </p:txBody>
      </p:sp>
      <p:sp>
        <p:nvSpPr>
          <p:cNvPr id="49155" name="Rectangle 3"/>
          <p:cNvSpPr>
            <a:spLocks noGrp="1" noChangeArrowheads="1"/>
          </p:cNvSpPr>
          <p:nvPr>
            <p:ph idx="1"/>
          </p:nvPr>
        </p:nvSpPr>
        <p:spPr>
          <a:xfrm>
            <a:off x="533400" y="762000"/>
            <a:ext cx="8229600" cy="4530725"/>
          </a:xfrm>
        </p:spPr>
        <p:txBody>
          <a:bodyPr/>
          <a:lstStyle/>
          <a:p>
            <a:pPr eaLnBrk="1" hangingPunct="1"/>
            <a:r>
              <a:rPr lang="en-US" altLang="en-US" sz="2400" smtClean="0">
                <a:ea typeface="新細明體" pitchFamily="18" charset="-120"/>
              </a:rPr>
              <a:t>When the measurement (leftRPM) is rising,  the change (change= current-previous)  of error (error = setpoint-leftRPM ) is -ve = d(Err/dt)=-ve</a:t>
            </a:r>
          </a:p>
          <a:p>
            <a:pPr eaLnBrk="1" hangingPunct="1"/>
            <a:r>
              <a:rPr lang="en-US" altLang="en-US" sz="2400" b="1" smtClean="0">
                <a:ea typeface="新細明體" pitchFamily="18" charset="-120"/>
              </a:rPr>
              <a:t>D Derivative term= </a:t>
            </a:r>
            <a:r>
              <a:rPr lang="en-US" altLang="en-US" sz="2400" smtClean="0">
                <a:ea typeface="新細明體" pitchFamily="18" charset="-120"/>
              </a:rPr>
              <a:t>Kd*d(Err/dt) is –VE</a:t>
            </a:r>
          </a:p>
          <a:p>
            <a:pPr eaLnBrk="1" hangingPunct="1"/>
            <a:r>
              <a:rPr lang="en-US" altLang="en-US" sz="2400" smtClean="0">
                <a:ea typeface="新細明體" pitchFamily="18" charset="-120"/>
              </a:rPr>
              <a:t>Decrease energy to motor </a:t>
            </a:r>
            <a:r>
              <a:rPr lang="en-US" altLang="en-US" sz="2400" smtClean="0">
                <a:solidFill>
                  <a:srgbClr val="FF0000"/>
                </a:solidFill>
                <a:ea typeface="新細明體" pitchFamily="18" charset="-120"/>
                <a:sym typeface="Wingdings" pitchFamily="2" charset="2"/>
              </a:rPr>
              <a:t> decrease overshoot</a:t>
            </a:r>
            <a:endParaRPr lang="en-US" altLang="en-US" sz="2400" smtClean="0">
              <a:solidFill>
                <a:srgbClr val="FF0000"/>
              </a:solidFill>
              <a:ea typeface="新細明體" pitchFamily="18" charset="-120"/>
            </a:endParaRPr>
          </a:p>
          <a:p>
            <a:pPr eaLnBrk="1" hangingPunct="1"/>
            <a:endParaRPr lang="en-US" altLang="en-US" sz="2400" smtClean="0">
              <a:solidFill>
                <a:srgbClr val="FF0000"/>
              </a:solidFill>
              <a:ea typeface="新細明體" pitchFamily="18" charset="-120"/>
            </a:endParaRPr>
          </a:p>
          <a:p>
            <a:pPr eaLnBrk="1" hangingPunct="1"/>
            <a:endParaRPr lang="en-US" altLang="en-US" sz="2400" smtClean="0">
              <a:ea typeface="新細明體" pitchFamily="18" charset="-120"/>
            </a:endParaRPr>
          </a:p>
        </p:txBody>
      </p:sp>
      <p:sp>
        <p:nvSpPr>
          <p:cNvPr id="491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491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CAEB5C6C-AC59-46CF-82EA-284611BB7AA7}" type="slidenum">
              <a:rPr lang="en-US" altLang="en-US" sz="1200" b="0">
                <a:latin typeface="Arial" charset="0"/>
              </a:rPr>
              <a:pPr>
                <a:spcBef>
                  <a:spcPct val="0"/>
                </a:spcBef>
                <a:buFontTx/>
                <a:buNone/>
              </a:pPr>
              <a:t>58</a:t>
            </a:fld>
            <a:endParaRPr lang="en-US" altLang="en-US" sz="1200" b="0">
              <a:latin typeface="Arial" charset="0"/>
            </a:endParaRPr>
          </a:p>
        </p:txBody>
      </p:sp>
      <p:sp>
        <p:nvSpPr>
          <p:cNvPr id="49158" name="Line 4"/>
          <p:cNvSpPr>
            <a:spLocks noChangeShapeType="1"/>
          </p:cNvSpPr>
          <p:nvPr/>
        </p:nvSpPr>
        <p:spPr bwMode="auto">
          <a:xfrm>
            <a:off x="1844675" y="3800475"/>
            <a:ext cx="58674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5"/>
          <p:cNvSpPr>
            <a:spLocks noChangeShapeType="1"/>
          </p:cNvSpPr>
          <p:nvPr/>
        </p:nvSpPr>
        <p:spPr bwMode="auto">
          <a:xfrm flipH="1" flipV="1">
            <a:off x="2073275" y="3200400"/>
            <a:ext cx="23813" cy="292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6"/>
          <p:cNvSpPr>
            <a:spLocks noChangeShapeType="1"/>
          </p:cNvSpPr>
          <p:nvPr/>
        </p:nvSpPr>
        <p:spPr bwMode="auto">
          <a:xfrm flipV="1">
            <a:off x="2097088" y="6096000"/>
            <a:ext cx="40147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Freeform 7"/>
          <p:cNvSpPr>
            <a:spLocks/>
          </p:cNvSpPr>
          <p:nvPr/>
        </p:nvSpPr>
        <p:spPr bwMode="auto">
          <a:xfrm>
            <a:off x="2097088" y="32766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Line 8"/>
          <p:cNvSpPr>
            <a:spLocks noChangeShapeType="1"/>
          </p:cNvSpPr>
          <p:nvPr/>
        </p:nvSpPr>
        <p:spPr bwMode="auto">
          <a:xfrm>
            <a:off x="2817813" y="38179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Text Box 9"/>
          <p:cNvSpPr txBox="1">
            <a:spLocks noChangeArrowheads="1"/>
          </p:cNvSpPr>
          <p:nvPr/>
        </p:nvSpPr>
        <p:spPr bwMode="auto">
          <a:xfrm>
            <a:off x="2301875" y="63246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49164" name="Text Box 10"/>
          <p:cNvSpPr txBox="1">
            <a:spLocks noChangeArrowheads="1"/>
          </p:cNvSpPr>
          <p:nvPr/>
        </p:nvSpPr>
        <p:spPr bwMode="auto">
          <a:xfrm>
            <a:off x="1860550" y="6142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49165" name="Text Box 11"/>
          <p:cNvSpPr txBox="1">
            <a:spLocks noChangeArrowheads="1"/>
          </p:cNvSpPr>
          <p:nvPr/>
        </p:nvSpPr>
        <p:spPr bwMode="auto">
          <a:xfrm>
            <a:off x="5426075" y="60960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time</a:t>
            </a:r>
          </a:p>
        </p:txBody>
      </p:sp>
      <p:sp>
        <p:nvSpPr>
          <p:cNvPr id="49166" name="Line 13"/>
          <p:cNvSpPr>
            <a:spLocks noChangeShapeType="1"/>
          </p:cNvSpPr>
          <p:nvPr/>
        </p:nvSpPr>
        <p:spPr bwMode="auto">
          <a:xfrm flipH="1" flipV="1">
            <a:off x="3321050" y="3313113"/>
            <a:ext cx="47625" cy="2859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15"/>
          <p:cNvSpPr>
            <a:spLocks noChangeShapeType="1"/>
          </p:cNvSpPr>
          <p:nvPr/>
        </p:nvSpPr>
        <p:spPr bwMode="auto">
          <a:xfrm>
            <a:off x="4329113" y="38179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Text Box 16"/>
          <p:cNvSpPr txBox="1">
            <a:spLocks noChangeArrowheads="1"/>
          </p:cNvSpPr>
          <p:nvPr/>
        </p:nvSpPr>
        <p:spPr bwMode="auto">
          <a:xfrm>
            <a:off x="3752850" y="43926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49169" name="Rectangle 17"/>
          <p:cNvSpPr>
            <a:spLocks noChangeArrowheads="1"/>
          </p:cNvSpPr>
          <p:nvPr/>
        </p:nvSpPr>
        <p:spPr bwMode="auto">
          <a:xfrm>
            <a:off x="2133600" y="2895600"/>
            <a:ext cx="1235075" cy="3200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49170" name="Line 19"/>
          <p:cNvSpPr>
            <a:spLocks noChangeShapeType="1"/>
          </p:cNvSpPr>
          <p:nvPr/>
        </p:nvSpPr>
        <p:spPr bwMode="auto">
          <a:xfrm flipV="1">
            <a:off x="2987675" y="3581400"/>
            <a:ext cx="0" cy="228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Text Box 24"/>
          <p:cNvSpPr txBox="1">
            <a:spLocks noChangeArrowheads="1"/>
          </p:cNvSpPr>
          <p:nvPr/>
        </p:nvSpPr>
        <p:spPr bwMode="auto">
          <a:xfrm>
            <a:off x="26828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49172" name="Text Box 25"/>
          <p:cNvSpPr txBox="1">
            <a:spLocks noChangeArrowheads="1"/>
          </p:cNvSpPr>
          <p:nvPr/>
        </p:nvSpPr>
        <p:spPr bwMode="auto">
          <a:xfrm>
            <a:off x="36734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49173" name="Text Box 26"/>
          <p:cNvSpPr txBox="1">
            <a:spLocks noChangeArrowheads="1"/>
          </p:cNvSpPr>
          <p:nvPr/>
        </p:nvSpPr>
        <p:spPr bwMode="auto">
          <a:xfrm>
            <a:off x="32162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49174" name="Text Box 27"/>
          <p:cNvSpPr txBox="1">
            <a:spLocks noChangeArrowheads="1"/>
          </p:cNvSpPr>
          <p:nvPr/>
        </p:nvSpPr>
        <p:spPr bwMode="auto">
          <a:xfrm>
            <a:off x="42068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49175" name="Line 28"/>
          <p:cNvSpPr>
            <a:spLocks noChangeShapeType="1"/>
          </p:cNvSpPr>
          <p:nvPr/>
        </p:nvSpPr>
        <p:spPr bwMode="auto">
          <a:xfrm>
            <a:off x="3825875" y="38100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6" name="Text Box 30"/>
          <p:cNvSpPr txBox="1">
            <a:spLocks noChangeArrowheads="1"/>
          </p:cNvSpPr>
          <p:nvPr/>
        </p:nvSpPr>
        <p:spPr bwMode="auto">
          <a:xfrm>
            <a:off x="2225675" y="54102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49177" name="Text Box 37"/>
          <p:cNvSpPr txBox="1">
            <a:spLocks noChangeArrowheads="1"/>
          </p:cNvSpPr>
          <p:nvPr/>
        </p:nvSpPr>
        <p:spPr bwMode="auto">
          <a:xfrm>
            <a:off x="2759075" y="53340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49178" name="Text Box 43"/>
          <p:cNvSpPr txBox="1">
            <a:spLocks noChangeArrowheads="1"/>
          </p:cNvSpPr>
          <p:nvPr/>
        </p:nvSpPr>
        <p:spPr bwMode="auto">
          <a:xfrm>
            <a:off x="669925" y="3541713"/>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solidFill>
                  <a:srgbClr val="FF0000"/>
                </a:solidFill>
                <a:latin typeface="Arial" charset="0"/>
              </a:rPr>
              <a:t>Setpoint</a:t>
            </a:r>
          </a:p>
          <a:p>
            <a:pPr>
              <a:spcBef>
                <a:spcPct val="0"/>
              </a:spcBef>
              <a:buFontTx/>
              <a:buNone/>
            </a:pPr>
            <a:r>
              <a:rPr lang="en-US" altLang="en-US" sz="1800" b="0">
                <a:solidFill>
                  <a:srgbClr val="FF0000"/>
                </a:solidFill>
                <a:latin typeface="Arial" charset="0"/>
              </a:rPr>
              <a:t>目標</a:t>
            </a:r>
          </a:p>
        </p:txBody>
      </p:sp>
      <p:sp>
        <p:nvSpPr>
          <p:cNvPr id="49179" name="Text Box 44"/>
          <p:cNvSpPr txBox="1">
            <a:spLocks noChangeArrowheads="1"/>
          </p:cNvSpPr>
          <p:nvPr/>
        </p:nvSpPr>
        <p:spPr bwMode="auto">
          <a:xfrm>
            <a:off x="2819400" y="29718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3000" smtClean="0">
                <a:ea typeface="新細明體" pitchFamily="18" charset="-120"/>
              </a:rPr>
              <a:t>Example: time t2</a:t>
            </a:r>
            <a:r>
              <a:rPr lang="en-US" altLang="en-US" sz="3000" smtClean="0">
                <a:ea typeface="新細明體" pitchFamily="18" charset="-120"/>
                <a:sym typeface="Wingdings" pitchFamily="2" charset="2"/>
              </a:rPr>
              <a:t>t3, </a:t>
            </a:r>
            <a:r>
              <a:rPr lang="en-US" altLang="en-US" sz="3000" smtClean="0">
                <a:ea typeface="新細明體" pitchFamily="18" charset="-120"/>
              </a:rPr>
              <a:t>the Derivative term</a:t>
            </a:r>
            <a:br>
              <a:rPr lang="en-US" altLang="en-US" sz="3000" smtClean="0">
                <a:ea typeface="新細明體" pitchFamily="18" charset="-120"/>
              </a:rPr>
            </a:br>
            <a:r>
              <a:rPr lang="en-US" altLang="en-US" sz="2200" smtClean="0">
                <a:ea typeface="新細明體" pitchFamily="18" charset="-120"/>
              </a:rPr>
              <a:t>When the </a:t>
            </a:r>
            <a:r>
              <a:rPr lang="en-US" altLang="en-US" sz="2200" smtClean="0">
                <a:solidFill>
                  <a:srgbClr val="FF0000"/>
                </a:solidFill>
                <a:ea typeface="新細明體" pitchFamily="18" charset="-120"/>
              </a:rPr>
              <a:t>measurement is falling</a:t>
            </a:r>
            <a:r>
              <a:rPr lang="en-US" altLang="en-US" sz="2200" smtClean="0">
                <a:ea typeface="新細明體" pitchFamily="18" charset="-120"/>
              </a:rPr>
              <a:t>, the Derivative term </a:t>
            </a:r>
            <a:r>
              <a:rPr lang="en-US" altLang="en-US" sz="2200" smtClean="0">
                <a:solidFill>
                  <a:srgbClr val="FF0000"/>
                </a:solidFill>
                <a:ea typeface="新細明體" pitchFamily="18" charset="-120"/>
              </a:rPr>
              <a:t>is +ve</a:t>
            </a:r>
            <a:endParaRPr lang="en-US" altLang="zh-TW" sz="2200" smtClean="0">
              <a:solidFill>
                <a:srgbClr val="FF0000"/>
              </a:solidFill>
            </a:endParaRPr>
          </a:p>
        </p:txBody>
      </p:sp>
      <p:sp>
        <p:nvSpPr>
          <p:cNvPr id="50179" name="Rectangle 3"/>
          <p:cNvSpPr>
            <a:spLocks noGrp="1" noChangeArrowheads="1"/>
          </p:cNvSpPr>
          <p:nvPr>
            <p:ph idx="1"/>
          </p:nvPr>
        </p:nvSpPr>
        <p:spPr>
          <a:xfrm>
            <a:off x="914400" y="1209675"/>
            <a:ext cx="8229600" cy="4530725"/>
          </a:xfrm>
          <a:extLst>
            <a:ext uri="{91240B29-F687-4F45-9708-019B960494DF}">
              <a14:hiddenLine xmlns:a14="http://schemas.microsoft.com/office/drawing/2010/main" w="9525">
                <a:solidFill>
                  <a:srgbClr val="000000"/>
                </a:solidFill>
                <a:prstDash val="dash"/>
                <a:miter lim="800000"/>
                <a:headEnd/>
                <a:tailEnd/>
              </a14:hiddenLine>
            </a:ext>
          </a:extLst>
        </p:spPr>
        <p:txBody>
          <a:bodyPr/>
          <a:lstStyle/>
          <a:p>
            <a:pPr eaLnBrk="1" hangingPunct="1"/>
            <a:r>
              <a:rPr lang="en-US" altLang="zh-TW" smtClean="0"/>
              <a:t> </a:t>
            </a:r>
          </a:p>
        </p:txBody>
      </p:sp>
      <p:sp>
        <p:nvSpPr>
          <p:cNvPr id="50180" name="Footer Placeholder 4"/>
          <p:cNvSpPr>
            <a:spLocks noGrp="1"/>
          </p:cNvSpPr>
          <p:nvPr>
            <p:ph type="ftr" sz="quarter" idx="11"/>
          </p:nvPr>
        </p:nvSpPr>
        <p:spPr bwMode="auto">
          <a:xfrm>
            <a:off x="5562600" y="628808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01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20835572-7F91-4419-91ED-A450216A13EA}" type="slidenum">
              <a:rPr lang="en-US" altLang="en-US" sz="1200" b="0">
                <a:latin typeface="Arial" charset="0"/>
              </a:rPr>
              <a:pPr>
                <a:spcBef>
                  <a:spcPct val="0"/>
                </a:spcBef>
                <a:buFontTx/>
                <a:buNone/>
              </a:pPr>
              <a:t>59</a:t>
            </a:fld>
            <a:endParaRPr lang="en-US" altLang="en-US" sz="1200" b="0">
              <a:latin typeface="Arial" charset="0"/>
            </a:endParaRPr>
          </a:p>
        </p:txBody>
      </p:sp>
      <p:sp>
        <p:nvSpPr>
          <p:cNvPr id="50182" name="Line 6"/>
          <p:cNvSpPr>
            <a:spLocks noChangeShapeType="1"/>
          </p:cNvSpPr>
          <p:nvPr/>
        </p:nvSpPr>
        <p:spPr bwMode="auto">
          <a:xfrm>
            <a:off x="1752600" y="2733675"/>
            <a:ext cx="44958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Line 7"/>
          <p:cNvSpPr>
            <a:spLocks noChangeShapeType="1"/>
          </p:cNvSpPr>
          <p:nvPr/>
        </p:nvSpPr>
        <p:spPr bwMode="auto">
          <a:xfrm flipH="1" flipV="1">
            <a:off x="1981200" y="2133600"/>
            <a:ext cx="23813" cy="292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Line 8"/>
          <p:cNvSpPr>
            <a:spLocks noChangeShapeType="1"/>
          </p:cNvSpPr>
          <p:nvPr/>
        </p:nvSpPr>
        <p:spPr bwMode="auto">
          <a:xfrm flipV="1">
            <a:off x="2005013" y="5029200"/>
            <a:ext cx="42433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Freeform 9"/>
          <p:cNvSpPr>
            <a:spLocks/>
          </p:cNvSpPr>
          <p:nvPr/>
        </p:nvSpPr>
        <p:spPr bwMode="auto">
          <a:xfrm>
            <a:off x="2005013" y="22098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Line 12"/>
          <p:cNvSpPr>
            <a:spLocks noChangeShapeType="1"/>
          </p:cNvSpPr>
          <p:nvPr/>
        </p:nvSpPr>
        <p:spPr bwMode="auto">
          <a:xfrm>
            <a:off x="2725738" y="27511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7" name="Text Box 13"/>
          <p:cNvSpPr txBox="1">
            <a:spLocks noChangeArrowheads="1"/>
          </p:cNvSpPr>
          <p:nvPr/>
        </p:nvSpPr>
        <p:spPr bwMode="auto">
          <a:xfrm>
            <a:off x="2057400" y="52578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50188" name="Text Box 16"/>
          <p:cNvSpPr txBox="1">
            <a:spLocks noChangeArrowheads="1"/>
          </p:cNvSpPr>
          <p:nvPr/>
        </p:nvSpPr>
        <p:spPr bwMode="auto">
          <a:xfrm>
            <a:off x="1768475" y="5075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50189" name="Text Box 17"/>
          <p:cNvSpPr txBox="1">
            <a:spLocks noChangeArrowheads="1"/>
          </p:cNvSpPr>
          <p:nvPr/>
        </p:nvSpPr>
        <p:spPr bwMode="auto">
          <a:xfrm>
            <a:off x="6019800" y="50292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time</a:t>
            </a:r>
          </a:p>
        </p:txBody>
      </p:sp>
      <p:sp>
        <p:nvSpPr>
          <p:cNvPr id="50190" name="Text Box 18"/>
          <p:cNvSpPr txBox="1">
            <a:spLocks noChangeArrowheads="1"/>
          </p:cNvSpPr>
          <p:nvPr/>
        </p:nvSpPr>
        <p:spPr bwMode="auto">
          <a:xfrm>
            <a:off x="838200" y="1603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b="0">
              <a:solidFill>
                <a:srgbClr val="0000FF"/>
              </a:solidFill>
              <a:latin typeface="Arial" charset="0"/>
            </a:endParaRPr>
          </a:p>
          <a:p>
            <a:pPr eaLnBrk="1" hangingPunct="1">
              <a:spcBef>
                <a:spcPct val="0"/>
              </a:spcBef>
              <a:buFontTx/>
              <a:buNone/>
            </a:pPr>
            <a:endParaRPr lang="en-US" altLang="zh-TW" sz="1800" b="0">
              <a:solidFill>
                <a:srgbClr val="0000FF"/>
              </a:solidFill>
              <a:latin typeface="Arial" charset="0"/>
            </a:endParaRPr>
          </a:p>
        </p:txBody>
      </p:sp>
      <p:sp>
        <p:nvSpPr>
          <p:cNvPr id="50191" name="Line 19"/>
          <p:cNvSpPr>
            <a:spLocks noChangeShapeType="1"/>
          </p:cNvSpPr>
          <p:nvPr/>
        </p:nvSpPr>
        <p:spPr bwMode="auto">
          <a:xfrm flipH="1" flipV="1">
            <a:off x="3228975" y="2246313"/>
            <a:ext cx="47625" cy="2859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2" name="Text Box 20"/>
          <p:cNvSpPr txBox="1">
            <a:spLocks noChangeArrowheads="1"/>
          </p:cNvSpPr>
          <p:nvPr/>
        </p:nvSpPr>
        <p:spPr bwMode="auto">
          <a:xfrm>
            <a:off x="2725738" y="18145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50193" name="Line 22"/>
          <p:cNvSpPr>
            <a:spLocks noChangeShapeType="1"/>
          </p:cNvSpPr>
          <p:nvPr/>
        </p:nvSpPr>
        <p:spPr bwMode="auto">
          <a:xfrm>
            <a:off x="4237038" y="27511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4" name="Text Box 23"/>
          <p:cNvSpPr txBox="1">
            <a:spLocks noChangeArrowheads="1"/>
          </p:cNvSpPr>
          <p:nvPr/>
        </p:nvSpPr>
        <p:spPr bwMode="auto">
          <a:xfrm>
            <a:off x="3660775" y="33258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50195" name="Rectangle 24"/>
          <p:cNvSpPr>
            <a:spLocks noChangeArrowheads="1"/>
          </p:cNvSpPr>
          <p:nvPr/>
        </p:nvSpPr>
        <p:spPr bwMode="auto">
          <a:xfrm>
            <a:off x="3276600" y="1828800"/>
            <a:ext cx="457200" cy="3200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50196" name="Text Box 25"/>
          <p:cNvSpPr txBox="1">
            <a:spLocks noChangeArrowheads="1"/>
          </p:cNvSpPr>
          <p:nvPr/>
        </p:nvSpPr>
        <p:spPr bwMode="auto">
          <a:xfrm>
            <a:off x="228600" y="5638800"/>
            <a:ext cx="5416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leftD = Dgain * (leftErr – leftlastErr); </a:t>
            </a:r>
          </a:p>
          <a:p>
            <a:pPr>
              <a:spcBef>
                <a:spcPct val="0"/>
              </a:spcBef>
              <a:buFontTx/>
              <a:buNone/>
            </a:pPr>
            <a:r>
              <a:rPr lang="en-US" altLang="en-US" sz="1800" b="0">
                <a:solidFill>
                  <a:srgbClr val="0000FF"/>
                </a:solidFill>
                <a:latin typeface="Arial" charset="0"/>
              </a:rPr>
              <a:t>leftD= 5000* (-1- (-4))= 5000*3 is positive</a:t>
            </a:r>
          </a:p>
          <a:p>
            <a:pPr>
              <a:spcBef>
                <a:spcPct val="0"/>
              </a:spcBef>
              <a:buFontTx/>
              <a:buNone/>
            </a:pPr>
            <a:r>
              <a:rPr lang="en-US" altLang="en-US" sz="1800" u="sng">
                <a:latin typeface="Arial" charset="0"/>
              </a:rPr>
              <a:t>This term pushing up </a:t>
            </a:r>
          </a:p>
          <a:p>
            <a:pPr>
              <a:spcBef>
                <a:spcPct val="0"/>
              </a:spcBef>
              <a:buFontTx/>
              <a:buNone/>
            </a:pPr>
            <a:r>
              <a:rPr lang="en-US" altLang="en-US" sz="1800" u="sng">
                <a:latin typeface="Arial" charset="0"/>
              </a:rPr>
              <a:t>“leftPWM” (</a:t>
            </a:r>
            <a:r>
              <a:rPr lang="en-US" altLang="en-US" sz="1800" u="sng">
                <a:solidFill>
                  <a:srgbClr val="FF0000"/>
                </a:solidFill>
                <a:latin typeface="Arial" charset="0"/>
              </a:rPr>
              <a:t>more energy delivered to the wheel</a:t>
            </a:r>
            <a:r>
              <a:rPr lang="en-US" altLang="en-US" sz="1800" u="sng">
                <a:latin typeface="Arial" charset="0"/>
              </a:rPr>
              <a:t>).</a:t>
            </a:r>
          </a:p>
        </p:txBody>
      </p:sp>
      <p:sp>
        <p:nvSpPr>
          <p:cNvPr id="50197" name="Text Box 26"/>
          <p:cNvSpPr txBox="1">
            <a:spLocks noChangeArrowheads="1"/>
          </p:cNvSpPr>
          <p:nvPr/>
        </p:nvSpPr>
        <p:spPr bwMode="auto">
          <a:xfrm>
            <a:off x="4267200" y="1219200"/>
            <a:ext cx="3508375" cy="12001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0000FF"/>
                </a:solidFill>
                <a:latin typeface="Arial" charset="0"/>
              </a:rPr>
              <a:t>Usage of the D Derivative term</a:t>
            </a:r>
          </a:p>
          <a:p>
            <a:pPr>
              <a:spcBef>
                <a:spcPct val="0"/>
              </a:spcBef>
              <a:buFontTx/>
              <a:buNone/>
            </a:pPr>
            <a:r>
              <a:rPr lang="en-US" altLang="en-US" sz="1800" dirty="0" smtClean="0">
                <a:solidFill>
                  <a:srgbClr val="0000FF"/>
                </a:solidFill>
                <a:latin typeface="Arial" charset="0"/>
              </a:rPr>
              <a:t>For each 50ms, </a:t>
            </a:r>
            <a:r>
              <a:rPr lang="en-US" altLang="en-US" sz="1800" dirty="0">
                <a:solidFill>
                  <a:srgbClr val="0000FF"/>
                </a:solidFill>
                <a:latin typeface="Arial" charset="0"/>
              </a:rPr>
              <a:t>a new </a:t>
            </a:r>
          </a:p>
          <a:p>
            <a:pPr>
              <a:spcBef>
                <a:spcPct val="0"/>
              </a:spcBef>
              <a:buFontTx/>
              <a:buNone/>
            </a:pPr>
            <a:r>
              <a:rPr lang="en-US" altLang="en-US" sz="1800" dirty="0">
                <a:solidFill>
                  <a:srgbClr val="0000FF"/>
                </a:solidFill>
                <a:latin typeface="Arial" charset="0"/>
              </a:rPr>
              <a:t>left RPM (speed of wheel) is</a:t>
            </a:r>
          </a:p>
          <a:p>
            <a:pPr>
              <a:spcBef>
                <a:spcPct val="0"/>
              </a:spcBef>
              <a:buFontTx/>
              <a:buNone/>
            </a:pPr>
            <a:r>
              <a:rPr lang="en-US" altLang="en-US" sz="1800" dirty="0">
                <a:solidFill>
                  <a:srgbClr val="0000FF"/>
                </a:solidFill>
                <a:latin typeface="Arial" charset="0"/>
              </a:rPr>
              <a:t> measured</a:t>
            </a:r>
            <a:endParaRPr lang="en-US" altLang="en-US" sz="1800" b="0" dirty="0">
              <a:solidFill>
                <a:srgbClr val="0000FF"/>
              </a:solidFill>
              <a:latin typeface="Arial" charset="0"/>
            </a:endParaRPr>
          </a:p>
        </p:txBody>
      </p:sp>
      <p:sp>
        <p:nvSpPr>
          <p:cNvPr id="50198" name="Line 27"/>
          <p:cNvSpPr>
            <a:spLocks noChangeShapeType="1"/>
          </p:cNvSpPr>
          <p:nvPr/>
        </p:nvSpPr>
        <p:spPr bwMode="auto">
          <a:xfrm>
            <a:off x="3429000" y="2286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9" name="Line 28"/>
          <p:cNvSpPr>
            <a:spLocks noChangeShapeType="1"/>
          </p:cNvSpPr>
          <p:nvPr/>
        </p:nvSpPr>
        <p:spPr bwMode="auto">
          <a:xfrm flipV="1">
            <a:off x="3657600" y="2590800"/>
            <a:ext cx="0" cy="152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0" name="Text Box 29"/>
          <p:cNvSpPr txBox="1">
            <a:spLocks noChangeArrowheads="1"/>
          </p:cNvSpPr>
          <p:nvPr/>
        </p:nvSpPr>
        <p:spPr bwMode="auto">
          <a:xfrm>
            <a:off x="0" y="2971800"/>
            <a:ext cx="2609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 </a:t>
            </a:r>
            <a:r>
              <a:rPr lang="en-US" altLang="en-US" sz="1800" b="0">
                <a:latin typeface="Arial" charset="0"/>
              </a:rPr>
              <a:t>leftlastErr=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-leftlastPRM</a:t>
            </a:r>
          </a:p>
          <a:p>
            <a:pPr>
              <a:spcBef>
                <a:spcPct val="0"/>
              </a:spcBef>
              <a:buFontTx/>
              <a:buNone/>
            </a:pPr>
            <a:r>
              <a:rPr lang="en-US" altLang="en-US" sz="1800" b="0">
                <a:latin typeface="Arial" charset="0"/>
              </a:rPr>
              <a:t>=10-14= -4</a:t>
            </a:r>
          </a:p>
          <a:p>
            <a:pPr>
              <a:spcBef>
                <a:spcPct val="0"/>
              </a:spcBef>
              <a:buFontTx/>
              <a:buNone/>
            </a:pPr>
            <a:endParaRPr lang="en-US" altLang="en-US" sz="1800">
              <a:latin typeface="Arial" charset="0"/>
            </a:endParaRPr>
          </a:p>
        </p:txBody>
      </p:sp>
      <p:sp>
        <p:nvSpPr>
          <p:cNvPr id="50201" name="Text Box 30"/>
          <p:cNvSpPr txBox="1">
            <a:spLocks noChangeArrowheads="1"/>
          </p:cNvSpPr>
          <p:nvPr/>
        </p:nvSpPr>
        <p:spPr bwMode="auto">
          <a:xfrm>
            <a:off x="2819400" y="12954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¼ seconds</a:t>
            </a:r>
          </a:p>
        </p:txBody>
      </p:sp>
      <p:sp>
        <p:nvSpPr>
          <p:cNvPr id="50202" name="Text Box 32"/>
          <p:cNvSpPr txBox="1">
            <a:spLocks noChangeArrowheads="1"/>
          </p:cNvSpPr>
          <p:nvPr/>
        </p:nvSpPr>
        <p:spPr bwMode="auto">
          <a:xfrm>
            <a:off x="5562600" y="3276600"/>
            <a:ext cx="2254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chemeClr val="accent1"/>
                </a:solidFill>
                <a:latin typeface="Arial" charset="0"/>
              </a:rPr>
              <a:t> </a:t>
            </a:r>
            <a:r>
              <a:rPr lang="en-US" altLang="en-US" sz="1800" b="0">
                <a:latin typeface="Arial" charset="0"/>
              </a:rPr>
              <a:t>leftErr=</a:t>
            </a:r>
          </a:p>
          <a:p>
            <a:pPr>
              <a:spcBef>
                <a:spcPct val="0"/>
              </a:spcBef>
              <a:buFontTx/>
              <a:buNone/>
            </a:pPr>
            <a:r>
              <a:rPr lang="en-US" altLang="en-US" sz="1800" b="0">
                <a:latin typeface="Arial" charset="0"/>
              </a:rPr>
              <a:t>leftRPMset</a:t>
            </a:r>
            <a:r>
              <a:rPr lang="en-US" altLang="en-US" sz="1800">
                <a:latin typeface="Arial" charset="0"/>
              </a:rPr>
              <a:t> </a:t>
            </a:r>
            <a:r>
              <a:rPr lang="en-US" altLang="en-US" sz="1800" b="0">
                <a:latin typeface="Arial" charset="0"/>
              </a:rPr>
              <a:t>-leftPRM</a:t>
            </a:r>
          </a:p>
          <a:p>
            <a:pPr>
              <a:spcBef>
                <a:spcPct val="0"/>
              </a:spcBef>
              <a:buFontTx/>
              <a:buNone/>
            </a:pPr>
            <a:r>
              <a:rPr lang="en-US" altLang="en-US" sz="1800" b="0">
                <a:latin typeface="Arial" charset="0"/>
              </a:rPr>
              <a:t>=10-11= -1</a:t>
            </a:r>
          </a:p>
        </p:txBody>
      </p:sp>
      <p:sp>
        <p:nvSpPr>
          <p:cNvPr id="50203" name="Text Box 33"/>
          <p:cNvSpPr txBox="1">
            <a:spLocks noChangeArrowheads="1"/>
          </p:cNvSpPr>
          <p:nvPr/>
        </p:nvSpPr>
        <p:spPr bwMode="auto">
          <a:xfrm>
            <a:off x="25908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50204" name="Text Box 34"/>
          <p:cNvSpPr txBox="1">
            <a:spLocks noChangeArrowheads="1"/>
          </p:cNvSpPr>
          <p:nvPr/>
        </p:nvSpPr>
        <p:spPr bwMode="auto">
          <a:xfrm>
            <a:off x="35814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50205" name="Text Box 35"/>
          <p:cNvSpPr txBox="1">
            <a:spLocks noChangeArrowheads="1"/>
          </p:cNvSpPr>
          <p:nvPr/>
        </p:nvSpPr>
        <p:spPr bwMode="auto">
          <a:xfrm>
            <a:off x="31242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50206" name="Text Box 36"/>
          <p:cNvSpPr txBox="1">
            <a:spLocks noChangeArrowheads="1"/>
          </p:cNvSpPr>
          <p:nvPr/>
        </p:nvSpPr>
        <p:spPr bwMode="auto">
          <a:xfrm>
            <a:off x="41148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50207" name="Line 37"/>
          <p:cNvSpPr>
            <a:spLocks noChangeShapeType="1"/>
          </p:cNvSpPr>
          <p:nvPr/>
        </p:nvSpPr>
        <p:spPr bwMode="auto">
          <a:xfrm>
            <a:off x="3733800" y="2743200"/>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8" name="Text Box 38"/>
          <p:cNvSpPr txBox="1">
            <a:spLocks noChangeArrowheads="1"/>
          </p:cNvSpPr>
          <p:nvPr/>
        </p:nvSpPr>
        <p:spPr bwMode="auto">
          <a:xfrm>
            <a:off x="0" y="2590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leftRPMset</a:t>
            </a:r>
            <a:r>
              <a:rPr lang="en-US" altLang="en-US" sz="1800">
                <a:latin typeface="Arial" charset="0"/>
              </a:rPr>
              <a:t> =10</a:t>
            </a:r>
          </a:p>
        </p:txBody>
      </p:sp>
      <p:sp>
        <p:nvSpPr>
          <p:cNvPr id="50209" name="Text Box 39"/>
          <p:cNvSpPr txBox="1">
            <a:spLocks noChangeArrowheads="1"/>
          </p:cNvSpPr>
          <p:nvPr/>
        </p:nvSpPr>
        <p:spPr bwMode="auto">
          <a:xfrm>
            <a:off x="2133600" y="4343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50210" name="Line 40"/>
          <p:cNvSpPr>
            <a:spLocks noChangeShapeType="1"/>
          </p:cNvSpPr>
          <p:nvPr/>
        </p:nvSpPr>
        <p:spPr bwMode="auto">
          <a:xfrm flipH="1">
            <a:off x="1981200" y="2590800"/>
            <a:ext cx="1676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1" name="Line 41"/>
          <p:cNvSpPr>
            <a:spLocks noChangeShapeType="1"/>
          </p:cNvSpPr>
          <p:nvPr/>
        </p:nvSpPr>
        <p:spPr bwMode="auto">
          <a:xfrm flipH="1">
            <a:off x="1981200" y="23622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2" name="Text Box 42"/>
          <p:cNvSpPr txBox="1">
            <a:spLocks noChangeArrowheads="1"/>
          </p:cNvSpPr>
          <p:nvPr/>
        </p:nvSpPr>
        <p:spPr bwMode="auto">
          <a:xfrm>
            <a:off x="1600200" y="2057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14</a:t>
            </a:r>
          </a:p>
        </p:txBody>
      </p:sp>
      <p:sp>
        <p:nvSpPr>
          <p:cNvPr id="50213" name="Text Box 43"/>
          <p:cNvSpPr txBox="1">
            <a:spLocks noChangeArrowheads="1"/>
          </p:cNvSpPr>
          <p:nvPr/>
        </p:nvSpPr>
        <p:spPr bwMode="auto">
          <a:xfrm>
            <a:off x="1600200" y="23622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11</a:t>
            </a:r>
          </a:p>
        </p:txBody>
      </p:sp>
      <p:sp>
        <p:nvSpPr>
          <p:cNvPr id="50214" name="Text Box 44"/>
          <p:cNvSpPr txBox="1">
            <a:spLocks noChangeArrowheads="1"/>
          </p:cNvSpPr>
          <p:nvPr/>
        </p:nvSpPr>
        <p:spPr bwMode="auto">
          <a:xfrm>
            <a:off x="1600200" y="18288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leftPRM</a:t>
            </a:r>
          </a:p>
        </p:txBody>
      </p:sp>
      <p:sp>
        <p:nvSpPr>
          <p:cNvPr id="50215" name="Text Box 46"/>
          <p:cNvSpPr txBox="1">
            <a:spLocks noChangeArrowheads="1"/>
          </p:cNvSpPr>
          <p:nvPr/>
        </p:nvSpPr>
        <p:spPr bwMode="auto">
          <a:xfrm>
            <a:off x="3200400" y="3962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D is </a:t>
            </a:r>
          </a:p>
          <a:p>
            <a:pPr>
              <a:spcBef>
                <a:spcPct val="0"/>
              </a:spcBef>
              <a:buFontTx/>
              <a:buNone/>
            </a:pPr>
            <a:r>
              <a:rPr lang="en-US" altLang="en-US" sz="1800">
                <a:solidFill>
                  <a:srgbClr val="0000FF"/>
                </a:solidFill>
                <a:latin typeface="Arial" charset="0"/>
              </a:rPr>
              <a:t>+ve</a:t>
            </a:r>
          </a:p>
        </p:txBody>
      </p:sp>
      <p:sp>
        <p:nvSpPr>
          <p:cNvPr id="50216" name="Line 50"/>
          <p:cNvSpPr>
            <a:spLocks noChangeShapeType="1"/>
          </p:cNvSpPr>
          <p:nvPr/>
        </p:nvSpPr>
        <p:spPr bwMode="auto">
          <a:xfrm>
            <a:off x="3581400" y="1600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7" name="Line 51"/>
          <p:cNvSpPr>
            <a:spLocks noChangeShapeType="1"/>
          </p:cNvSpPr>
          <p:nvPr/>
        </p:nvSpPr>
        <p:spPr bwMode="auto">
          <a:xfrm>
            <a:off x="3429000" y="2209800"/>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8" name="Text Box 52"/>
          <p:cNvSpPr txBox="1">
            <a:spLocks noChangeArrowheads="1"/>
          </p:cNvSpPr>
          <p:nvPr/>
        </p:nvSpPr>
        <p:spPr bwMode="auto">
          <a:xfrm>
            <a:off x="2667000" y="3962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50219" name="Line 53"/>
          <p:cNvSpPr>
            <a:spLocks noChangeShapeType="1"/>
          </p:cNvSpPr>
          <p:nvPr/>
        </p:nvSpPr>
        <p:spPr bwMode="auto">
          <a:xfrm flipH="1">
            <a:off x="1295400" y="2514600"/>
            <a:ext cx="2133600" cy="1143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0" name="Line 54"/>
          <p:cNvSpPr>
            <a:spLocks noChangeShapeType="1"/>
          </p:cNvSpPr>
          <p:nvPr/>
        </p:nvSpPr>
        <p:spPr bwMode="auto">
          <a:xfrm>
            <a:off x="1219200" y="1905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1" name="Line 55"/>
          <p:cNvSpPr>
            <a:spLocks noChangeShapeType="1"/>
          </p:cNvSpPr>
          <p:nvPr/>
        </p:nvSpPr>
        <p:spPr bwMode="auto">
          <a:xfrm flipH="1" flipV="1">
            <a:off x="3657600" y="2667000"/>
            <a:ext cx="2209800" cy="990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2" name="Text Box 56"/>
          <p:cNvSpPr txBox="1">
            <a:spLocks noChangeArrowheads="1"/>
          </p:cNvSpPr>
          <p:nvPr/>
        </p:nvSpPr>
        <p:spPr bwMode="auto">
          <a:xfrm>
            <a:off x="7162800" y="39624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50223" name="Text Box 57"/>
          <p:cNvSpPr txBox="1">
            <a:spLocks noChangeArrowheads="1"/>
          </p:cNvSpPr>
          <p:nvPr/>
        </p:nvSpPr>
        <p:spPr bwMode="auto">
          <a:xfrm>
            <a:off x="7086600" y="5181600"/>
            <a:ext cx="188118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ea typeface="新細明體" pitchFamily="18" charset="-120"/>
              </a:rPr>
              <a:t>Motor control chip</a:t>
            </a:r>
          </a:p>
        </p:txBody>
      </p:sp>
      <p:sp>
        <p:nvSpPr>
          <p:cNvPr id="7171" name="Rectangle 3"/>
          <p:cNvSpPr>
            <a:spLocks noGrp="1" noChangeArrowheads="1"/>
          </p:cNvSpPr>
          <p:nvPr>
            <p:ph sz="half" idx="1"/>
          </p:nvPr>
        </p:nvSpPr>
        <p:spPr>
          <a:xfrm>
            <a:off x="609600" y="2332038"/>
            <a:ext cx="4038600" cy="2547937"/>
          </a:xfrm>
        </p:spPr>
        <p:txBody>
          <a:bodyPr/>
          <a:lstStyle/>
          <a:p>
            <a:pPr eaLnBrk="1" hangingPunct="1"/>
            <a:r>
              <a:rPr lang="en-US" altLang="zh-TW" smtClean="0"/>
              <a:t>H-bridge </a:t>
            </a:r>
            <a:r>
              <a:rPr lang="en-US" altLang="en-US" smtClean="0">
                <a:ea typeface="新細明體" pitchFamily="18" charset="-120"/>
              </a:rPr>
              <a:t>Chips</a:t>
            </a:r>
          </a:p>
          <a:p>
            <a:pPr eaLnBrk="1" hangingPunct="1"/>
            <a:endParaRPr lang="en-US" altLang="en-US" smtClean="0">
              <a:ea typeface="新細明體" pitchFamily="18" charset="-120"/>
            </a:endParaRPr>
          </a:p>
        </p:txBody>
      </p:sp>
      <p:sp>
        <p:nvSpPr>
          <p:cNvPr id="7172" name="Rectangle 4"/>
          <p:cNvSpPr>
            <a:spLocks noGrp="1" noChangeArrowheads="1"/>
          </p:cNvSpPr>
          <p:nvPr>
            <p:ph sz="half" idx="2"/>
          </p:nvPr>
        </p:nvSpPr>
        <p:spPr>
          <a:xfrm>
            <a:off x="5181600" y="1600200"/>
            <a:ext cx="3505200" cy="4530725"/>
          </a:xfrm>
        </p:spPr>
        <p:txBody>
          <a:bodyPr/>
          <a:lstStyle/>
          <a:p>
            <a:pPr eaLnBrk="1" hangingPunct="1"/>
            <a:r>
              <a:rPr lang="en-US" altLang="zh-TW" smtClean="0"/>
              <a:t>L293D: H-bridge circuit, up 2A</a:t>
            </a:r>
          </a:p>
          <a:p>
            <a:pPr eaLnBrk="1" hangingPunct="1"/>
            <a:r>
              <a:rPr lang="en-US" altLang="zh-TW" smtClean="0"/>
              <a:t>LDIR: left motor direction; RDIR: right motor direction </a:t>
            </a:r>
          </a:p>
          <a:p>
            <a:pPr eaLnBrk="1" hangingPunct="1"/>
            <a:r>
              <a:rPr lang="en-US" altLang="zh-TW" smtClean="0"/>
              <a:t>LEN : left motor enable; REN : right motor enable</a:t>
            </a:r>
            <a:endParaRPr lang="en-US" altLang="en-US" smtClean="0">
              <a:ea typeface="新細明體" pitchFamily="18" charset="-120"/>
            </a:endParaRPr>
          </a:p>
        </p:txBody>
      </p:sp>
      <p:sp>
        <p:nvSpPr>
          <p:cNvPr id="717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71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CD0B81E8-FABB-4D7B-A77C-1D9F12DB1953}" type="slidenum">
              <a:rPr lang="en-US" altLang="en-US" sz="1200" b="0">
                <a:latin typeface="Arial" charset="0"/>
              </a:rPr>
              <a:pPr>
                <a:spcBef>
                  <a:spcPct val="0"/>
                </a:spcBef>
                <a:buFontTx/>
                <a:buNone/>
              </a:pPr>
              <a:t>6</a:t>
            </a:fld>
            <a:endParaRPr lang="en-US" altLang="en-US" sz="1200" b="0">
              <a:latin typeface="Arial" charset="0"/>
            </a:endParaRPr>
          </a:p>
        </p:txBody>
      </p:sp>
      <p:grpSp>
        <p:nvGrpSpPr>
          <p:cNvPr id="7175" name="Group 5"/>
          <p:cNvGrpSpPr>
            <a:grpSpLocks/>
          </p:cNvGrpSpPr>
          <p:nvPr/>
        </p:nvGrpSpPr>
        <p:grpSpPr bwMode="auto">
          <a:xfrm>
            <a:off x="0" y="2971800"/>
            <a:ext cx="5105400" cy="3124200"/>
            <a:chOff x="2241" y="8515"/>
            <a:chExt cx="6948" cy="3024"/>
          </a:xfrm>
        </p:grpSpPr>
        <p:sp>
          <p:nvSpPr>
            <p:cNvPr id="7176" name="Text Box 6"/>
            <p:cNvSpPr txBox="1">
              <a:spLocks noChangeArrowheads="1"/>
            </p:cNvSpPr>
            <p:nvPr/>
          </p:nvSpPr>
          <p:spPr bwMode="auto">
            <a:xfrm>
              <a:off x="2241" y="8824"/>
              <a:ext cx="1152"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200" b="0">
                  <a:latin typeface="Arial" charset="0"/>
                </a:rPr>
                <a:t>LEN</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LDIR</a:t>
              </a:r>
            </a:p>
            <a:p>
              <a:pPr eaLnBrk="1" hangingPunct="1">
                <a:spcBef>
                  <a:spcPct val="0"/>
                </a:spcBef>
                <a:buFontTx/>
                <a:buNone/>
              </a:pPr>
              <a:endParaRPr kumimoji="1" lang="en-US" altLang="en-US" sz="1200" b="0">
                <a:latin typeface="Arial" charset="0"/>
              </a:endParaRPr>
            </a:p>
            <a:p>
              <a:pPr eaLnBrk="1" hangingPunct="1">
                <a:spcBef>
                  <a:spcPct val="0"/>
                </a:spcBef>
                <a:buFontTx/>
                <a:buNone/>
              </a:pPr>
              <a:endParaRPr kumimoji="1" lang="en-US" altLang="en-US" sz="1200" b="0">
                <a:latin typeface="Arial" charset="0"/>
              </a:endParaRP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REN</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RDIR</a:t>
              </a:r>
              <a:endParaRPr kumimoji="1" lang="en-US" altLang="en-US" sz="1800" b="0">
                <a:latin typeface="Arial" charset="0"/>
              </a:endParaRPr>
            </a:p>
          </p:txBody>
        </p:sp>
        <p:sp>
          <p:nvSpPr>
            <p:cNvPr id="7177" name="Rectangle 7"/>
            <p:cNvSpPr>
              <a:spLocks noChangeArrowheads="1"/>
            </p:cNvSpPr>
            <p:nvPr/>
          </p:nvSpPr>
          <p:spPr bwMode="auto">
            <a:xfrm>
              <a:off x="3717" y="8515"/>
              <a:ext cx="3312" cy="2736"/>
            </a:xfrm>
            <a:prstGeom prst="rect">
              <a:avLst/>
            </a:prstGeom>
            <a:solidFill>
              <a:srgbClr val="FF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7178" name="Freeform 8"/>
            <p:cNvSpPr>
              <a:spLocks/>
            </p:cNvSpPr>
            <p:nvPr/>
          </p:nvSpPr>
          <p:spPr bwMode="auto">
            <a:xfrm>
              <a:off x="7029" y="8803"/>
              <a:ext cx="288" cy="144"/>
            </a:xfrm>
            <a:custGeom>
              <a:avLst/>
              <a:gdLst>
                <a:gd name="T0" fmla="*/ 0 w 1008"/>
                <a:gd name="T1" fmla="*/ 0 h 288"/>
                <a:gd name="T2" fmla="*/ 0 w 1008"/>
                <a:gd name="T3" fmla="*/ 0 h 288"/>
                <a:gd name="T4" fmla="*/ 0 w 1008"/>
                <a:gd name="T5" fmla="*/ 1 h 288"/>
                <a:gd name="T6" fmla="*/ 0 60000 65536"/>
                <a:gd name="T7" fmla="*/ 0 60000 65536"/>
                <a:gd name="T8" fmla="*/ 0 60000 65536"/>
              </a:gdLst>
              <a:ahLst/>
              <a:cxnLst>
                <a:cxn ang="T6">
                  <a:pos x="T0" y="T1"/>
                </a:cxn>
                <a:cxn ang="T7">
                  <a:pos x="T2" y="T3"/>
                </a:cxn>
                <a:cxn ang="T8">
                  <a:pos x="T4" y="T5"/>
                </a:cxn>
              </a:cxnLst>
              <a:rect l="0" t="0" r="r" b="b"/>
              <a:pathLst>
                <a:path w="1008" h="288">
                  <a:moveTo>
                    <a:pt x="0" y="0"/>
                  </a:moveTo>
                  <a:lnTo>
                    <a:pt x="1008" y="0"/>
                  </a:lnTo>
                  <a:lnTo>
                    <a:pt x="100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Freeform 9"/>
            <p:cNvSpPr>
              <a:spLocks/>
            </p:cNvSpPr>
            <p:nvPr/>
          </p:nvSpPr>
          <p:spPr bwMode="auto">
            <a:xfrm>
              <a:off x="7029" y="9235"/>
              <a:ext cx="288" cy="288"/>
            </a:xfrm>
            <a:custGeom>
              <a:avLst/>
              <a:gdLst>
                <a:gd name="T0" fmla="*/ 0 w 1008"/>
                <a:gd name="T1" fmla="*/ 288 h 288"/>
                <a:gd name="T2" fmla="*/ 0 w 1008"/>
                <a:gd name="T3" fmla="*/ 288 h 288"/>
                <a:gd name="T4" fmla="*/ 0 w 1008"/>
                <a:gd name="T5" fmla="*/ 0 h 288"/>
                <a:gd name="T6" fmla="*/ 0 60000 65536"/>
                <a:gd name="T7" fmla="*/ 0 60000 65536"/>
                <a:gd name="T8" fmla="*/ 0 60000 65536"/>
              </a:gdLst>
              <a:ahLst/>
              <a:cxnLst>
                <a:cxn ang="T6">
                  <a:pos x="T0" y="T1"/>
                </a:cxn>
                <a:cxn ang="T7">
                  <a:pos x="T2" y="T3"/>
                </a:cxn>
                <a:cxn ang="T8">
                  <a:pos x="T4" y="T5"/>
                </a:cxn>
              </a:cxnLst>
              <a:rect l="0" t="0" r="r" b="b"/>
              <a:pathLst>
                <a:path w="1008" h="288">
                  <a:moveTo>
                    <a:pt x="0" y="288"/>
                  </a:moveTo>
                  <a:lnTo>
                    <a:pt x="1008" y="288"/>
                  </a:lnTo>
                  <a:lnTo>
                    <a:pt x="100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0" name="Oval 10"/>
            <p:cNvSpPr>
              <a:spLocks noChangeArrowheads="1"/>
            </p:cNvSpPr>
            <p:nvPr/>
          </p:nvSpPr>
          <p:spPr bwMode="auto">
            <a:xfrm>
              <a:off x="7173" y="8947"/>
              <a:ext cx="288" cy="288"/>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7181" name="Line 11"/>
            <p:cNvSpPr>
              <a:spLocks noChangeShapeType="1"/>
            </p:cNvSpPr>
            <p:nvPr/>
          </p:nvSpPr>
          <p:spPr bwMode="auto">
            <a:xfrm>
              <a:off x="3141" y="9091"/>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12"/>
            <p:cNvSpPr>
              <a:spLocks noChangeShapeType="1"/>
            </p:cNvSpPr>
            <p:nvPr/>
          </p:nvSpPr>
          <p:spPr bwMode="auto">
            <a:xfrm flipV="1">
              <a:off x="2961" y="9523"/>
              <a:ext cx="756" cy="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Freeform 13"/>
            <p:cNvSpPr>
              <a:spLocks/>
            </p:cNvSpPr>
            <p:nvPr/>
          </p:nvSpPr>
          <p:spPr bwMode="auto">
            <a:xfrm>
              <a:off x="3285" y="8659"/>
              <a:ext cx="288" cy="864"/>
            </a:xfrm>
            <a:custGeom>
              <a:avLst/>
              <a:gdLst>
                <a:gd name="T0" fmla="*/ 0 w 288"/>
                <a:gd name="T1" fmla="*/ 2147483647 h 288"/>
                <a:gd name="T2" fmla="*/ 0 w 288"/>
                <a:gd name="T3" fmla="*/ 0 h 288"/>
                <a:gd name="T4" fmla="*/ 288 w 288"/>
                <a:gd name="T5" fmla="*/ 0 h 288"/>
                <a:gd name="T6" fmla="*/ 0 60000 65536"/>
                <a:gd name="T7" fmla="*/ 0 60000 65536"/>
                <a:gd name="T8" fmla="*/ 0 60000 65536"/>
              </a:gdLst>
              <a:ahLst/>
              <a:cxnLst>
                <a:cxn ang="T6">
                  <a:pos x="T0" y="T1"/>
                </a:cxn>
                <a:cxn ang="T7">
                  <a:pos x="T2" y="T3"/>
                </a:cxn>
                <a:cxn ang="T8">
                  <a:pos x="T4" y="T5"/>
                </a:cxn>
              </a:cxnLst>
              <a:rect l="0" t="0" r="r" b="b"/>
              <a:pathLst>
                <a:path w="288" h="288">
                  <a:moveTo>
                    <a:pt x="0" y="288"/>
                  </a:moveTo>
                  <a:lnTo>
                    <a:pt x="0" y="0"/>
                  </a:lnTo>
                  <a:lnTo>
                    <a:pt x="28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Oval 14"/>
            <p:cNvSpPr>
              <a:spLocks noChangeArrowheads="1"/>
            </p:cNvSpPr>
            <p:nvPr/>
          </p:nvSpPr>
          <p:spPr bwMode="auto">
            <a:xfrm>
              <a:off x="3573" y="8659"/>
              <a:ext cx="144" cy="144"/>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7185" name="Text Box 15"/>
            <p:cNvSpPr txBox="1">
              <a:spLocks noChangeArrowheads="1"/>
            </p:cNvSpPr>
            <p:nvPr/>
          </p:nvSpPr>
          <p:spPr bwMode="auto">
            <a:xfrm>
              <a:off x="3861" y="8515"/>
              <a:ext cx="3312"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200" b="0">
                  <a:latin typeface="Arial" charset="0"/>
                </a:rPr>
                <a:t>2 (1A)	       		1Y(3)</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1(EN1/2)     </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7(2A)       		(2Y)6</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10(3A)	                            (3Y)11</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9(EN3/4)</a:t>
              </a: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15(4A)	                              (4Y)14	</a:t>
              </a:r>
            </a:p>
            <a:p>
              <a:pPr eaLnBrk="1" hangingPunct="1">
                <a:spcBef>
                  <a:spcPct val="0"/>
                </a:spcBef>
                <a:buFontTx/>
                <a:buNone/>
              </a:pPr>
              <a:endParaRPr kumimoji="1" lang="en-US" altLang="en-US" sz="1800" b="0">
                <a:latin typeface="Arial" charset="0"/>
              </a:endParaRPr>
            </a:p>
          </p:txBody>
        </p:sp>
        <p:sp>
          <p:nvSpPr>
            <p:cNvPr id="7186" name="Freeform 16"/>
            <p:cNvSpPr>
              <a:spLocks/>
            </p:cNvSpPr>
            <p:nvPr/>
          </p:nvSpPr>
          <p:spPr bwMode="auto">
            <a:xfrm>
              <a:off x="4869" y="8659"/>
              <a:ext cx="432" cy="288"/>
            </a:xfrm>
            <a:custGeom>
              <a:avLst/>
              <a:gdLst>
                <a:gd name="T0" fmla="*/ 0 w 432"/>
                <a:gd name="T1" fmla="*/ 0 h 288"/>
                <a:gd name="T2" fmla="*/ 0 w 432"/>
                <a:gd name="T3" fmla="*/ 288 h 288"/>
                <a:gd name="T4" fmla="*/ 432 w 432"/>
                <a:gd name="T5" fmla="*/ 144 h 288"/>
                <a:gd name="T6" fmla="*/ 0 w 4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288">
                  <a:moveTo>
                    <a:pt x="0" y="0"/>
                  </a:moveTo>
                  <a:lnTo>
                    <a:pt x="0" y="288"/>
                  </a:lnTo>
                  <a:lnTo>
                    <a:pt x="432" y="144"/>
                  </a:lnTo>
                  <a:lnTo>
                    <a:pt x="0" y="0"/>
                  </a:lnTo>
                  <a:close/>
                </a:path>
              </a:pathLst>
            </a:custGeom>
            <a:solidFill>
              <a:srgbClr val="FFFFFF"/>
            </a:solidFill>
            <a:ln w="9525">
              <a:solidFill>
                <a:srgbClr val="000000"/>
              </a:solidFill>
              <a:round/>
              <a:headEnd/>
              <a:tailEnd/>
            </a:ln>
          </p:spPr>
          <p:txBody>
            <a:bodyPr/>
            <a:lstStyle/>
            <a:p>
              <a:endParaRPr lang="en-US"/>
            </a:p>
          </p:txBody>
        </p:sp>
        <p:sp>
          <p:nvSpPr>
            <p:cNvPr id="7187" name="Freeform 17"/>
            <p:cNvSpPr>
              <a:spLocks/>
            </p:cNvSpPr>
            <p:nvPr/>
          </p:nvSpPr>
          <p:spPr bwMode="auto">
            <a:xfrm>
              <a:off x="4869" y="9379"/>
              <a:ext cx="432" cy="288"/>
            </a:xfrm>
            <a:custGeom>
              <a:avLst/>
              <a:gdLst>
                <a:gd name="T0" fmla="*/ 0 w 432"/>
                <a:gd name="T1" fmla="*/ 0 h 288"/>
                <a:gd name="T2" fmla="*/ 0 w 432"/>
                <a:gd name="T3" fmla="*/ 288 h 288"/>
                <a:gd name="T4" fmla="*/ 432 w 432"/>
                <a:gd name="T5" fmla="*/ 144 h 288"/>
                <a:gd name="T6" fmla="*/ 0 w 4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288">
                  <a:moveTo>
                    <a:pt x="0" y="0"/>
                  </a:moveTo>
                  <a:lnTo>
                    <a:pt x="0" y="288"/>
                  </a:lnTo>
                  <a:lnTo>
                    <a:pt x="432" y="144"/>
                  </a:lnTo>
                  <a:lnTo>
                    <a:pt x="0" y="0"/>
                  </a:lnTo>
                  <a:close/>
                </a:path>
              </a:pathLst>
            </a:custGeom>
            <a:solidFill>
              <a:srgbClr val="FFFFFF"/>
            </a:solidFill>
            <a:ln w="9525">
              <a:solidFill>
                <a:srgbClr val="000000"/>
              </a:solidFill>
              <a:round/>
              <a:headEnd/>
              <a:tailEnd/>
            </a:ln>
          </p:spPr>
          <p:txBody>
            <a:bodyPr/>
            <a:lstStyle/>
            <a:p>
              <a:endParaRPr lang="en-US"/>
            </a:p>
          </p:txBody>
        </p:sp>
        <p:sp>
          <p:nvSpPr>
            <p:cNvPr id="7188" name="Line 18"/>
            <p:cNvSpPr>
              <a:spLocks noChangeShapeType="1"/>
            </p:cNvSpPr>
            <p:nvPr/>
          </p:nvSpPr>
          <p:spPr bwMode="auto">
            <a:xfrm>
              <a:off x="5013" y="8947"/>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19"/>
            <p:cNvSpPr>
              <a:spLocks noChangeShapeType="1"/>
            </p:cNvSpPr>
            <p:nvPr/>
          </p:nvSpPr>
          <p:spPr bwMode="auto">
            <a:xfrm>
              <a:off x="3717" y="9091"/>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20"/>
            <p:cNvSpPr>
              <a:spLocks noChangeShapeType="1"/>
            </p:cNvSpPr>
            <p:nvPr/>
          </p:nvSpPr>
          <p:spPr bwMode="auto">
            <a:xfrm>
              <a:off x="3717" y="8803"/>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21"/>
            <p:cNvSpPr>
              <a:spLocks noChangeShapeType="1"/>
            </p:cNvSpPr>
            <p:nvPr/>
          </p:nvSpPr>
          <p:spPr bwMode="auto">
            <a:xfrm>
              <a:off x="3717" y="9523"/>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22"/>
            <p:cNvSpPr>
              <a:spLocks noChangeShapeType="1"/>
            </p:cNvSpPr>
            <p:nvPr/>
          </p:nvSpPr>
          <p:spPr bwMode="auto">
            <a:xfrm>
              <a:off x="5301" y="8803"/>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23"/>
            <p:cNvSpPr>
              <a:spLocks noChangeShapeType="1"/>
            </p:cNvSpPr>
            <p:nvPr/>
          </p:nvSpPr>
          <p:spPr bwMode="auto">
            <a:xfrm>
              <a:off x="5301" y="9523"/>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Freeform 24"/>
            <p:cNvSpPr>
              <a:spLocks/>
            </p:cNvSpPr>
            <p:nvPr/>
          </p:nvSpPr>
          <p:spPr bwMode="auto">
            <a:xfrm>
              <a:off x="7029" y="10099"/>
              <a:ext cx="288" cy="144"/>
            </a:xfrm>
            <a:custGeom>
              <a:avLst/>
              <a:gdLst>
                <a:gd name="T0" fmla="*/ 0 w 1008"/>
                <a:gd name="T1" fmla="*/ 0 h 288"/>
                <a:gd name="T2" fmla="*/ 0 w 1008"/>
                <a:gd name="T3" fmla="*/ 0 h 288"/>
                <a:gd name="T4" fmla="*/ 0 w 1008"/>
                <a:gd name="T5" fmla="*/ 1 h 288"/>
                <a:gd name="T6" fmla="*/ 0 60000 65536"/>
                <a:gd name="T7" fmla="*/ 0 60000 65536"/>
                <a:gd name="T8" fmla="*/ 0 60000 65536"/>
              </a:gdLst>
              <a:ahLst/>
              <a:cxnLst>
                <a:cxn ang="T6">
                  <a:pos x="T0" y="T1"/>
                </a:cxn>
                <a:cxn ang="T7">
                  <a:pos x="T2" y="T3"/>
                </a:cxn>
                <a:cxn ang="T8">
                  <a:pos x="T4" y="T5"/>
                </a:cxn>
              </a:cxnLst>
              <a:rect l="0" t="0" r="r" b="b"/>
              <a:pathLst>
                <a:path w="1008" h="288">
                  <a:moveTo>
                    <a:pt x="0" y="0"/>
                  </a:moveTo>
                  <a:lnTo>
                    <a:pt x="1008" y="0"/>
                  </a:lnTo>
                  <a:lnTo>
                    <a:pt x="100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5" name="Freeform 25"/>
            <p:cNvSpPr>
              <a:spLocks/>
            </p:cNvSpPr>
            <p:nvPr/>
          </p:nvSpPr>
          <p:spPr bwMode="auto">
            <a:xfrm>
              <a:off x="7029" y="10531"/>
              <a:ext cx="288" cy="288"/>
            </a:xfrm>
            <a:custGeom>
              <a:avLst/>
              <a:gdLst>
                <a:gd name="T0" fmla="*/ 0 w 1008"/>
                <a:gd name="T1" fmla="*/ 288 h 288"/>
                <a:gd name="T2" fmla="*/ 0 w 1008"/>
                <a:gd name="T3" fmla="*/ 288 h 288"/>
                <a:gd name="T4" fmla="*/ 0 w 1008"/>
                <a:gd name="T5" fmla="*/ 0 h 288"/>
                <a:gd name="T6" fmla="*/ 0 60000 65536"/>
                <a:gd name="T7" fmla="*/ 0 60000 65536"/>
                <a:gd name="T8" fmla="*/ 0 60000 65536"/>
              </a:gdLst>
              <a:ahLst/>
              <a:cxnLst>
                <a:cxn ang="T6">
                  <a:pos x="T0" y="T1"/>
                </a:cxn>
                <a:cxn ang="T7">
                  <a:pos x="T2" y="T3"/>
                </a:cxn>
                <a:cxn ang="T8">
                  <a:pos x="T4" y="T5"/>
                </a:cxn>
              </a:cxnLst>
              <a:rect l="0" t="0" r="r" b="b"/>
              <a:pathLst>
                <a:path w="1008" h="288">
                  <a:moveTo>
                    <a:pt x="0" y="288"/>
                  </a:moveTo>
                  <a:lnTo>
                    <a:pt x="1008" y="288"/>
                  </a:lnTo>
                  <a:lnTo>
                    <a:pt x="100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6" name="Oval 26"/>
            <p:cNvSpPr>
              <a:spLocks noChangeArrowheads="1"/>
            </p:cNvSpPr>
            <p:nvPr/>
          </p:nvSpPr>
          <p:spPr bwMode="auto">
            <a:xfrm>
              <a:off x="7173" y="10243"/>
              <a:ext cx="288" cy="288"/>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7197" name="Line 27"/>
            <p:cNvSpPr>
              <a:spLocks noChangeShapeType="1"/>
            </p:cNvSpPr>
            <p:nvPr/>
          </p:nvSpPr>
          <p:spPr bwMode="auto">
            <a:xfrm>
              <a:off x="3141" y="10387"/>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8" name="Line 28"/>
            <p:cNvSpPr>
              <a:spLocks noChangeShapeType="1"/>
            </p:cNvSpPr>
            <p:nvPr/>
          </p:nvSpPr>
          <p:spPr bwMode="auto">
            <a:xfrm>
              <a:off x="2961" y="10804"/>
              <a:ext cx="756" cy="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9" name="Freeform 29"/>
            <p:cNvSpPr>
              <a:spLocks/>
            </p:cNvSpPr>
            <p:nvPr/>
          </p:nvSpPr>
          <p:spPr bwMode="auto">
            <a:xfrm>
              <a:off x="3285" y="9955"/>
              <a:ext cx="288" cy="864"/>
            </a:xfrm>
            <a:custGeom>
              <a:avLst/>
              <a:gdLst>
                <a:gd name="T0" fmla="*/ 0 w 288"/>
                <a:gd name="T1" fmla="*/ 2147483647 h 288"/>
                <a:gd name="T2" fmla="*/ 0 w 288"/>
                <a:gd name="T3" fmla="*/ 0 h 288"/>
                <a:gd name="T4" fmla="*/ 288 w 288"/>
                <a:gd name="T5" fmla="*/ 0 h 288"/>
                <a:gd name="T6" fmla="*/ 0 60000 65536"/>
                <a:gd name="T7" fmla="*/ 0 60000 65536"/>
                <a:gd name="T8" fmla="*/ 0 60000 65536"/>
              </a:gdLst>
              <a:ahLst/>
              <a:cxnLst>
                <a:cxn ang="T6">
                  <a:pos x="T0" y="T1"/>
                </a:cxn>
                <a:cxn ang="T7">
                  <a:pos x="T2" y="T3"/>
                </a:cxn>
                <a:cxn ang="T8">
                  <a:pos x="T4" y="T5"/>
                </a:cxn>
              </a:cxnLst>
              <a:rect l="0" t="0" r="r" b="b"/>
              <a:pathLst>
                <a:path w="288" h="288">
                  <a:moveTo>
                    <a:pt x="0" y="288"/>
                  </a:moveTo>
                  <a:lnTo>
                    <a:pt x="0" y="0"/>
                  </a:lnTo>
                  <a:lnTo>
                    <a:pt x="28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0" name="Oval 30"/>
            <p:cNvSpPr>
              <a:spLocks noChangeArrowheads="1"/>
            </p:cNvSpPr>
            <p:nvPr/>
          </p:nvSpPr>
          <p:spPr bwMode="auto">
            <a:xfrm>
              <a:off x="3573" y="9955"/>
              <a:ext cx="144" cy="144"/>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7201" name="Freeform 31"/>
            <p:cNvSpPr>
              <a:spLocks/>
            </p:cNvSpPr>
            <p:nvPr/>
          </p:nvSpPr>
          <p:spPr bwMode="auto">
            <a:xfrm>
              <a:off x="4869" y="9955"/>
              <a:ext cx="432" cy="288"/>
            </a:xfrm>
            <a:custGeom>
              <a:avLst/>
              <a:gdLst>
                <a:gd name="T0" fmla="*/ 0 w 432"/>
                <a:gd name="T1" fmla="*/ 0 h 288"/>
                <a:gd name="T2" fmla="*/ 0 w 432"/>
                <a:gd name="T3" fmla="*/ 288 h 288"/>
                <a:gd name="T4" fmla="*/ 432 w 432"/>
                <a:gd name="T5" fmla="*/ 144 h 288"/>
                <a:gd name="T6" fmla="*/ 0 w 4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288">
                  <a:moveTo>
                    <a:pt x="0" y="0"/>
                  </a:moveTo>
                  <a:lnTo>
                    <a:pt x="0" y="288"/>
                  </a:lnTo>
                  <a:lnTo>
                    <a:pt x="432" y="144"/>
                  </a:lnTo>
                  <a:lnTo>
                    <a:pt x="0" y="0"/>
                  </a:lnTo>
                  <a:close/>
                </a:path>
              </a:pathLst>
            </a:custGeom>
            <a:solidFill>
              <a:srgbClr val="FFFFFF"/>
            </a:solidFill>
            <a:ln w="9525">
              <a:solidFill>
                <a:srgbClr val="000000"/>
              </a:solidFill>
              <a:round/>
              <a:headEnd/>
              <a:tailEnd/>
            </a:ln>
          </p:spPr>
          <p:txBody>
            <a:bodyPr/>
            <a:lstStyle/>
            <a:p>
              <a:endParaRPr lang="en-US"/>
            </a:p>
          </p:txBody>
        </p:sp>
        <p:sp>
          <p:nvSpPr>
            <p:cNvPr id="7202" name="Freeform 32"/>
            <p:cNvSpPr>
              <a:spLocks/>
            </p:cNvSpPr>
            <p:nvPr/>
          </p:nvSpPr>
          <p:spPr bwMode="auto">
            <a:xfrm>
              <a:off x="4869" y="10675"/>
              <a:ext cx="432" cy="288"/>
            </a:xfrm>
            <a:custGeom>
              <a:avLst/>
              <a:gdLst>
                <a:gd name="T0" fmla="*/ 0 w 432"/>
                <a:gd name="T1" fmla="*/ 0 h 288"/>
                <a:gd name="T2" fmla="*/ 0 w 432"/>
                <a:gd name="T3" fmla="*/ 288 h 288"/>
                <a:gd name="T4" fmla="*/ 432 w 432"/>
                <a:gd name="T5" fmla="*/ 144 h 288"/>
                <a:gd name="T6" fmla="*/ 0 w 43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288">
                  <a:moveTo>
                    <a:pt x="0" y="0"/>
                  </a:moveTo>
                  <a:lnTo>
                    <a:pt x="0" y="288"/>
                  </a:lnTo>
                  <a:lnTo>
                    <a:pt x="432" y="144"/>
                  </a:lnTo>
                  <a:lnTo>
                    <a:pt x="0" y="0"/>
                  </a:lnTo>
                  <a:close/>
                </a:path>
              </a:pathLst>
            </a:custGeom>
            <a:solidFill>
              <a:srgbClr val="FFFFFF"/>
            </a:solidFill>
            <a:ln w="9525">
              <a:solidFill>
                <a:srgbClr val="000000"/>
              </a:solidFill>
              <a:round/>
              <a:headEnd/>
              <a:tailEnd/>
            </a:ln>
          </p:spPr>
          <p:txBody>
            <a:bodyPr/>
            <a:lstStyle/>
            <a:p>
              <a:endParaRPr lang="en-US"/>
            </a:p>
          </p:txBody>
        </p:sp>
        <p:sp>
          <p:nvSpPr>
            <p:cNvPr id="7203" name="Line 33"/>
            <p:cNvSpPr>
              <a:spLocks noChangeShapeType="1"/>
            </p:cNvSpPr>
            <p:nvPr/>
          </p:nvSpPr>
          <p:spPr bwMode="auto">
            <a:xfrm>
              <a:off x="5013" y="10243"/>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34"/>
            <p:cNvSpPr>
              <a:spLocks noChangeShapeType="1"/>
            </p:cNvSpPr>
            <p:nvPr/>
          </p:nvSpPr>
          <p:spPr bwMode="auto">
            <a:xfrm>
              <a:off x="3717" y="10387"/>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35"/>
            <p:cNvSpPr>
              <a:spLocks noChangeShapeType="1"/>
            </p:cNvSpPr>
            <p:nvPr/>
          </p:nvSpPr>
          <p:spPr bwMode="auto">
            <a:xfrm>
              <a:off x="3717" y="10099"/>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36"/>
            <p:cNvSpPr>
              <a:spLocks noChangeShapeType="1"/>
            </p:cNvSpPr>
            <p:nvPr/>
          </p:nvSpPr>
          <p:spPr bwMode="auto">
            <a:xfrm>
              <a:off x="3717" y="10819"/>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37"/>
            <p:cNvSpPr>
              <a:spLocks noChangeShapeType="1"/>
            </p:cNvSpPr>
            <p:nvPr/>
          </p:nvSpPr>
          <p:spPr bwMode="auto">
            <a:xfrm>
              <a:off x="5301" y="10099"/>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8" name="Line 38"/>
            <p:cNvSpPr>
              <a:spLocks noChangeShapeType="1"/>
            </p:cNvSpPr>
            <p:nvPr/>
          </p:nvSpPr>
          <p:spPr bwMode="auto">
            <a:xfrm>
              <a:off x="5301" y="10819"/>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9" name="Text Box 39"/>
            <p:cNvSpPr txBox="1">
              <a:spLocks noChangeArrowheads="1"/>
            </p:cNvSpPr>
            <p:nvPr/>
          </p:nvSpPr>
          <p:spPr bwMode="auto">
            <a:xfrm>
              <a:off x="7749" y="9091"/>
              <a:ext cx="144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200" b="0">
                  <a:latin typeface="Arial" charset="0"/>
                </a:rPr>
                <a:t>Left-motor</a:t>
              </a:r>
            </a:p>
            <a:p>
              <a:pPr eaLnBrk="1" hangingPunct="1">
                <a:spcBef>
                  <a:spcPct val="0"/>
                </a:spcBef>
                <a:buFontTx/>
                <a:buNone/>
              </a:pPr>
              <a:endParaRPr kumimoji="1" lang="en-US" altLang="en-US" sz="1200" b="0">
                <a:latin typeface="Arial" charset="0"/>
              </a:endParaRPr>
            </a:p>
            <a:p>
              <a:pPr eaLnBrk="1" hangingPunct="1">
                <a:spcBef>
                  <a:spcPct val="0"/>
                </a:spcBef>
                <a:buFontTx/>
                <a:buNone/>
              </a:pPr>
              <a:endParaRPr kumimoji="1" lang="en-US" altLang="en-US" sz="1200" b="0">
                <a:latin typeface="Arial" charset="0"/>
              </a:endParaRPr>
            </a:p>
            <a:p>
              <a:pPr eaLnBrk="1" hangingPunct="1">
                <a:spcBef>
                  <a:spcPct val="0"/>
                </a:spcBef>
                <a:buFontTx/>
                <a:buNone/>
              </a:pPr>
              <a:endParaRPr kumimoji="1" lang="en-US" altLang="en-US" sz="1200" b="0">
                <a:latin typeface="Arial" charset="0"/>
              </a:endParaRPr>
            </a:p>
            <a:p>
              <a:pPr eaLnBrk="1" hangingPunct="1">
                <a:spcBef>
                  <a:spcPct val="0"/>
                </a:spcBef>
                <a:buFontTx/>
                <a:buNone/>
              </a:pPr>
              <a:endParaRPr kumimoji="1" lang="en-US" altLang="en-US" sz="1200" b="0">
                <a:latin typeface="Arial" charset="0"/>
              </a:endParaRPr>
            </a:p>
            <a:p>
              <a:pPr eaLnBrk="1" hangingPunct="1">
                <a:spcBef>
                  <a:spcPct val="0"/>
                </a:spcBef>
                <a:buFontTx/>
                <a:buNone/>
              </a:pPr>
              <a:r>
                <a:rPr kumimoji="1" lang="en-US" altLang="en-US" sz="1200" b="0">
                  <a:latin typeface="Arial" charset="0"/>
                </a:rPr>
                <a:t>Right-motor</a:t>
              </a:r>
              <a:endParaRPr kumimoji="1" lang="en-US" altLang="en-US" sz="1800" b="0">
                <a:latin typeface="Arial" charset="0"/>
              </a:endParaRPr>
            </a:p>
          </p:txBody>
        </p:sp>
        <p:sp>
          <p:nvSpPr>
            <p:cNvPr id="7210" name="Line 40"/>
            <p:cNvSpPr>
              <a:spLocks noChangeShapeType="1"/>
            </p:cNvSpPr>
            <p:nvPr/>
          </p:nvSpPr>
          <p:spPr bwMode="auto">
            <a:xfrm flipH="1">
              <a:off x="7173" y="9091"/>
              <a:ext cx="144"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1" name="Line 41"/>
            <p:cNvSpPr>
              <a:spLocks noChangeShapeType="1"/>
            </p:cNvSpPr>
            <p:nvPr/>
          </p:nvSpPr>
          <p:spPr bwMode="auto">
            <a:xfrm flipH="1">
              <a:off x="7173" y="10387"/>
              <a:ext cx="144"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2" name="Oval 42"/>
            <p:cNvSpPr>
              <a:spLocks noChangeArrowheads="1"/>
            </p:cNvSpPr>
            <p:nvPr/>
          </p:nvSpPr>
          <p:spPr bwMode="auto">
            <a:xfrm>
              <a:off x="3141" y="9364"/>
              <a:ext cx="288" cy="288"/>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7213" name="Oval 43"/>
            <p:cNvSpPr>
              <a:spLocks noChangeArrowheads="1"/>
            </p:cNvSpPr>
            <p:nvPr/>
          </p:nvSpPr>
          <p:spPr bwMode="auto">
            <a:xfrm>
              <a:off x="3141" y="10660"/>
              <a:ext cx="288" cy="288"/>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000" smtClean="0">
                <a:ea typeface="新細明體" pitchFamily="18" charset="-120"/>
              </a:rPr>
              <a:t>Exercise 6:Fill in ?_ time t2</a:t>
            </a:r>
            <a:r>
              <a:rPr lang="en-US" altLang="en-US" sz="3000" smtClean="0">
                <a:ea typeface="新細明體" pitchFamily="18" charset="-120"/>
                <a:sym typeface="Wingdings" pitchFamily="2" charset="2"/>
              </a:rPr>
              <a:t>t3, </a:t>
            </a:r>
            <a:r>
              <a:rPr lang="en-US" altLang="en-US" sz="3000" smtClean="0">
                <a:ea typeface="新細明體" pitchFamily="18" charset="-120"/>
              </a:rPr>
              <a:t>the Derivative term</a:t>
            </a:r>
            <a:br>
              <a:rPr lang="en-US" altLang="en-US" sz="3000" smtClean="0">
                <a:ea typeface="新細明體" pitchFamily="18" charset="-120"/>
              </a:rPr>
            </a:br>
            <a:r>
              <a:rPr lang="en-US" altLang="en-US" sz="2200" smtClean="0">
                <a:ea typeface="新細明體" pitchFamily="18" charset="-120"/>
              </a:rPr>
              <a:t>When the </a:t>
            </a:r>
            <a:r>
              <a:rPr lang="en-US" altLang="en-US" sz="2200" smtClean="0">
                <a:solidFill>
                  <a:srgbClr val="FF0000"/>
                </a:solidFill>
                <a:ea typeface="新細明體" pitchFamily="18" charset="-120"/>
              </a:rPr>
              <a:t>measurement is falling</a:t>
            </a:r>
            <a:r>
              <a:rPr lang="en-US" altLang="en-US" sz="2200" smtClean="0">
                <a:ea typeface="新細明體" pitchFamily="18" charset="-120"/>
              </a:rPr>
              <a:t>, the Derivative term is </a:t>
            </a:r>
            <a:r>
              <a:rPr lang="en-US" altLang="en-US" sz="2200" smtClean="0">
                <a:solidFill>
                  <a:srgbClr val="FF0000"/>
                </a:solidFill>
                <a:ea typeface="新細明體" pitchFamily="18" charset="-120"/>
              </a:rPr>
              <a:t>+ve</a:t>
            </a:r>
            <a:endParaRPr lang="en-US" altLang="zh-TW" sz="2200" smtClean="0">
              <a:solidFill>
                <a:srgbClr val="FF0000"/>
              </a:solidFill>
            </a:endParaRPr>
          </a:p>
        </p:txBody>
      </p:sp>
      <p:sp>
        <p:nvSpPr>
          <p:cNvPr id="51203" name="Rectangle 3"/>
          <p:cNvSpPr>
            <a:spLocks noGrp="1" noChangeArrowheads="1"/>
          </p:cNvSpPr>
          <p:nvPr>
            <p:ph idx="1"/>
          </p:nvPr>
        </p:nvSpPr>
        <p:spPr>
          <a:xfrm>
            <a:off x="914400" y="1209675"/>
            <a:ext cx="8229600" cy="4530725"/>
          </a:xfrm>
        </p:spPr>
        <p:txBody>
          <a:bodyPr/>
          <a:lstStyle/>
          <a:p>
            <a:pPr eaLnBrk="1" hangingPunct="1"/>
            <a:r>
              <a:rPr lang="en-US" altLang="zh-TW" smtClean="0"/>
              <a:t> </a:t>
            </a:r>
          </a:p>
        </p:txBody>
      </p:sp>
      <p:sp>
        <p:nvSpPr>
          <p:cNvPr id="51204" name="Footer Placeholder 4"/>
          <p:cNvSpPr>
            <a:spLocks noGrp="1"/>
          </p:cNvSpPr>
          <p:nvPr>
            <p:ph type="ftr" sz="quarter" idx="11"/>
          </p:nvPr>
        </p:nvSpPr>
        <p:spPr bwMode="auto">
          <a:xfrm>
            <a:off x="57150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12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EB4E6CB9-4AD9-4D8F-89A2-52EE5DB0B458}" type="slidenum">
              <a:rPr lang="en-US" altLang="en-US" sz="1200" b="0">
                <a:latin typeface="Arial" charset="0"/>
              </a:rPr>
              <a:pPr>
                <a:spcBef>
                  <a:spcPct val="0"/>
                </a:spcBef>
                <a:buFontTx/>
                <a:buNone/>
              </a:pPr>
              <a:t>60</a:t>
            </a:fld>
            <a:endParaRPr lang="en-US" altLang="en-US" sz="1200" b="0">
              <a:latin typeface="Arial" charset="0"/>
            </a:endParaRPr>
          </a:p>
        </p:txBody>
      </p:sp>
      <p:sp>
        <p:nvSpPr>
          <p:cNvPr id="51206" name="Line 4"/>
          <p:cNvSpPr>
            <a:spLocks noChangeShapeType="1"/>
          </p:cNvSpPr>
          <p:nvPr/>
        </p:nvSpPr>
        <p:spPr bwMode="auto">
          <a:xfrm>
            <a:off x="1752600" y="2733675"/>
            <a:ext cx="44958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Line 5"/>
          <p:cNvSpPr>
            <a:spLocks noChangeShapeType="1"/>
          </p:cNvSpPr>
          <p:nvPr/>
        </p:nvSpPr>
        <p:spPr bwMode="auto">
          <a:xfrm flipH="1" flipV="1">
            <a:off x="1981200" y="2133600"/>
            <a:ext cx="23813" cy="292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Line 6"/>
          <p:cNvSpPr>
            <a:spLocks noChangeShapeType="1"/>
          </p:cNvSpPr>
          <p:nvPr/>
        </p:nvSpPr>
        <p:spPr bwMode="auto">
          <a:xfrm flipV="1">
            <a:off x="2005013" y="5029200"/>
            <a:ext cx="42433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Freeform 7"/>
          <p:cNvSpPr>
            <a:spLocks/>
          </p:cNvSpPr>
          <p:nvPr/>
        </p:nvSpPr>
        <p:spPr bwMode="auto">
          <a:xfrm>
            <a:off x="2005013" y="22098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Line 8"/>
          <p:cNvSpPr>
            <a:spLocks noChangeShapeType="1"/>
          </p:cNvSpPr>
          <p:nvPr/>
        </p:nvSpPr>
        <p:spPr bwMode="auto">
          <a:xfrm>
            <a:off x="2725738" y="27511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9"/>
          <p:cNvSpPr txBox="1">
            <a:spLocks noChangeArrowheads="1"/>
          </p:cNvSpPr>
          <p:nvPr/>
        </p:nvSpPr>
        <p:spPr bwMode="auto">
          <a:xfrm>
            <a:off x="2057400" y="52578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51212" name="Text Box 10"/>
          <p:cNvSpPr txBox="1">
            <a:spLocks noChangeArrowheads="1"/>
          </p:cNvSpPr>
          <p:nvPr/>
        </p:nvSpPr>
        <p:spPr bwMode="auto">
          <a:xfrm>
            <a:off x="1768475" y="5075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51213" name="Text Box 11"/>
          <p:cNvSpPr txBox="1">
            <a:spLocks noChangeArrowheads="1"/>
          </p:cNvSpPr>
          <p:nvPr/>
        </p:nvSpPr>
        <p:spPr bwMode="auto">
          <a:xfrm>
            <a:off x="6019800" y="50292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time</a:t>
            </a:r>
          </a:p>
        </p:txBody>
      </p:sp>
      <p:sp>
        <p:nvSpPr>
          <p:cNvPr id="51214" name="Text Box 12"/>
          <p:cNvSpPr txBox="1">
            <a:spLocks noChangeArrowheads="1"/>
          </p:cNvSpPr>
          <p:nvPr/>
        </p:nvSpPr>
        <p:spPr bwMode="auto">
          <a:xfrm>
            <a:off x="838200" y="1603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b="0">
              <a:latin typeface="Arial" charset="0"/>
            </a:endParaRPr>
          </a:p>
          <a:p>
            <a:pPr eaLnBrk="1" hangingPunct="1">
              <a:spcBef>
                <a:spcPct val="0"/>
              </a:spcBef>
              <a:buFontTx/>
              <a:buNone/>
            </a:pPr>
            <a:endParaRPr lang="en-US" altLang="zh-TW" sz="1800" b="0">
              <a:latin typeface="Arial" charset="0"/>
            </a:endParaRPr>
          </a:p>
        </p:txBody>
      </p:sp>
      <p:sp>
        <p:nvSpPr>
          <p:cNvPr id="51215" name="Line 13"/>
          <p:cNvSpPr>
            <a:spLocks noChangeShapeType="1"/>
          </p:cNvSpPr>
          <p:nvPr/>
        </p:nvSpPr>
        <p:spPr bwMode="auto">
          <a:xfrm flipH="1" flipV="1">
            <a:off x="3228975" y="2246313"/>
            <a:ext cx="47625" cy="2859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Text Box 14"/>
          <p:cNvSpPr txBox="1">
            <a:spLocks noChangeArrowheads="1"/>
          </p:cNvSpPr>
          <p:nvPr/>
        </p:nvSpPr>
        <p:spPr bwMode="auto">
          <a:xfrm>
            <a:off x="2725738" y="18145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51217" name="Line 15"/>
          <p:cNvSpPr>
            <a:spLocks noChangeShapeType="1"/>
          </p:cNvSpPr>
          <p:nvPr/>
        </p:nvSpPr>
        <p:spPr bwMode="auto">
          <a:xfrm>
            <a:off x="4237038" y="27511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Text Box 16"/>
          <p:cNvSpPr txBox="1">
            <a:spLocks noChangeArrowheads="1"/>
          </p:cNvSpPr>
          <p:nvPr/>
        </p:nvSpPr>
        <p:spPr bwMode="auto">
          <a:xfrm>
            <a:off x="3660775" y="33258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
        <p:nvSpPr>
          <p:cNvPr id="51219" name="Rectangle 17"/>
          <p:cNvSpPr>
            <a:spLocks noChangeArrowheads="1"/>
          </p:cNvSpPr>
          <p:nvPr/>
        </p:nvSpPr>
        <p:spPr bwMode="auto">
          <a:xfrm>
            <a:off x="3733800" y="1828800"/>
            <a:ext cx="533400" cy="3200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51220" name="Text Box 18"/>
          <p:cNvSpPr txBox="1">
            <a:spLocks noChangeArrowheads="1"/>
          </p:cNvSpPr>
          <p:nvPr/>
        </p:nvSpPr>
        <p:spPr bwMode="auto">
          <a:xfrm>
            <a:off x="114300" y="5624513"/>
            <a:ext cx="56348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dirty="0" err="1">
                <a:latin typeface="Arial" charset="0"/>
              </a:rPr>
              <a:t>leftD</a:t>
            </a:r>
            <a:r>
              <a:rPr lang="en-US" altLang="en-US" sz="1800" b="0" dirty="0">
                <a:latin typeface="Arial" charset="0"/>
              </a:rPr>
              <a:t> = </a:t>
            </a:r>
            <a:r>
              <a:rPr lang="en-US" altLang="en-US" sz="1800" b="0" dirty="0" err="1">
                <a:latin typeface="Arial" charset="0"/>
              </a:rPr>
              <a:t>Dgain</a:t>
            </a:r>
            <a:r>
              <a:rPr lang="en-US" altLang="en-US" sz="1800" b="0" dirty="0">
                <a:latin typeface="Arial" charset="0"/>
              </a:rPr>
              <a:t> * (</a:t>
            </a:r>
            <a:r>
              <a:rPr lang="en-US" altLang="en-US" sz="1800" b="0" dirty="0" err="1">
                <a:latin typeface="Arial" charset="0"/>
              </a:rPr>
              <a:t>leftErr</a:t>
            </a:r>
            <a:r>
              <a:rPr lang="en-US" altLang="en-US" sz="1800" b="0" dirty="0">
                <a:latin typeface="Arial" charset="0"/>
              </a:rPr>
              <a:t> – </a:t>
            </a:r>
            <a:r>
              <a:rPr lang="en-US" altLang="en-US" sz="1800" b="0" dirty="0" err="1">
                <a:latin typeface="Arial" charset="0"/>
              </a:rPr>
              <a:t>leftlastErr</a:t>
            </a:r>
            <a:r>
              <a:rPr lang="en-US" altLang="en-US" sz="1800" b="0" dirty="0">
                <a:latin typeface="Arial" charset="0"/>
              </a:rPr>
              <a:t>); </a:t>
            </a:r>
          </a:p>
          <a:p>
            <a:pPr>
              <a:spcBef>
                <a:spcPct val="0"/>
              </a:spcBef>
              <a:buFontTx/>
              <a:buNone/>
            </a:pPr>
            <a:r>
              <a:rPr lang="en-US" altLang="en-US" sz="1800" b="0" dirty="0" err="1">
                <a:solidFill>
                  <a:srgbClr val="0000FF"/>
                </a:solidFill>
                <a:latin typeface="Arial" charset="0"/>
              </a:rPr>
              <a:t>leftD</a:t>
            </a:r>
            <a:r>
              <a:rPr lang="en-US" altLang="en-US" sz="1800" b="0" dirty="0">
                <a:solidFill>
                  <a:srgbClr val="0000FF"/>
                </a:solidFill>
                <a:latin typeface="Arial" charset="0"/>
              </a:rPr>
              <a:t>= </a:t>
            </a:r>
            <a:r>
              <a:rPr lang="en-US" altLang="en-US" sz="1800" b="0" dirty="0" smtClean="0">
                <a:solidFill>
                  <a:srgbClr val="0000FF"/>
                </a:solidFill>
                <a:latin typeface="Arial" charset="0"/>
              </a:rPr>
              <a:t>?5000*(3-1), </a:t>
            </a:r>
            <a:r>
              <a:rPr lang="en-US" altLang="en-US" sz="1800" b="0" dirty="0">
                <a:solidFill>
                  <a:srgbClr val="0000FF"/>
                </a:solidFill>
                <a:latin typeface="Arial" charset="0"/>
              </a:rPr>
              <a:t>which is +</a:t>
            </a:r>
            <a:r>
              <a:rPr lang="en-US" altLang="en-US" sz="1800" b="0" dirty="0" err="1">
                <a:solidFill>
                  <a:srgbClr val="0000FF"/>
                </a:solidFill>
                <a:latin typeface="Arial" charset="0"/>
              </a:rPr>
              <a:t>ve</a:t>
            </a:r>
            <a:r>
              <a:rPr lang="en-US" altLang="en-US" sz="1800" b="0" dirty="0">
                <a:solidFill>
                  <a:srgbClr val="0000FF"/>
                </a:solidFill>
                <a:latin typeface="Arial" charset="0"/>
              </a:rPr>
              <a:t> or –</a:t>
            </a:r>
            <a:r>
              <a:rPr lang="en-US" altLang="en-US" sz="1800" b="0" dirty="0" err="1">
                <a:solidFill>
                  <a:srgbClr val="0000FF"/>
                </a:solidFill>
                <a:latin typeface="Arial" charset="0"/>
              </a:rPr>
              <a:t>ve</a:t>
            </a:r>
            <a:r>
              <a:rPr lang="en-US" altLang="en-US" sz="1800" b="0" dirty="0" smtClean="0">
                <a:solidFill>
                  <a:srgbClr val="0000FF"/>
                </a:solidFill>
                <a:latin typeface="Arial" charset="0"/>
              </a:rPr>
              <a:t>? +</a:t>
            </a:r>
            <a:r>
              <a:rPr lang="en-US" altLang="en-US" sz="1800" b="0" dirty="0" err="1" smtClean="0">
                <a:solidFill>
                  <a:srgbClr val="0000FF"/>
                </a:solidFill>
                <a:latin typeface="Arial" charset="0"/>
              </a:rPr>
              <a:t>ve</a:t>
            </a:r>
            <a:endParaRPr lang="en-US" altLang="en-US" sz="1800" b="0" dirty="0">
              <a:solidFill>
                <a:srgbClr val="0000FF"/>
              </a:solidFill>
              <a:latin typeface="Arial" charset="0"/>
            </a:endParaRPr>
          </a:p>
          <a:p>
            <a:pPr>
              <a:spcBef>
                <a:spcPct val="0"/>
              </a:spcBef>
              <a:buFontTx/>
              <a:buNone/>
            </a:pPr>
            <a:r>
              <a:rPr lang="en-US" altLang="en-US" sz="1800" u="sng" dirty="0">
                <a:latin typeface="Arial" charset="0"/>
              </a:rPr>
              <a:t> “</a:t>
            </a:r>
            <a:r>
              <a:rPr lang="en-US" altLang="en-US" sz="1800" u="sng" dirty="0" err="1">
                <a:latin typeface="Arial" charset="0"/>
              </a:rPr>
              <a:t>leftPWM</a:t>
            </a:r>
            <a:r>
              <a:rPr lang="en-US" altLang="en-US" sz="1800" u="sng" dirty="0">
                <a:latin typeface="Arial" charset="0"/>
              </a:rPr>
              <a:t>” increased or </a:t>
            </a:r>
            <a:r>
              <a:rPr lang="en-US" altLang="en-US" sz="1800" u="sng" dirty="0" err="1">
                <a:latin typeface="Arial" charset="0"/>
              </a:rPr>
              <a:t>decreased</a:t>
            </a:r>
            <a:r>
              <a:rPr lang="en-US" altLang="en-US" sz="1800" u="sng" dirty="0" err="1" smtClean="0">
                <a:latin typeface="Arial" charset="0"/>
              </a:rPr>
              <a:t>?_increase</a:t>
            </a:r>
            <a:r>
              <a:rPr lang="en-US" altLang="en-US" sz="1800" u="sng" dirty="0" smtClean="0">
                <a:latin typeface="Arial" charset="0"/>
              </a:rPr>
              <a:t>_</a:t>
            </a:r>
            <a:endParaRPr lang="en-US" altLang="en-US" sz="1800" u="sng" dirty="0">
              <a:latin typeface="Arial" charset="0"/>
            </a:endParaRPr>
          </a:p>
          <a:p>
            <a:pPr>
              <a:spcBef>
                <a:spcPct val="0"/>
              </a:spcBef>
              <a:buFontTx/>
              <a:buNone/>
            </a:pPr>
            <a:r>
              <a:rPr lang="en-US" altLang="en-US" sz="1800" u="sng" dirty="0">
                <a:latin typeface="Arial" charset="0"/>
              </a:rPr>
              <a:t>More/less </a:t>
            </a:r>
            <a:r>
              <a:rPr lang="en-US" altLang="en-US" sz="1800" u="sng" dirty="0">
                <a:solidFill>
                  <a:srgbClr val="FF0000"/>
                </a:solidFill>
                <a:latin typeface="Arial" charset="0"/>
              </a:rPr>
              <a:t>energy delivered to the </a:t>
            </a:r>
            <a:r>
              <a:rPr lang="en-US" altLang="en-US" sz="1800" u="sng" dirty="0" err="1">
                <a:solidFill>
                  <a:srgbClr val="FF0000"/>
                </a:solidFill>
                <a:latin typeface="Arial" charset="0"/>
              </a:rPr>
              <a:t>wheel</a:t>
            </a:r>
            <a:r>
              <a:rPr lang="en-US" altLang="en-US" sz="1800" u="sng" dirty="0" err="1" smtClean="0">
                <a:solidFill>
                  <a:srgbClr val="FF0000"/>
                </a:solidFill>
                <a:latin typeface="Arial" charset="0"/>
              </a:rPr>
              <a:t>?_more</a:t>
            </a:r>
            <a:r>
              <a:rPr lang="en-US" altLang="en-US" sz="1800" u="sng" dirty="0" smtClean="0">
                <a:solidFill>
                  <a:srgbClr val="FF0000"/>
                </a:solidFill>
                <a:latin typeface="Arial" charset="0"/>
              </a:rPr>
              <a:t>__</a:t>
            </a:r>
            <a:endParaRPr lang="en-US" altLang="en-US" sz="1800" u="sng" dirty="0">
              <a:latin typeface="Arial" charset="0"/>
            </a:endParaRPr>
          </a:p>
        </p:txBody>
      </p:sp>
      <p:sp>
        <p:nvSpPr>
          <p:cNvPr id="51221" name="Text Box 19"/>
          <p:cNvSpPr txBox="1">
            <a:spLocks noChangeArrowheads="1"/>
          </p:cNvSpPr>
          <p:nvPr/>
        </p:nvSpPr>
        <p:spPr bwMode="auto">
          <a:xfrm>
            <a:off x="4267200" y="1219200"/>
            <a:ext cx="3508375" cy="12001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0000FF"/>
                </a:solidFill>
                <a:latin typeface="Arial" charset="0"/>
              </a:rPr>
              <a:t>Usage of the D Derivative term</a:t>
            </a:r>
          </a:p>
          <a:p>
            <a:pPr>
              <a:spcBef>
                <a:spcPct val="0"/>
              </a:spcBef>
              <a:buFontTx/>
              <a:buNone/>
            </a:pPr>
            <a:r>
              <a:rPr lang="en-US" altLang="en-US" sz="1800" dirty="0" smtClean="0">
                <a:solidFill>
                  <a:srgbClr val="0000FF"/>
                </a:solidFill>
                <a:latin typeface="Arial" charset="0"/>
              </a:rPr>
              <a:t>For each 50ms, </a:t>
            </a:r>
            <a:r>
              <a:rPr lang="en-US" altLang="en-US" sz="1800" dirty="0">
                <a:solidFill>
                  <a:srgbClr val="0000FF"/>
                </a:solidFill>
                <a:latin typeface="Arial" charset="0"/>
              </a:rPr>
              <a:t>a new </a:t>
            </a:r>
          </a:p>
          <a:p>
            <a:pPr>
              <a:spcBef>
                <a:spcPct val="0"/>
              </a:spcBef>
              <a:buFontTx/>
              <a:buNone/>
            </a:pPr>
            <a:r>
              <a:rPr lang="en-US" altLang="en-US" sz="1800" dirty="0">
                <a:solidFill>
                  <a:srgbClr val="0000FF"/>
                </a:solidFill>
                <a:latin typeface="Arial" charset="0"/>
              </a:rPr>
              <a:t>left RPM (speed of wheel) is</a:t>
            </a:r>
          </a:p>
          <a:p>
            <a:pPr>
              <a:spcBef>
                <a:spcPct val="0"/>
              </a:spcBef>
              <a:buFontTx/>
              <a:buNone/>
            </a:pPr>
            <a:r>
              <a:rPr lang="en-US" altLang="en-US" sz="1800" dirty="0">
                <a:solidFill>
                  <a:srgbClr val="0000FF"/>
                </a:solidFill>
                <a:latin typeface="Arial" charset="0"/>
              </a:rPr>
              <a:t> measured</a:t>
            </a:r>
            <a:endParaRPr lang="en-US" altLang="en-US" sz="1800" b="0" dirty="0">
              <a:solidFill>
                <a:srgbClr val="0000FF"/>
              </a:solidFill>
              <a:latin typeface="Arial" charset="0"/>
            </a:endParaRPr>
          </a:p>
        </p:txBody>
      </p:sp>
      <p:sp>
        <p:nvSpPr>
          <p:cNvPr id="51222" name="Line 20"/>
          <p:cNvSpPr>
            <a:spLocks noChangeShapeType="1"/>
          </p:cNvSpPr>
          <p:nvPr/>
        </p:nvSpPr>
        <p:spPr bwMode="auto">
          <a:xfrm>
            <a:off x="4114800" y="27432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21"/>
          <p:cNvSpPr>
            <a:spLocks noChangeShapeType="1"/>
          </p:cNvSpPr>
          <p:nvPr/>
        </p:nvSpPr>
        <p:spPr bwMode="auto">
          <a:xfrm flipV="1">
            <a:off x="388620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Text Box 22"/>
          <p:cNvSpPr txBox="1">
            <a:spLocks noChangeArrowheads="1"/>
          </p:cNvSpPr>
          <p:nvPr/>
        </p:nvSpPr>
        <p:spPr bwMode="auto">
          <a:xfrm>
            <a:off x="0" y="3886200"/>
            <a:ext cx="2609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Arial" charset="0"/>
              </a:rPr>
              <a:t> </a:t>
            </a:r>
            <a:r>
              <a:rPr lang="en-US" altLang="en-US" sz="1800" b="0" dirty="0" err="1">
                <a:latin typeface="Arial" charset="0"/>
              </a:rPr>
              <a:t>leftlastErr</a:t>
            </a:r>
            <a:r>
              <a:rPr lang="en-US" altLang="en-US" sz="1800" b="0" dirty="0">
                <a:latin typeface="Arial" charset="0"/>
              </a:rPr>
              <a:t>=</a:t>
            </a:r>
          </a:p>
          <a:p>
            <a:pPr>
              <a:spcBef>
                <a:spcPct val="0"/>
              </a:spcBef>
              <a:buFontTx/>
              <a:buNone/>
            </a:pPr>
            <a:r>
              <a:rPr lang="en-US" altLang="en-US" sz="1800" b="0" dirty="0" err="1">
                <a:latin typeface="Arial" charset="0"/>
              </a:rPr>
              <a:t>leftRPMset</a:t>
            </a:r>
            <a:r>
              <a:rPr lang="en-US" altLang="en-US" sz="1800" dirty="0">
                <a:latin typeface="Arial" charset="0"/>
              </a:rPr>
              <a:t> </a:t>
            </a:r>
            <a:r>
              <a:rPr lang="en-US" altLang="en-US" sz="1800" b="0" dirty="0">
                <a:latin typeface="Arial" charset="0"/>
              </a:rPr>
              <a:t>-</a:t>
            </a:r>
            <a:r>
              <a:rPr lang="en-US" altLang="en-US" sz="1800" b="0" dirty="0" err="1">
                <a:latin typeface="Arial" charset="0"/>
              </a:rPr>
              <a:t>leftlastPRM</a:t>
            </a:r>
            <a:endParaRPr lang="en-US" altLang="en-US" sz="1800" b="0" dirty="0">
              <a:latin typeface="Arial" charset="0"/>
            </a:endParaRPr>
          </a:p>
          <a:p>
            <a:pPr>
              <a:spcBef>
                <a:spcPct val="0"/>
              </a:spcBef>
              <a:buFontTx/>
              <a:buNone/>
            </a:pPr>
            <a:r>
              <a:rPr lang="en-US" altLang="en-US" sz="1800" b="0" dirty="0">
                <a:latin typeface="Arial" charset="0"/>
              </a:rPr>
              <a:t>=10-9= 1</a:t>
            </a:r>
          </a:p>
          <a:p>
            <a:pPr>
              <a:spcBef>
                <a:spcPct val="0"/>
              </a:spcBef>
              <a:buFontTx/>
              <a:buNone/>
            </a:pPr>
            <a:endParaRPr lang="en-US" altLang="en-US" sz="1800" dirty="0">
              <a:latin typeface="Arial" charset="0"/>
            </a:endParaRPr>
          </a:p>
        </p:txBody>
      </p:sp>
      <p:sp>
        <p:nvSpPr>
          <p:cNvPr id="51225" name="Text Box 23"/>
          <p:cNvSpPr txBox="1">
            <a:spLocks noChangeArrowheads="1"/>
          </p:cNvSpPr>
          <p:nvPr/>
        </p:nvSpPr>
        <p:spPr bwMode="auto">
          <a:xfrm>
            <a:off x="2819400" y="12954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¼ seconds</a:t>
            </a:r>
          </a:p>
        </p:txBody>
      </p:sp>
      <p:sp>
        <p:nvSpPr>
          <p:cNvPr id="51226" name="Text Box 24"/>
          <p:cNvSpPr txBox="1">
            <a:spLocks noChangeArrowheads="1"/>
          </p:cNvSpPr>
          <p:nvPr/>
        </p:nvSpPr>
        <p:spPr bwMode="auto">
          <a:xfrm>
            <a:off x="5943600" y="3581400"/>
            <a:ext cx="2254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chemeClr val="accent1"/>
                </a:solidFill>
                <a:latin typeface="Arial" charset="0"/>
              </a:rPr>
              <a:t> </a:t>
            </a:r>
            <a:r>
              <a:rPr lang="en-US" altLang="en-US" sz="1800" b="0" dirty="0" err="1">
                <a:latin typeface="Arial" charset="0"/>
              </a:rPr>
              <a:t>leftErr</a:t>
            </a:r>
            <a:r>
              <a:rPr lang="en-US" altLang="en-US" sz="1800" b="0" dirty="0">
                <a:latin typeface="Arial" charset="0"/>
              </a:rPr>
              <a:t>=</a:t>
            </a:r>
          </a:p>
          <a:p>
            <a:pPr>
              <a:spcBef>
                <a:spcPct val="0"/>
              </a:spcBef>
              <a:buFontTx/>
              <a:buNone/>
            </a:pPr>
            <a:r>
              <a:rPr lang="en-US" altLang="en-US" sz="1800" b="0" dirty="0" err="1">
                <a:latin typeface="Arial" charset="0"/>
              </a:rPr>
              <a:t>leftRPMset</a:t>
            </a:r>
            <a:r>
              <a:rPr lang="en-US" altLang="en-US" sz="1800" dirty="0">
                <a:latin typeface="Arial" charset="0"/>
              </a:rPr>
              <a:t> </a:t>
            </a:r>
            <a:r>
              <a:rPr lang="en-US" altLang="en-US" sz="1800" b="0" dirty="0">
                <a:latin typeface="Arial" charset="0"/>
              </a:rPr>
              <a:t>-</a:t>
            </a:r>
            <a:r>
              <a:rPr lang="en-US" altLang="en-US" sz="1800" b="0" dirty="0" err="1">
                <a:latin typeface="Arial" charset="0"/>
              </a:rPr>
              <a:t>leftPRM</a:t>
            </a:r>
            <a:endParaRPr lang="en-US" altLang="en-US" sz="1800" b="0" dirty="0">
              <a:latin typeface="Arial" charset="0"/>
            </a:endParaRPr>
          </a:p>
          <a:p>
            <a:pPr>
              <a:spcBef>
                <a:spcPct val="0"/>
              </a:spcBef>
              <a:buFontTx/>
              <a:buNone/>
            </a:pPr>
            <a:r>
              <a:rPr lang="en-US" altLang="en-US" sz="1800" b="0" dirty="0">
                <a:latin typeface="Arial" charset="0"/>
              </a:rPr>
              <a:t>=10-7= 3</a:t>
            </a:r>
          </a:p>
        </p:txBody>
      </p:sp>
      <p:sp>
        <p:nvSpPr>
          <p:cNvPr id="51227" name="Text Box 25"/>
          <p:cNvSpPr txBox="1">
            <a:spLocks noChangeArrowheads="1"/>
          </p:cNvSpPr>
          <p:nvPr/>
        </p:nvSpPr>
        <p:spPr bwMode="auto">
          <a:xfrm>
            <a:off x="25908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51228" name="Text Box 26"/>
          <p:cNvSpPr txBox="1">
            <a:spLocks noChangeArrowheads="1"/>
          </p:cNvSpPr>
          <p:nvPr/>
        </p:nvSpPr>
        <p:spPr bwMode="auto">
          <a:xfrm>
            <a:off x="3657600" y="50292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51229" name="Text Box 27"/>
          <p:cNvSpPr txBox="1">
            <a:spLocks noChangeArrowheads="1"/>
          </p:cNvSpPr>
          <p:nvPr/>
        </p:nvSpPr>
        <p:spPr bwMode="auto">
          <a:xfrm>
            <a:off x="3124200" y="4953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51230" name="Text Box 28"/>
          <p:cNvSpPr txBox="1">
            <a:spLocks noChangeArrowheads="1"/>
          </p:cNvSpPr>
          <p:nvPr/>
        </p:nvSpPr>
        <p:spPr bwMode="auto">
          <a:xfrm>
            <a:off x="4114800" y="50292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51231" name="Line 29"/>
          <p:cNvSpPr>
            <a:spLocks noChangeShapeType="1"/>
          </p:cNvSpPr>
          <p:nvPr/>
        </p:nvSpPr>
        <p:spPr bwMode="auto">
          <a:xfrm>
            <a:off x="3733800" y="27432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2" name="Text Box 30"/>
          <p:cNvSpPr txBox="1">
            <a:spLocks noChangeArrowheads="1"/>
          </p:cNvSpPr>
          <p:nvPr/>
        </p:nvSpPr>
        <p:spPr bwMode="auto">
          <a:xfrm>
            <a:off x="0" y="2590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latin typeface="Arial" charset="0"/>
              </a:rPr>
              <a:t>leftRPMset</a:t>
            </a:r>
            <a:r>
              <a:rPr lang="en-US" altLang="en-US" sz="1800">
                <a:latin typeface="Arial" charset="0"/>
              </a:rPr>
              <a:t> =10</a:t>
            </a:r>
          </a:p>
        </p:txBody>
      </p:sp>
      <p:sp>
        <p:nvSpPr>
          <p:cNvPr id="51233" name="Text Box 31"/>
          <p:cNvSpPr txBox="1">
            <a:spLocks noChangeArrowheads="1"/>
          </p:cNvSpPr>
          <p:nvPr/>
        </p:nvSpPr>
        <p:spPr bwMode="auto">
          <a:xfrm>
            <a:off x="2133600" y="4343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solidFill>
                  <a:srgbClr val="FF0000"/>
                </a:solidFill>
                <a:latin typeface="Arial" charset="0"/>
              </a:rPr>
              <a:t>D is </a:t>
            </a:r>
          </a:p>
          <a:p>
            <a:pPr>
              <a:spcBef>
                <a:spcPct val="0"/>
              </a:spcBef>
              <a:buFontTx/>
              <a:buNone/>
            </a:pPr>
            <a:r>
              <a:rPr lang="en-US" altLang="en-US" sz="1800" dirty="0">
                <a:solidFill>
                  <a:srgbClr val="FF0000"/>
                </a:solidFill>
                <a:latin typeface="Arial" charset="0"/>
              </a:rPr>
              <a:t>-</a:t>
            </a:r>
            <a:r>
              <a:rPr lang="en-US" altLang="en-US" sz="1800" dirty="0" err="1">
                <a:solidFill>
                  <a:srgbClr val="FF0000"/>
                </a:solidFill>
                <a:latin typeface="Arial" charset="0"/>
              </a:rPr>
              <a:t>ve</a:t>
            </a:r>
            <a:endParaRPr lang="en-US" altLang="en-US" sz="1800" dirty="0">
              <a:solidFill>
                <a:srgbClr val="FF0000"/>
              </a:solidFill>
              <a:latin typeface="Arial" charset="0"/>
            </a:endParaRPr>
          </a:p>
        </p:txBody>
      </p:sp>
      <p:sp>
        <p:nvSpPr>
          <p:cNvPr id="51234" name="Line 32"/>
          <p:cNvSpPr>
            <a:spLocks noChangeShapeType="1"/>
          </p:cNvSpPr>
          <p:nvPr/>
        </p:nvSpPr>
        <p:spPr bwMode="auto">
          <a:xfrm flipH="1">
            <a:off x="1905000" y="3124200"/>
            <a:ext cx="2286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Line 33"/>
          <p:cNvSpPr>
            <a:spLocks noChangeShapeType="1"/>
          </p:cNvSpPr>
          <p:nvPr/>
        </p:nvSpPr>
        <p:spPr bwMode="auto">
          <a:xfrm flipH="1">
            <a:off x="1905000" y="28194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Text Box 34"/>
          <p:cNvSpPr txBox="1">
            <a:spLocks noChangeArrowheads="1"/>
          </p:cNvSpPr>
          <p:nvPr/>
        </p:nvSpPr>
        <p:spPr bwMode="auto">
          <a:xfrm>
            <a:off x="1600200" y="26670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9</a:t>
            </a:r>
          </a:p>
        </p:txBody>
      </p:sp>
      <p:sp>
        <p:nvSpPr>
          <p:cNvPr id="51237" name="Text Box 35"/>
          <p:cNvSpPr txBox="1">
            <a:spLocks noChangeArrowheads="1"/>
          </p:cNvSpPr>
          <p:nvPr/>
        </p:nvSpPr>
        <p:spPr bwMode="auto">
          <a:xfrm>
            <a:off x="1600200" y="29718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7</a:t>
            </a:r>
          </a:p>
        </p:txBody>
      </p:sp>
      <p:sp>
        <p:nvSpPr>
          <p:cNvPr id="51238" name="Text Box 36"/>
          <p:cNvSpPr txBox="1">
            <a:spLocks noChangeArrowheads="1"/>
          </p:cNvSpPr>
          <p:nvPr/>
        </p:nvSpPr>
        <p:spPr bwMode="auto">
          <a:xfrm>
            <a:off x="1600200" y="18288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leftPRM</a:t>
            </a:r>
          </a:p>
        </p:txBody>
      </p:sp>
      <p:sp>
        <p:nvSpPr>
          <p:cNvPr id="51239" name="Text Box 37"/>
          <p:cNvSpPr txBox="1">
            <a:spLocks noChangeArrowheads="1"/>
          </p:cNvSpPr>
          <p:nvPr/>
        </p:nvSpPr>
        <p:spPr bwMode="auto">
          <a:xfrm>
            <a:off x="3200400" y="38862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D is </a:t>
            </a:r>
          </a:p>
          <a:p>
            <a:pPr>
              <a:spcBef>
                <a:spcPct val="0"/>
              </a:spcBef>
              <a:buFontTx/>
              <a:buNone/>
            </a:pPr>
            <a:r>
              <a:rPr lang="en-US" altLang="en-US" sz="1800">
                <a:solidFill>
                  <a:srgbClr val="0000FF"/>
                </a:solidFill>
                <a:latin typeface="Arial" charset="0"/>
              </a:rPr>
              <a:t>+ve</a:t>
            </a:r>
          </a:p>
        </p:txBody>
      </p:sp>
      <p:sp>
        <p:nvSpPr>
          <p:cNvPr id="51240" name="Line 38"/>
          <p:cNvSpPr>
            <a:spLocks noChangeShapeType="1"/>
          </p:cNvSpPr>
          <p:nvPr/>
        </p:nvSpPr>
        <p:spPr bwMode="auto">
          <a:xfrm>
            <a:off x="3962400" y="1676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Line 39"/>
          <p:cNvSpPr>
            <a:spLocks noChangeShapeType="1"/>
          </p:cNvSpPr>
          <p:nvPr/>
        </p:nvSpPr>
        <p:spPr bwMode="auto">
          <a:xfrm>
            <a:off x="3886200" y="2514600"/>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2" name="Text Box 40"/>
          <p:cNvSpPr txBox="1">
            <a:spLocks noChangeArrowheads="1"/>
          </p:cNvSpPr>
          <p:nvPr/>
        </p:nvSpPr>
        <p:spPr bwMode="auto">
          <a:xfrm>
            <a:off x="2667000" y="3962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D is </a:t>
            </a:r>
          </a:p>
          <a:p>
            <a:pPr>
              <a:spcBef>
                <a:spcPct val="0"/>
              </a:spcBef>
              <a:buFontTx/>
              <a:buNone/>
            </a:pPr>
            <a:r>
              <a:rPr lang="en-US" altLang="en-US" sz="1800">
                <a:solidFill>
                  <a:srgbClr val="FF0000"/>
                </a:solidFill>
                <a:latin typeface="Arial" charset="0"/>
              </a:rPr>
              <a:t>-ve</a:t>
            </a:r>
          </a:p>
        </p:txBody>
      </p:sp>
      <p:sp>
        <p:nvSpPr>
          <p:cNvPr id="51243" name="Line 41"/>
          <p:cNvSpPr>
            <a:spLocks noChangeShapeType="1"/>
          </p:cNvSpPr>
          <p:nvPr/>
        </p:nvSpPr>
        <p:spPr bwMode="auto">
          <a:xfrm flipH="1">
            <a:off x="1295400" y="2743200"/>
            <a:ext cx="2590800" cy="12954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42"/>
          <p:cNvSpPr>
            <a:spLocks noChangeShapeType="1"/>
          </p:cNvSpPr>
          <p:nvPr/>
        </p:nvSpPr>
        <p:spPr bwMode="auto">
          <a:xfrm>
            <a:off x="1219200" y="1905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Text Box 43"/>
          <p:cNvSpPr txBox="1">
            <a:spLocks noChangeArrowheads="1"/>
          </p:cNvSpPr>
          <p:nvPr/>
        </p:nvSpPr>
        <p:spPr bwMode="auto">
          <a:xfrm>
            <a:off x="3657600" y="35814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D is </a:t>
            </a:r>
          </a:p>
          <a:p>
            <a:pPr>
              <a:spcBef>
                <a:spcPct val="0"/>
              </a:spcBef>
              <a:buFontTx/>
              <a:buNone/>
            </a:pPr>
            <a:r>
              <a:rPr lang="en-US" altLang="en-US" sz="1800">
                <a:solidFill>
                  <a:srgbClr val="0000FF"/>
                </a:solidFill>
                <a:latin typeface="Arial" charset="0"/>
              </a:rPr>
              <a:t>+ve</a:t>
            </a:r>
          </a:p>
        </p:txBody>
      </p:sp>
      <p:sp>
        <p:nvSpPr>
          <p:cNvPr id="51246" name="Line 44"/>
          <p:cNvSpPr>
            <a:spLocks noChangeShapeType="1"/>
          </p:cNvSpPr>
          <p:nvPr/>
        </p:nvSpPr>
        <p:spPr bwMode="auto">
          <a:xfrm flipH="1" flipV="1">
            <a:off x="4114800" y="2895600"/>
            <a:ext cx="1752600"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7" name="Text Box 45"/>
          <p:cNvSpPr txBox="1">
            <a:spLocks noChangeArrowheads="1"/>
          </p:cNvSpPr>
          <p:nvPr/>
        </p:nvSpPr>
        <p:spPr bwMode="auto">
          <a:xfrm>
            <a:off x="7239000" y="42672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51248" name="Text Box 46"/>
          <p:cNvSpPr txBox="1">
            <a:spLocks noChangeArrowheads="1"/>
          </p:cNvSpPr>
          <p:nvPr/>
        </p:nvSpPr>
        <p:spPr bwMode="auto">
          <a:xfrm>
            <a:off x="6324600" y="5486400"/>
            <a:ext cx="1888659" cy="1107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dirty="0">
                <a:latin typeface="Arial" charset="0"/>
              </a:rPr>
              <a:t>In </a:t>
            </a:r>
            <a:r>
              <a:rPr lang="en-US" altLang="en-US" sz="1200">
                <a:latin typeface="Arial" charset="0"/>
              </a:rPr>
              <a:t>our </a:t>
            </a:r>
            <a:r>
              <a:rPr lang="en-US" altLang="en-US" sz="1200" smtClean="0">
                <a:latin typeface="Arial" charset="0"/>
              </a:rPr>
              <a:t>example </a:t>
            </a:r>
            <a:endParaRPr lang="en-US" altLang="en-US" sz="1200" dirty="0">
              <a:latin typeface="Arial" charset="0"/>
            </a:endParaRPr>
          </a:p>
          <a:p>
            <a:pPr>
              <a:spcBef>
                <a:spcPct val="0"/>
              </a:spcBef>
              <a:buFontTx/>
              <a:buNone/>
            </a:pPr>
            <a:r>
              <a:rPr lang="en-US" altLang="en-US" sz="1200" dirty="0" err="1">
                <a:latin typeface="Arial" charset="0"/>
              </a:rPr>
              <a:t>leftPWM</a:t>
            </a:r>
            <a:r>
              <a:rPr lang="en-US" altLang="en-US" sz="1200" dirty="0">
                <a:latin typeface="Arial" charset="0"/>
              </a:rPr>
              <a:t>=276000 at the </a:t>
            </a:r>
          </a:p>
          <a:p>
            <a:pPr>
              <a:spcBef>
                <a:spcPct val="0"/>
              </a:spcBef>
              <a:buFontTx/>
              <a:buNone/>
            </a:pPr>
            <a:r>
              <a:rPr lang="en-US" altLang="en-US" sz="1200" dirty="0">
                <a:latin typeface="Arial" charset="0"/>
              </a:rPr>
              <a:t>beginning and </a:t>
            </a:r>
          </a:p>
          <a:p>
            <a:pPr>
              <a:spcBef>
                <a:spcPct val="0"/>
              </a:spcBef>
              <a:buFontTx/>
              <a:buNone/>
            </a:pPr>
            <a:r>
              <a:rPr lang="en-US" altLang="en-US" sz="1200" dirty="0">
                <a:latin typeface="Arial" charset="0"/>
              </a:rPr>
              <a:t>192800 at steady state</a:t>
            </a:r>
          </a:p>
          <a:p>
            <a:pPr>
              <a:spcBef>
                <a:spcPct val="0"/>
              </a:spcBef>
              <a:buFontTx/>
              <a:buNone/>
            </a:pPr>
            <a:endParaRPr lang="en-US" altLang="en-US" sz="1800" dirty="0">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143000"/>
          </a:xfrm>
        </p:spPr>
        <p:txBody>
          <a:bodyPr/>
          <a:lstStyle/>
          <a:p>
            <a:pPr eaLnBrk="1" hangingPunct="1"/>
            <a:r>
              <a:rPr lang="en-US" altLang="en-US" sz="3000" smtClean="0">
                <a:ea typeface="新細明體" pitchFamily="18" charset="-120"/>
              </a:rPr>
              <a:t>Little Summary: Positive D </a:t>
            </a:r>
            <a:r>
              <a:rPr lang="en-US" altLang="en-US" sz="3000" b="1" smtClean="0">
                <a:ea typeface="新細明體" pitchFamily="18" charset="-120"/>
              </a:rPr>
              <a:t>Derivative term</a:t>
            </a:r>
          </a:p>
        </p:txBody>
      </p:sp>
      <p:sp>
        <p:nvSpPr>
          <p:cNvPr id="52227" name="Rectangle 3"/>
          <p:cNvSpPr>
            <a:spLocks noGrp="1" noChangeArrowheads="1"/>
          </p:cNvSpPr>
          <p:nvPr>
            <p:ph idx="1"/>
          </p:nvPr>
        </p:nvSpPr>
        <p:spPr>
          <a:xfrm>
            <a:off x="533400" y="838200"/>
            <a:ext cx="8229600" cy="4530725"/>
          </a:xfrm>
        </p:spPr>
        <p:txBody>
          <a:bodyPr/>
          <a:lstStyle/>
          <a:p>
            <a:pPr eaLnBrk="1" hangingPunct="1"/>
            <a:r>
              <a:rPr lang="en-US" altLang="en-US" sz="2400" smtClean="0">
                <a:ea typeface="新細明體" pitchFamily="18" charset="-120"/>
              </a:rPr>
              <a:t>When the measurement (leftRPM) is falling, the change (change= current-previous) of error (error = setpoint-leftRPM ) is +ve</a:t>
            </a:r>
          </a:p>
          <a:p>
            <a:pPr eaLnBrk="1" hangingPunct="1"/>
            <a:r>
              <a:rPr lang="en-US" altLang="en-US" sz="2400" b="1" smtClean="0">
                <a:ea typeface="新細明體" pitchFamily="18" charset="-120"/>
              </a:rPr>
              <a:t>D Derivative term= </a:t>
            </a:r>
            <a:r>
              <a:rPr lang="en-US" altLang="en-US" sz="2400" smtClean="0">
                <a:ea typeface="新細明體" pitchFamily="18" charset="-120"/>
              </a:rPr>
              <a:t>Kd*d(Err/dt) is +VE</a:t>
            </a:r>
          </a:p>
          <a:p>
            <a:pPr eaLnBrk="1" hangingPunct="1"/>
            <a:r>
              <a:rPr lang="en-US" altLang="en-US" sz="2400" smtClean="0">
                <a:ea typeface="新細明體" pitchFamily="18" charset="-120"/>
              </a:rPr>
              <a:t>Increase energy to motor </a:t>
            </a:r>
            <a:r>
              <a:rPr lang="en-US" altLang="en-US" sz="2400" smtClean="0">
                <a:solidFill>
                  <a:srgbClr val="FF0000"/>
                </a:solidFill>
                <a:ea typeface="新細明體" pitchFamily="18" charset="-120"/>
                <a:sym typeface="Wingdings" pitchFamily="2" charset="2"/>
              </a:rPr>
              <a:t> decrease undershoot</a:t>
            </a:r>
            <a:endParaRPr lang="en-US" altLang="en-US" sz="2400" smtClean="0">
              <a:solidFill>
                <a:srgbClr val="FF0000"/>
              </a:solidFill>
              <a:ea typeface="新細明體" pitchFamily="18" charset="-120"/>
            </a:endParaRPr>
          </a:p>
          <a:p>
            <a:pPr eaLnBrk="1" hangingPunct="1"/>
            <a:endParaRPr lang="en-US" altLang="en-US" sz="2400" smtClean="0">
              <a:ea typeface="新細明體" pitchFamily="18" charset="-120"/>
            </a:endParaRP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22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B29955BC-4CE9-468E-9AAB-57EE58B912A0}" type="slidenum">
              <a:rPr lang="en-US" altLang="en-US" sz="1200" b="0">
                <a:latin typeface="Arial" charset="0"/>
              </a:rPr>
              <a:pPr>
                <a:spcBef>
                  <a:spcPct val="0"/>
                </a:spcBef>
                <a:buFontTx/>
                <a:buNone/>
              </a:pPr>
              <a:t>61</a:t>
            </a:fld>
            <a:endParaRPr lang="en-US" altLang="en-US" sz="1200" b="0">
              <a:latin typeface="Arial" charset="0"/>
            </a:endParaRPr>
          </a:p>
        </p:txBody>
      </p:sp>
      <p:sp>
        <p:nvSpPr>
          <p:cNvPr id="52230" name="Line 4"/>
          <p:cNvSpPr>
            <a:spLocks noChangeShapeType="1"/>
          </p:cNvSpPr>
          <p:nvPr/>
        </p:nvSpPr>
        <p:spPr bwMode="auto">
          <a:xfrm>
            <a:off x="1844675" y="3800475"/>
            <a:ext cx="5867400" cy="95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Line 5"/>
          <p:cNvSpPr>
            <a:spLocks noChangeShapeType="1"/>
          </p:cNvSpPr>
          <p:nvPr/>
        </p:nvSpPr>
        <p:spPr bwMode="auto">
          <a:xfrm flipH="1" flipV="1">
            <a:off x="2073275" y="3200400"/>
            <a:ext cx="23813" cy="292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Line 6"/>
          <p:cNvSpPr>
            <a:spLocks noChangeShapeType="1"/>
          </p:cNvSpPr>
          <p:nvPr/>
        </p:nvSpPr>
        <p:spPr bwMode="auto">
          <a:xfrm flipV="1">
            <a:off x="2097088" y="6096000"/>
            <a:ext cx="4014787"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Freeform 7"/>
          <p:cNvSpPr>
            <a:spLocks/>
          </p:cNvSpPr>
          <p:nvPr/>
        </p:nvSpPr>
        <p:spPr bwMode="auto">
          <a:xfrm>
            <a:off x="2097088" y="3276600"/>
            <a:ext cx="5761037" cy="2844800"/>
          </a:xfrm>
          <a:custGeom>
            <a:avLst/>
            <a:gdLst>
              <a:gd name="T0" fmla="*/ 0 w 3629"/>
              <a:gd name="T1" fmla="*/ 2147483647 h 1792"/>
              <a:gd name="T2" fmla="*/ 2147483647 w 3629"/>
              <a:gd name="T3" fmla="*/ 2147483647 h 1792"/>
              <a:gd name="T4" fmla="*/ 2147483647 w 3629"/>
              <a:gd name="T5" fmla="*/ 2147483647 h 1792"/>
              <a:gd name="T6" fmla="*/ 2147483647 w 3629"/>
              <a:gd name="T7" fmla="*/ 2147483647 h 1792"/>
              <a:gd name="T8" fmla="*/ 2147483647 w 3629"/>
              <a:gd name="T9" fmla="*/ 2147483647 h 1792"/>
              <a:gd name="T10" fmla="*/ 2147483647 w 3629"/>
              <a:gd name="T11" fmla="*/ 2147483647 h 1792"/>
              <a:gd name="T12" fmla="*/ 2147483647 w 3629"/>
              <a:gd name="T13" fmla="*/ 2147483647 h 1792"/>
              <a:gd name="T14" fmla="*/ 2147483647 w 3629"/>
              <a:gd name="T15" fmla="*/ 2147483647 h 1792"/>
              <a:gd name="T16" fmla="*/ 2147483647 w 3629"/>
              <a:gd name="T17" fmla="*/ 2147483647 h 1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9" h="1792">
                <a:moveTo>
                  <a:pt x="0" y="1792"/>
                </a:moveTo>
                <a:cubicBezTo>
                  <a:pt x="136" y="1282"/>
                  <a:pt x="272" y="772"/>
                  <a:pt x="408" y="477"/>
                </a:cubicBezTo>
                <a:cubicBezTo>
                  <a:pt x="544" y="182"/>
                  <a:pt x="650" y="0"/>
                  <a:pt x="816" y="23"/>
                </a:cubicBezTo>
                <a:cubicBezTo>
                  <a:pt x="982" y="46"/>
                  <a:pt x="1209" y="583"/>
                  <a:pt x="1406" y="613"/>
                </a:cubicBezTo>
                <a:cubicBezTo>
                  <a:pt x="1603" y="643"/>
                  <a:pt x="1815" y="227"/>
                  <a:pt x="1996" y="204"/>
                </a:cubicBezTo>
                <a:cubicBezTo>
                  <a:pt x="2177" y="181"/>
                  <a:pt x="2336" y="469"/>
                  <a:pt x="2495" y="477"/>
                </a:cubicBezTo>
                <a:cubicBezTo>
                  <a:pt x="2654" y="485"/>
                  <a:pt x="2812" y="265"/>
                  <a:pt x="2948" y="250"/>
                </a:cubicBezTo>
                <a:cubicBezTo>
                  <a:pt x="3084" y="235"/>
                  <a:pt x="3198" y="379"/>
                  <a:pt x="3311" y="386"/>
                </a:cubicBezTo>
                <a:cubicBezTo>
                  <a:pt x="3424" y="393"/>
                  <a:pt x="3526" y="344"/>
                  <a:pt x="3629" y="29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Line 8"/>
          <p:cNvSpPr>
            <a:spLocks noChangeShapeType="1"/>
          </p:cNvSpPr>
          <p:nvPr/>
        </p:nvSpPr>
        <p:spPr bwMode="auto">
          <a:xfrm>
            <a:off x="2817813" y="3817938"/>
            <a:ext cx="0" cy="23034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9"/>
          <p:cNvSpPr txBox="1">
            <a:spLocks noChangeArrowheads="1"/>
          </p:cNvSpPr>
          <p:nvPr/>
        </p:nvSpPr>
        <p:spPr bwMode="auto">
          <a:xfrm>
            <a:off x="2301875" y="63246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Rise time</a:t>
            </a:r>
          </a:p>
        </p:txBody>
      </p:sp>
      <p:sp>
        <p:nvSpPr>
          <p:cNvPr id="52236" name="Text Box 10"/>
          <p:cNvSpPr txBox="1">
            <a:spLocks noChangeArrowheads="1"/>
          </p:cNvSpPr>
          <p:nvPr/>
        </p:nvSpPr>
        <p:spPr bwMode="auto">
          <a:xfrm>
            <a:off x="1860550" y="6142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0</a:t>
            </a:r>
          </a:p>
        </p:txBody>
      </p:sp>
      <p:sp>
        <p:nvSpPr>
          <p:cNvPr id="52237" name="Text Box 11"/>
          <p:cNvSpPr txBox="1">
            <a:spLocks noChangeArrowheads="1"/>
          </p:cNvSpPr>
          <p:nvPr/>
        </p:nvSpPr>
        <p:spPr bwMode="auto">
          <a:xfrm>
            <a:off x="5426075" y="60960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time</a:t>
            </a:r>
          </a:p>
        </p:txBody>
      </p:sp>
      <p:sp>
        <p:nvSpPr>
          <p:cNvPr id="52238" name="Line 12"/>
          <p:cNvSpPr>
            <a:spLocks noChangeShapeType="1"/>
          </p:cNvSpPr>
          <p:nvPr/>
        </p:nvSpPr>
        <p:spPr bwMode="auto">
          <a:xfrm flipH="1" flipV="1">
            <a:off x="3321050" y="3313113"/>
            <a:ext cx="47625" cy="28590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Line 13"/>
          <p:cNvSpPr>
            <a:spLocks noChangeShapeType="1"/>
          </p:cNvSpPr>
          <p:nvPr/>
        </p:nvSpPr>
        <p:spPr bwMode="auto">
          <a:xfrm>
            <a:off x="4329113" y="3817938"/>
            <a:ext cx="30162" cy="23542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Rectangle 15"/>
          <p:cNvSpPr>
            <a:spLocks noChangeArrowheads="1"/>
          </p:cNvSpPr>
          <p:nvPr/>
        </p:nvSpPr>
        <p:spPr bwMode="auto">
          <a:xfrm>
            <a:off x="3352800" y="2971800"/>
            <a:ext cx="990600" cy="3200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a:solidFill>
                <a:srgbClr val="0000FF"/>
              </a:solidFill>
              <a:latin typeface="Arial" charset="0"/>
            </a:endParaRPr>
          </a:p>
        </p:txBody>
      </p:sp>
      <p:sp>
        <p:nvSpPr>
          <p:cNvPr id="52241" name="Line 16"/>
          <p:cNvSpPr>
            <a:spLocks noChangeShapeType="1"/>
          </p:cNvSpPr>
          <p:nvPr/>
        </p:nvSpPr>
        <p:spPr bwMode="auto">
          <a:xfrm flipV="1">
            <a:off x="2987675" y="3581400"/>
            <a:ext cx="0" cy="228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Text Box 17"/>
          <p:cNvSpPr txBox="1">
            <a:spLocks noChangeArrowheads="1"/>
          </p:cNvSpPr>
          <p:nvPr/>
        </p:nvSpPr>
        <p:spPr bwMode="auto">
          <a:xfrm>
            <a:off x="26828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t1</a:t>
            </a:r>
          </a:p>
        </p:txBody>
      </p:sp>
      <p:sp>
        <p:nvSpPr>
          <p:cNvPr id="52243" name="Text Box 18"/>
          <p:cNvSpPr txBox="1">
            <a:spLocks noChangeArrowheads="1"/>
          </p:cNvSpPr>
          <p:nvPr/>
        </p:nvSpPr>
        <p:spPr bwMode="auto">
          <a:xfrm>
            <a:off x="36734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t3</a:t>
            </a:r>
          </a:p>
        </p:txBody>
      </p:sp>
      <p:sp>
        <p:nvSpPr>
          <p:cNvPr id="52244" name="Text Box 19"/>
          <p:cNvSpPr txBox="1">
            <a:spLocks noChangeArrowheads="1"/>
          </p:cNvSpPr>
          <p:nvPr/>
        </p:nvSpPr>
        <p:spPr bwMode="auto">
          <a:xfrm>
            <a:off x="32162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t2</a:t>
            </a:r>
          </a:p>
        </p:txBody>
      </p:sp>
      <p:sp>
        <p:nvSpPr>
          <p:cNvPr id="52245" name="Text Box 20"/>
          <p:cNvSpPr txBox="1">
            <a:spLocks noChangeArrowheads="1"/>
          </p:cNvSpPr>
          <p:nvPr/>
        </p:nvSpPr>
        <p:spPr bwMode="auto">
          <a:xfrm>
            <a:off x="4206875" y="6019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t4</a:t>
            </a:r>
          </a:p>
        </p:txBody>
      </p:sp>
      <p:sp>
        <p:nvSpPr>
          <p:cNvPr id="52246" name="Line 21"/>
          <p:cNvSpPr>
            <a:spLocks noChangeShapeType="1"/>
          </p:cNvSpPr>
          <p:nvPr/>
        </p:nvSpPr>
        <p:spPr bwMode="auto">
          <a:xfrm>
            <a:off x="3825875" y="3810000"/>
            <a:ext cx="0" cy="2362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7" name="Text Box 23"/>
          <p:cNvSpPr txBox="1">
            <a:spLocks noChangeArrowheads="1"/>
          </p:cNvSpPr>
          <p:nvPr/>
        </p:nvSpPr>
        <p:spPr bwMode="auto">
          <a:xfrm>
            <a:off x="3276600" y="51816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D is </a:t>
            </a:r>
          </a:p>
          <a:p>
            <a:pPr>
              <a:spcBef>
                <a:spcPct val="0"/>
              </a:spcBef>
              <a:buFontTx/>
              <a:buNone/>
            </a:pPr>
            <a:r>
              <a:rPr lang="en-US" altLang="en-US" sz="1800">
                <a:solidFill>
                  <a:srgbClr val="0000FF"/>
                </a:solidFill>
                <a:latin typeface="Arial" charset="0"/>
              </a:rPr>
              <a:t>+ve</a:t>
            </a:r>
          </a:p>
        </p:txBody>
      </p:sp>
      <p:sp>
        <p:nvSpPr>
          <p:cNvPr id="52248" name="Text Box 24"/>
          <p:cNvSpPr txBox="1">
            <a:spLocks noChangeArrowheads="1"/>
          </p:cNvSpPr>
          <p:nvPr/>
        </p:nvSpPr>
        <p:spPr bwMode="auto">
          <a:xfrm>
            <a:off x="3733800" y="5181600"/>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0000FF"/>
                </a:solidFill>
                <a:latin typeface="Arial" charset="0"/>
              </a:rPr>
              <a:t>D is </a:t>
            </a:r>
          </a:p>
          <a:p>
            <a:pPr>
              <a:spcBef>
                <a:spcPct val="0"/>
              </a:spcBef>
              <a:buFontTx/>
              <a:buNone/>
            </a:pPr>
            <a:r>
              <a:rPr lang="en-US" altLang="en-US" sz="1800">
                <a:solidFill>
                  <a:srgbClr val="0000FF"/>
                </a:solidFill>
                <a:latin typeface="Arial" charset="0"/>
              </a:rPr>
              <a:t>+ve</a:t>
            </a:r>
          </a:p>
        </p:txBody>
      </p:sp>
      <p:sp>
        <p:nvSpPr>
          <p:cNvPr id="52249" name="Text Box 25"/>
          <p:cNvSpPr txBox="1">
            <a:spLocks noChangeArrowheads="1"/>
          </p:cNvSpPr>
          <p:nvPr/>
        </p:nvSpPr>
        <p:spPr bwMode="auto">
          <a:xfrm>
            <a:off x="669925" y="3541713"/>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b="0">
                <a:solidFill>
                  <a:srgbClr val="FF0000"/>
                </a:solidFill>
                <a:latin typeface="Arial" charset="0"/>
              </a:rPr>
              <a:t>Setpoint</a:t>
            </a:r>
          </a:p>
          <a:p>
            <a:pPr>
              <a:spcBef>
                <a:spcPct val="0"/>
              </a:spcBef>
              <a:buFontTx/>
              <a:buNone/>
            </a:pPr>
            <a:r>
              <a:rPr lang="en-US" altLang="en-US" sz="1800" b="0">
                <a:solidFill>
                  <a:srgbClr val="FF0000"/>
                </a:solidFill>
                <a:latin typeface="Arial" charset="0"/>
              </a:rPr>
              <a:t>目標</a:t>
            </a:r>
          </a:p>
        </p:txBody>
      </p:sp>
      <p:sp>
        <p:nvSpPr>
          <p:cNvPr id="52250" name="Text Box 26"/>
          <p:cNvSpPr txBox="1">
            <a:spLocks noChangeArrowheads="1"/>
          </p:cNvSpPr>
          <p:nvPr/>
        </p:nvSpPr>
        <p:spPr bwMode="auto">
          <a:xfrm>
            <a:off x="2438400" y="30480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overshoot</a:t>
            </a:r>
          </a:p>
        </p:txBody>
      </p:sp>
      <p:sp>
        <p:nvSpPr>
          <p:cNvPr id="52251" name="Text Box 27"/>
          <p:cNvSpPr txBox="1">
            <a:spLocks noChangeArrowheads="1"/>
          </p:cNvSpPr>
          <p:nvPr/>
        </p:nvSpPr>
        <p:spPr bwMode="auto">
          <a:xfrm>
            <a:off x="4038600" y="426720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b="0">
                <a:solidFill>
                  <a:srgbClr val="0000FF"/>
                </a:solidFill>
                <a:latin typeface="Arial" charset="0"/>
              </a:rPr>
              <a:t>undershoot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400" smtClean="0">
                <a:ea typeface="新細明體" pitchFamily="18" charset="-120"/>
              </a:rPr>
              <a:t>Understanding PID –a little summary for the D derivative term</a:t>
            </a:r>
          </a:p>
        </p:txBody>
      </p:sp>
      <p:sp>
        <p:nvSpPr>
          <p:cNvPr id="53251" name="Rectangle 3"/>
          <p:cNvSpPr>
            <a:spLocks noGrp="1" noChangeArrowheads="1"/>
          </p:cNvSpPr>
          <p:nvPr>
            <p:ph idx="1"/>
          </p:nvPr>
        </p:nvSpPr>
        <p:spPr/>
        <p:txBody>
          <a:bodyPr/>
          <a:lstStyle/>
          <a:p>
            <a:pPr eaLnBrk="1" hangingPunct="1">
              <a:lnSpc>
                <a:spcPct val="90000"/>
              </a:lnSpc>
            </a:pPr>
            <a:r>
              <a:rPr lang="en-US" altLang="en-US" sz="1800" smtClean="0">
                <a:ea typeface="新細明體" pitchFamily="18" charset="-120"/>
              </a:rPr>
              <a:t>When the measurement (leftRPM) is rising, </a:t>
            </a:r>
          </a:p>
          <a:p>
            <a:pPr lvl="1" eaLnBrk="1" hangingPunct="1">
              <a:lnSpc>
                <a:spcPct val="90000"/>
              </a:lnSpc>
            </a:pPr>
            <a:r>
              <a:rPr lang="en-US" altLang="en-US" sz="1800" smtClean="0">
                <a:ea typeface="新細明體" pitchFamily="18" charset="-120"/>
              </a:rPr>
              <a:t>The motor is gaining speed</a:t>
            </a:r>
          </a:p>
          <a:p>
            <a:pPr lvl="1" eaLnBrk="1" hangingPunct="1">
              <a:lnSpc>
                <a:spcPct val="90000"/>
              </a:lnSpc>
            </a:pPr>
            <a:r>
              <a:rPr lang="en-US" altLang="en-US" sz="1800" smtClean="0">
                <a:ea typeface="新細明體" pitchFamily="18" charset="-120"/>
              </a:rPr>
              <a:t>The D derivative term is –ve, so lowering the motor speed </a:t>
            </a:r>
            <a:r>
              <a:rPr lang="en-US" altLang="en-US" sz="1800" smtClean="0">
                <a:ea typeface="新細明體" pitchFamily="18" charset="-120"/>
                <a:sym typeface="Wingdings" pitchFamily="2" charset="2"/>
              </a:rPr>
              <a:t> </a:t>
            </a:r>
            <a:r>
              <a:rPr lang="en-US" altLang="en-US" sz="1800" smtClean="0">
                <a:ea typeface="新細明體" pitchFamily="18" charset="-120"/>
              </a:rPr>
              <a:t>decrease overshoot</a:t>
            </a:r>
          </a:p>
          <a:p>
            <a:pPr lvl="1" eaLnBrk="1" hangingPunct="1">
              <a:lnSpc>
                <a:spcPct val="90000"/>
              </a:lnSpc>
            </a:pPr>
            <a:endParaRPr lang="en-US" altLang="en-US" sz="1800" smtClean="0">
              <a:ea typeface="新細明體" pitchFamily="18" charset="-120"/>
            </a:endParaRPr>
          </a:p>
          <a:p>
            <a:pPr eaLnBrk="1" hangingPunct="1">
              <a:lnSpc>
                <a:spcPct val="90000"/>
              </a:lnSpc>
            </a:pPr>
            <a:r>
              <a:rPr lang="en-US" altLang="en-US" sz="1800" smtClean="0">
                <a:ea typeface="新細明體" pitchFamily="18" charset="-120"/>
              </a:rPr>
              <a:t>When the measurement (leftRPM) is falling, </a:t>
            </a:r>
          </a:p>
          <a:p>
            <a:pPr lvl="1" eaLnBrk="1" hangingPunct="1">
              <a:lnSpc>
                <a:spcPct val="90000"/>
              </a:lnSpc>
            </a:pPr>
            <a:r>
              <a:rPr lang="en-US" altLang="en-US" sz="1800" smtClean="0">
                <a:ea typeface="新細明體" pitchFamily="18" charset="-120"/>
              </a:rPr>
              <a:t>The motor is reducing speed</a:t>
            </a:r>
          </a:p>
          <a:p>
            <a:pPr lvl="1" eaLnBrk="1" hangingPunct="1">
              <a:lnSpc>
                <a:spcPct val="90000"/>
              </a:lnSpc>
            </a:pPr>
            <a:r>
              <a:rPr lang="en-US" altLang="en-US" sz="1800" smtClean="0">
                <a:ea typeface="新細明體" pitchFamily="18" charset="-120"/>
              </a:rPr>
              <a:t>The Derivative term is +ve, so pushing the motor speed higher </a:t>
            </a:r>
            <a:r>
              <a:rPr lang="en-US" altLang="en-US" sz="1800" smtClean="0">
                <a:ea typeface="新細明體" pitchFamily="18" charset="-120"/>
                <a:sym typeface="Wingdings" pitchFamily="2" charset="2"/>
              </a:rPr>
              <a:t> </a:t>
            </a:r>
            <a:r>
              <a:rPr lang="en-US" altLang="en-US" sz="1800" smtClean="0">
                <a:ea typeface="新細明體" pitchFamily="18" charset="-120"/>
              </a:rPr>
              <a:t>decrease undershoot</a:t>
            </a:r>
          </a:p>
          <a:p>
            <a:pPr lvl="1" eaLnBrk="1" hangingPunct="1">
              <a:lnSpc>
                <a:spcPct val="90000"/>
              </a:lnSpc>
            </a:pPr>
            <a:r>
              <a:rPr lang="en-US" altLang="en-US" sz="2200" smtClean="0">
                <a:solidFill>
                  <a:srgbClr val="FF0000"/>
                </a:solidFill>
                <a:ea typeface="新細明體" pitchFamily="18" charset="-120"/>
              </a:rPr>
              <a:t>In conclusion, the gradient of the error  (Err) determines the adjustment. Depends on whether d(Err)/dt is +ve or –ve.</a:t>
            </a:r>
          </a:p>
          <a:p>
            <a:pPr eaLnBrk="1" hangingPunct="1">
              <a:lnSpc>
                <a:spcPct val="90000"/>
              </a:lnSpc>
            </a:pPr>
            <a:r>
              <a:rPr lang="en-US" altLang="en-US" sz="2400" smtClean="0">
                <a:solidFill>
                  <a:srgbClr val="FF0000"/>
                </a:solidFill>
                <a:ea typeface="新細明體" pitchFamily="18" charset="-120"/>
              </a:rPr>
              <a:t>Increase in Dgain (Kd) will d</a:t>
            </a:r>
            <a:r>
              <a:rPr lang="en-US" altLang="en-US" sz="2100" smtClean="0">
                <a:solidFill>
                  <a:srgbClr val="FF0000"/>
                </a:solidFill>
                <a:ea typeface="新細明體" pitchFamily="18" charset="-120"/>
              </a:rPr>
              <a:t>ecrease overshoot/undershoot and settling time (system more stable)</a:t>
            </a:r>
          </a:p>
          <a:p>
            <a:pPr lvl="1" eaLnBrk="1" hangingPunct="1">
              <a:lnSpc>
                <a:spcPct val="90000"/>
              </a:lnSpc>
            </a:pPr>
            <a:endParaRPr lang="en-US" altLang="en-US" sz="2200" smtClean="0">
              <a:solidFill>
                <a:srgbClr val="FF0000"/>
              </a:solidFill>
              <a:ea typeface="新細明體" pitchFamily="18" charset="-120"/>
            </a:endParaRPr>
          </a:p>
        </p:txBody>
      </p:sp>
      <p:sp>
        <p:nvSpPr>
          <p:cNvPr id="532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32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CB928536-737E-4874-B80F-0E6B83882D10}" type="slidenum">
              <a:rPr lang="en-US" altLang="en-US" sz="1200" b="0">
                <a:latin typeface="Arial" charset="0"/>
              </a:rPr>
              <a:pPr>
                <a:spcBef>
                  <a:spcPct val="0"/>
                </a:spcBef>
                <a:buFontTx/>
                <a:buNone/>
              </a:pPr>
              <a:t>62</a:t>
            </a:fld>
            <a:endParaRPr lang="en-US" altLang="en-US" sz="1200" b="0">
              <a:latin typeface="Arial" charset="0"/>
            </a:endParaRPr>
          </a:p>
        </p:txBody>
      </p:sp>
      <p:sp>
        <p:nvSpPr>
          <p:cNvPr id="53254" name="Line 4"/>
          <p:cNvSpPr>
            <a:spLocks noChangeShapeType="1"/>
          </p:cNvSpPr>
          <p:nvPr/>
        </p:nvSpPr>
        <p:spPr bwMode="auto">
          <a:xfrm flipV="1">
            <a:off x="8001000" y="1752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Line 5"/>
          <p:cNvSpPr>
            <a:spLocks noChangeShapeType="1"/>
          </p:cNvSpPr>
          <p:nvPr/>
        </p:nvSpPr>
        <p:spPr bwMode="auto">
          <a:xfrm>
            <a:off x="8001000" y="2667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6" name="Line 7"/>
          <p:cNvSpPr>
            <a:spLocks noChangeShapeType="1"/>
          </p:cNvSpPr>
          <p:nvPr/>
        </p:nvSpPr>
        <p:spPr bwMode="auto">
          <a:xfrm>
            <a:off x="8610600" y="38862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8"/>
          <p:cNvSpPr>
            <a:spLocks noChangeShapeType="1"/>
          </p:cNvSpPr>
          <p:nvPr/>
        </p:nvSpPr>
        <p:spPr bwMode="auto">
          <a:xfrm>
            <a:off x="8610600" y="3200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zh-TW" sz="3400" dirty="0" smtClean="0"/>
              <a:t>(line 8)Effects of increasing Ki (I) </a:t>
            </a:r>
            <a:r>
              <a:rPr lang="en-US" altLang="zh-TW" sz="2100" dirty="0" smtClean="0"/>
              <a:t>http://en.wikipedia.org/wiki/PID_controller</a:t>
            </a:r>
            <a:r>
              <a:rPr lang="en-US" altLang="zh-TW" sz="3400" dirty="0" smtClean="0"/>
              <a:t/>
            </a:r>
            <a:br>
              <a:rPr lang="en-US" altLang="zh-TW" sz="3400" dirty="0" smtClean="0"/>
            </a:br>
            <a:endParaRPr lang="en-US" altLang="zh-TW" sz="3400" dirty="0" smtClean="0"/>
          </a:p>
        </p:txBody>
      </p:sp>
      <p:sp>
        <p:nvSpPr>
          <p:cNvPr id="54275" name="Rectangle 3"/>
          <p:cNvSpPr>
            <a:spLocks noGrp="1" noChangeArrowheads="1"/>
          </p:cNvSpPr>
          <p:nvPr>
            <p:ph type="body" sz="half" idx="1"/>
          </p:nvPr>
        </p:nvSpPr>
        <p:spPr/>
        <p:txBody>
          <a:bodyPr/>
          <a:lstStyle/>
          <a:p>
            <a:pPr eaLnBrk="1" hangingPunct="1"/>
            <a:endParaRPr lang="en-US" altLang="zh-TW" sz="2800" smtClean="0"/>
          </a:p>
          <a:p>
            <a:pPr eaLnBrk="1" hangingPunct="1"/>
            <a:endParaRPr lang="en-US" altLang="zh-TW" sz="2800" smtClean="0"/>
          </a:p>
          <a:p>
            <a:pPr eaLnBrk="1" hangingPunct="1"/>
            <a:r>
              <a:rPr lang="en-US" altLang="zh-TW" sz="2800" smtClean="0"/>
              <a:t>           </a:t>
            </a:r>
          </a:p>
        </p:txBody>
      </p:sp>
      <p:graphicFrame>
        <p:nvGraphicFramePr>
          <p:cNvPr id="310276" name="Group 4"/>
          <p:cNvGraphicFramePr>
            <a:graphicFrameLocks noGrp="1"/>
          </p:cNvGraphicFramePr>
          <p:nvPr>
            <p:ph sz="half" idx="2"/>
          </p:nvPr>
        </p:nvGraphicFramePr>
        <p:xfrm>
          <a:off x="1258888" y="1125538"/>
          <a:ext cx="7273925" cy="4967288"/>
        </p:xfrm>
        <a:graphic>
          <a:graphicData uri="http://schemas.openxmlformats.org/drawingml/2006/table">
            <a:tbl>
              <a:tblPr/>
              <a:tblGrid>
                <a:gridCol w="1454150">
                  <a:extLst>
                    <a:ext uri="{9D8B030D-6E8A-4147-A177-3AD203B41FA5}">
                      <a16:colId xmlns="" xmlns:a16="http://schemas.microsoft.com/office/drawing/2014/main" val="20000"/>
                    </a:ext>
                  </a:extLst>
                </a:gridCol>
                <a:gridCol w="1455737">
                  <a:extLst>
                    <a:ext uri="{9D8B030D-6E8A-4147-A177-3AD203B41FA5}">
                      <a16:colId xmlns="" xmlns:a16="http://schemas.microsoft.com/office/drawing/2014/main" val="20001"/>
                    </a:ext>
                  </a:extLst>
                </a:gridCol>
                <a:gridCol w="1454150">
                  <a:extLst>
                    <a:ext uri="{9D8B030D-6E8A-4147-A177-3AD203B41FA5}">
                      <a16:colId xmlns="" xmlns:a16="http://schemas.microsoft.com/office/drawing/2014/main" val="20002"/>
                    </a:ext>
                  </a:extLst>
                </a:gridCol>
                <a:gridCol w="1454150">
                  <a:extLst>
                    <a:ext uri="{9D8B030D-6E8A-4147-A177-3AD203B41FA5}">
                      <a16:colId xmlns="" xmlns:a16="http://schemas.microsoft.com/office/drawing/2014/main" val="20003"/>
                    </a:ext>
                  </a:extLst>
                </a:gridCol>
                <a:gridCol w="1455738">
                  <a:extLst>
                    <a:ext uri="{9D8B030D-6E8A-4147-A177-3AD203B41FA5}">
                      <a16:colId xmlns="" xmlns:a16="http://schemas.microsoft.com/office/drawing/2014/main" val="20004"/>
                    </a:ext>
                  </a:extLst>
                </a:gridCol>
              </a:tblGrid>
              <a:tr h="111125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dirty="0" smtClean="0">
                          <a:ln>
                            <a:noFill/>
                          </a:ln>
                          <a:solidFill>
                            <a:schemeClr val="tx1"/>
                          </a:solidFill>
                          <a:effectLst/>
                          <a:latin typeface="Arial" charset="0"/>
                          <a:ea typeface="新細明體" pitchFamily="18" charset="-120"/>
                        </a:rPr>
                        <a:t>Parameter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Rise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Overshoot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Settling Time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tx1"/>
                          </a:solidFill>
                          <a:effectLst/>
                          <a:latin typeface="Arial" charset="0"/>
                          <a:ea typeface="新細明體" pitchFamily="18" charset="-120"/>
                        </a:rPr>
                        <a:t>Steady state error</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 xmlns:a16="http://schemas.microsoft.com/office/drawing/2014/main" val="10000"/>
                  </a:ext>
                </a:extLst>
              </a:tr>
              <a:tr h="117792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Kp (Pgain)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accent1"/>
                          </a:solidFill>
                          <a:effectLst/>
                          <a:latin typeface="Arial" charset="0"/>
                          <a:ea typeface="新細明體" pitchFamily="18" charset="-120"/>
                        </a:rPr>
                        <a:t>step1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76338">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Arial" charset="0"/>
                          <a:ea typeface="新細明體" pitchFamily="18" charset="-120"/>
                        </a:rPr>
                        <a:t>Ki (</a:t>
                      </a:r>
                      <a:r>
                        <a:rPr kumimoji="0" lang="en-US" altLang="zh-TW" sz="2000" b="1" i="0" u="none" strike="noStrike" cap="none" normalizeH="0" baseline="0" dirty="0" err="1" smtClean="0">
                          <a:ln>
                            <a:noFill/>
                          </a:ln>
                          <a:solidFill>
                            <a:schemeClr val="tx1"/>
                          </a:solidFill>
                          <a:effectLst/>
                          <a:latin typeface="Arial" charset="0"/>
                          <a:ea typeface="新細明體" pitchFamily="18" charset="-120"/>
                        </a:rPr>
                        <a:t>I</a:t>
                      </a:r>
                      <a:r>
                        <a:rPr kumimoji="0" lang="en-US" altLang="zh-TW" sz="2000" b="0" i="0" u="none" strike="noStrike" cap="none" normalizeH="0" baseline="0" dirty="0" err="1" smtClean="0">
                          <a:ln>
                            <a:noFill/>
                          </a:ln>
                          <a:solidFill>
                            <a:schemeClr val="tx1"/>
                          </a:solidFill>
                          <a:effectLst/>
                          <a:latin typeface="Arial" charset="0"/>
                          <a:ea typeface="新細明體" pitchFamily="18" charset="-120"/>
                        </a:rPr>
                        <a:t>gain</a:t>
                      </a:r>
                      <a:r>
                        <a:rPr kumimoji="0" lang="en-US" altLang="zh-TW" sz="2000" b="1" i="0" u="none" strike="noStrike" cap="none" normalizeH="0" baseline="0" dirty="0" smtClean="0">
                          <a:ln>
                            <a:noFill/>
                          </a:ln>
                          <a:solidFill>
                            <a:schemeClr val="tx1"/>
                          </a:solidFill>
                          <a:effectLst/>
                          <a:latin typeface="Arial" charset="0"/>
                          <a:ea typeface="新細明體"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Arial" charset="0"/>
                          <a:ea typeface="新細明體" pitchFamily="18" charset="-120"/>
                        </a:rPr>
                        <a:t>Decrease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Arial" charset="0"/>
                          <a:ea typeface="新細明體" pitchFamily="18" charset="-12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Arial" charset="0"/>
                          <a:ea typeface="新細明體" pitchFamily="18" charset="-120"/>
                        </a:rPr>
                        <a:t>Eliminate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1" i="0" u="sng" strike="noStrike" cap="none" normalizeH="0" baseline="0" dirty="0" smtClean="0">
                          <a:ln>
                            <a:noFill/>
                          </a:ln>
                          <a:solidFill>
                            <a:schemeClr val="tx1"/>
                          </a:solidFill>
                          <a:effectLst/>
                          <a:latin typeface="Arial" charset="0"/>
                          <a:ea typeface="新細明體" pitchFamily="18" charset="-120"/>
                        </a:rPr>
                        <a:t>step3</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1" i="0" u="sng"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 xmlns:a16="http://schemas.microsoft.com/office/drawing/2014/main" val="10002"/>
                  </a:ext>
                </a:extLst>
              </a:tr>
              <a:tr h="150177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Kd (Dgain)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Small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 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sng" strike="noStrike" cap="none" normalizeH="0" baseline="0" smtClean="0">
                          <a:ln>
                            <a:noFill/>
                          </a:ln>
                          <a:solidFill>
                            <a:schemeClr val="accent1"/>
                          </a:solidFill>
                          <a:effectLst/>
                          <a:latin typeface="Arial" charset="0"/>
                          <a:ea typeface="新細明體" pitchFamily="18" charset="-120"/>
                        </a:rPr>
                        <a:t>step2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smtClean="0">
                          <a:ln>
                            <a:noFill/>
                          </a:ln>
                          <a:solidFill>
                            <a:schemeClr val="accent1"/>
                          </a:solidFill>
                          <a:effectLst/>
                          <a:latin typeface="Arial" charset="0"/>
                          <a:ea typeface="新細明體" pitchFamily="18" charset="-120"/>
                        </a:rPr>
                        <a:t>Decrease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marL="742950" indent="-285750">
                        <a:spcBef>
                          <a:spcPct val="20000"/>
                        </a:spcBef>
                        <a:buFont typeface="Arial" charset="0"/>
                        <a:defRPr sz="2400">
                          <a:solidFill>
                            <a:schemeClr val="tx1"/>
                          </a:solidFill>
                          <a:latin typeface="Calibri" pitchFamily="34" charset="0"/>
                          <a:ea typeface="新細明體" pitchFamily="18" charset="-120"/>
                        </a:defRPr>
                      </a:lvl2pPr>
                      <a:lvl3pPr marL="1143000" indent="-228600">
                        <a:spcBef>
                          <a:spcPct val="20000"/>
                        </a:spcBef>
                        <a:buFont typeface="Arial" charset="0"/>
                        <a:defRPr sz="2000">
                          <a:solidFill>
                            <a:schemeClr val="tx1"/>
                          </a:solidFill>
                          <a:latin typeface="Calibri" pitchFamily="34" charset="0"/>
                          <a:ea typeface="新細明體" pitchFamily="18" charset="-120"/>
                        </a:defRPr>
                      </a:lvl3pPr>
                      <a:lvl4pPr marL="1600200" indent="-228600">
                        <a:spcBef>
                          <a:spcPct val="20000"/>
                        </a:spcBef>
                        <a:buFont typeface="Arial" charset="0"/>
                        <a:defRPr>
                          <a:solidFill>
                            <a:schemeClr val="tx1"/>
                          </a:solidFill>
                          <a:latin typeface="Calibri" pitchFamily="34" charset="0"/>
                          <a:ea typeface="新細明體" pitchFamily="18" charset="-120"/>
                        </a:defRPr>
                      </a:lvl4pPr>
                      <a:lvl5pPr marL="2057400" indent="-228600">
                        <a:spcBef>
                          <a:spcPct val="20000"/>
                        </a:spcBef>
                        <a:buFont typeface="Arial"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000" b="0" i="0" u="none" strike="noStrike" cap="none" normalizeH="0" baseline="0" dirty="0" smtClean="0">
                          <a:ln>
                            <a:noFill/>
                          </a:ln>
                          <a:solidFill>
                            <a:schemeClr val="accent1"/>
                          </a:solidFill>
                          <a:effectLst/>
                          <a:latin typeface="Arial" charset="0"/>
                          <a:ea typeface="新細明體" pitchFamily="18" charset="-120"/>
                        </a:rPr>
                        <a:t>Small Change</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TW" sz="20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5430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430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73DE580C-AF7D-4CA7-8F5F-239D59451FB0}" type="slidenum">
              <a:rPr lang="en-US" altLang="en-US" sz="1200" b="0">
                <a:latin typeface="Arial" charset="0"/>
              </a:rPr>
              <a:pPr>
                <a:spcBef>
                  <a:spcPct val="0"/>
                </a:spcBef>
                <a:buFontTx/>
                <a:buNone/>
              </a:pPr>
              <a:t>63</a:t>
            </a:fld>
            <a:endParaRPr lang="en-US" altLang="en-US" sz="1200" b="0">
              <a:latin typeface="Arial" charset="0"/>
            </a:endParaRPr>
          </a:p>
        </p:txBody>
      </p:sp>
      <p:pic>
        <p:nvPicPr>
          <p:cNvPr id="54310" name="Picture 36" descr="MCED00265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1" name="Picture 37" descr="MCED00265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32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12" name="Oval 38"/>
          <p:cNvSpPr>
            <a:spLocks noChangeArrowheads="1"/>
          </p:cNvSpPr>
          <p:nvPr/>
        </p:nvSpPr>
        <p:spPr bwMode="auto">
          <a:xfrm>
            <a:off x="0" y="3276600"/>
            <a:ext cx="9144000" cy="1371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76200"/>
            <a:ext cx="8229600" cy="762000"/>
          </a:xfrm>
        </p:spPr>
        <p:txBody>
          <a:bodyPr/>
          <a:lstStyle/>
          <a:p>
            <a:pPr eaLnBrk="1" hangingPunct="1"/>
            <a:r>
              <a:rPr lang="en-US" altLang="zh-TW" sz="1900" smtClean="0"/>
              <a:t>control method:</a:t>
            </a:r>
            <a:br>
              <a:rPr lang="en-US" altLang="zh-TW" sz="1900" smtClean="0"/>
            </a:br>
            <a:r>
              <a:rPr lang="en-US" altLang="zh-TW" sz="1900" smtClean="0"/>
              <a:t>PID (proportional-integral-derivative) control</a:t>
            </a:r>
          </a:p>
        </p:txBody>
      </p:sp>
      <p:sp>
        <p:nvSpPr>
          <p:cNvPr id="55299" name="Rectangle 3"/>
          <p:cNvSpPr>
            <a:spLocks noGrp="1" noChangeArrowheads="1"/>
          </p:cNvSpPr>
          <p:nvPr>
            <p:ph idx="1"/>
          </p:nvPr>
        </p:nvSpPr>
        <p:spPr/>
        <p:txBody>
          <a:bodyPr/>
          <a:lstStyle/>
          <a:p>
            <a:pPr eaLnBrk="1" hangingPunct="1"/>
            <a:r>
              <a:rPr lang="en-US" altLang="zh-TW" smtClean="0"/>
              <a:t> </a:t>
            </a:r>
          </a:p>
        </p:txBody>
      </p:sp>
      <p:sp>
        <p:nvSpPr>
          <p:cNvPr id="553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53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245C33B2-C1C6-4089-8964-CA5B3C2F0D09}" type="slidenum">
              <a:rPr lang="en-US" altLang="en-US" sz="1200" b="0">
                <a:latin typeface="Arial" charset="0"/>
              </a:rPr>
              <a:pPr>
                <a:spcBef>
                  <a:spcPct val="0"/>
                </a:spcBef>
                <a:buFontTx/>
                <a:buNone/>
              </a:pPr>
              <a:t>64</a:t>
            </a:fld>
            <a:endParaRPr lang="en-US" altLang="en-US" sz="1200" b="0">
              <a:latin typeface="Arial" charset="0"/>
            </a:endParaRPr>
          </a:p>
        </p:txBody>
      </p:sp>
      <p:sp>
        <p:nvSpPr>
          <p:cNvPr id="55302" name="Text Box 4"/>
          <p:cNvSpPr txBox="1">
            <a:spLocks noChangeArrowheads="1"/>
          </p:cNvSpPr>
          <p:nvPr/>
        </p:nvSpPr>
        <p:spPr bwMode="auto">
          <a:xfrm>
            <a:off x="0" y="1371600"/>
            <a:ext cx="1879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Required speed=</a:t>
            </a:r>
          </a:p>
          <a:p>
            <a:pPr eaLnBrk="1" hangingPunct="1">
              <a:spcBef>
                <a:spcPct val="0"/>
              </a:spcBef>
              <a:buFontTx/>
              <a:buNone/>
            </a:pPr>
            <a:endParaRPr kumimoji="1" lang="en-US" altLang="zh-TW" sz="1600" b="0">
              <a:latin typeface="Arial" charset="0"/>
            </a:endParaRPr>
          </a:p>
          <a:p>
            <a:pPr eaLnBrk="1" hangingPunct="1">
              <a:spcBef>
                <a:spcPct val="0"/>
              </a:spcBef>
              <a:buFontTx/>
              <a:buNone/>
            </a:pPr>
            <a:r>
              <a:rPr lang="en-US" altLang="en-US" sz="1800" b="0">
                <a:latin typeface="Arial" charset="0"/>
              </a:rPr>
              <a:t>leftRPMset</a:t>
            </a:r>
            <a:endParaRPr lang="en-US" altLang="zh-TW" sz="1800" b="0">
              <a:latin typeface="Arial" charset="0"/>
            </a:endParaRPr>
          </a:p>
        </p:txBody>
      </p:sp>
      <p:sp>
        <p:nvSpPr>
          <p:cNvPr id="55303" name="Text Box 5"/>
          <p:cNvSpPr txBox="1">
            <a:spLocks noChangeArrowheads="1"/>
          </p:cNvSpPr>
          <p:nvPr/>
        </p:nvSpPr>
        <p:spPr bwMode="auto">
          <a:xfrm>
            <a:off x="7696200" y="1371600"/>
            <a:ext cx="95726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IR wheel</a:t>
            </a:r>
          </a:p>
          <a:p>
            <a:pPr eaLnBrk="1" hangingPunct="1">
              <a:spcBef>
                <a:spcPct val="0"/>
              </a:spcBef>
              <a:buFontTx/>
              <a:buNone/>
            </a:pPr>
            <a:r>
              <a:rPr kumimoji="1" lang="en-US" altLang="zh-TW" sz="1200" b="0">
                <a:latin typeface="Arial" charset="0"/>
              </a:rPr>
              <a:t>Speed</a:t>
            </a:r>
          </a:p>
          <a:p>
            <a:pPr eaLnBrk="1" hangingPunct="1">
              <a:spcBef>
                <a:spcPct val="0"/>
              </a:spcBef>
              <a:buFontTx/>
              <a:buNone/>
            </a:pPr>
            <a:r>
              <a:rPr kumimoji="1" lang="en-US" altLang="zh-TW" sz="1200" b="0">
                <a:latin typeface="Arial" charset="0"/>
              </a:rPr>
              <a:t>encoder</a:t>
            </a:r>
            <a:endParaRPr kumimoji="1" lang="en-US" altLang="zh-TW" sz="1800" b="0">
              <a:latin typeface="Arial" charset="0"/>
            </a:endParaRPr>
          </a:p>
        </p:txBody>
      </p:sp>
      <p:sp>
        <p:nvSpPr>
          <p:cNvPr id="55304" name="Text Box 6"/>
          <p:cNvSpPr txBox="1">
            <a:spLocks noChangeArrowheads="1"/>
          </p:cNvSpPr>
          <p:nvPr/>
        </p:nvSpPr>
        <p:spPr bwMode="auto">
          <a:xfrm>
            <a:off x="6629400" y="4114800"/>
            <a:ext cx="2660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55305" name="Oval 7"/>
          <p:cNvSpPr>
            <a:spLocks noChangeArrowheads="1"/>
          </p:cNvSpPr>
          <p:nvPr/>
        </p:nvSpPr>
        <p:spPr bwMode="auto">
          <a:xfrm>
            <a:off x="304800" y="2209800"/>
            <a:ext cx="341313" cy="477838"/>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5306" name="Line 8"/>
          <p:cNvSpPr>
            <a:spLocks noChangeShapeType="1"/>
          </p:cNvSpPr>
          <p:nvPr/>
        </p:nvSpPr>
        <p:spPr bwMode="auto">
          <a:xfrm>
            <a:off x="0" y="2362200"/>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7" name="Oval 9"/>
          <p:cNvSpPr>
            <a:spLocks noChangeArrowheads="1"/>
          </p:cNvSpPr>
          <p:nvPr/>
        </p:nvSpPr>
        <p:spPr bwMode="auto">
          <a:xfrm>
            <a:off x="7658100" y="2068513"/>
            <a:ext cx="957263" cy="11271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1800" b="0">
              <a:latin typeface="Arial" charset="0"/>
            </a:endParaRPr>
          </a:p>
        </p:txBody>
      </p:sp>
      <p:sp>
        <p:nvSpPr>
          <p:cNvPr id="55308" name="Rectangle 10"/>
          <p:cNvSpPr>
            <a:spLocks noChangeArrowheads="1"/>
          </p:cNvSpPr>
          <p:nvPr/>
        </p:nvSpPr>
        <p:spPr bwMode="auto">
          <a:xfrm>
            <a:off x="8716963" y="2463800"/>
            <a:ext cx="274637" cy="565150"/>
          </a:xfrm>
          <a:prstGeom prst="rect">
            <a:avLst/>
          </a:prstGeom>
          <a:solidFill>
            <a:srgbClr val="FFFFFF"/>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5309" name="Text Box 11"/>
          <p:cNvSpPr txBox="1">
            <a:spLocks noChangeArrowheads="1"/>
          </p:cNvSpPr>
          <p:nvPr/>
        </p:nvSpPr>
        <p:spPr bwMode="auto">
          <a:xfrm>
            <a:off x="0" y="2209800"/>
            <a:ext cx="8191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        </a:t>
            </a:r>
          </a:p>
          <a:p>
            <a:pPr eaLnBrk="1" hangingPunct="1">
              <a:spcBef>
                <a:spcPct val="0"/>
              </a:spcBef>
              <a:buFontTx/>
              <a:buNone/>
            </a:pPr>
            <a:r>
              <a:rPr kumimoji="1" lang="en-US" altLang="zh-TW" sz="1200" b="0">
                <a:latin typeface="Arial" charset="0"/>
              </a:rPr>
              <a:t>+   </a:t>
            </a:r>
          </a:p>
          <a:p>
            <a:pPr eaLnBrk="1" hangingPunct="1">
              <a:spcBef>
                <a:spcPct val="0"/>
              </a:spcBef>
              <a:buFontTx/>
              <a:buNone/>
            </a:pPr>
            <a:endParaRPr kumimoji="1" lang="en-US" altLang="zh-TW" sz="1200" b="0">
              <a:latin typeface="Arial" charset="0"/>
            </a:endParaRPr>
          </a:p>
          <a:p>
            <a:pPr eaLnBrk="1" hangingPunct="1">
              <a:spcBef>
                <a:spcPct val="0"/>
              </a:spcBef>
              <a:buFontTx/>
              <a:buNone/>
            </a:pPr>
            <a:r>
              <a:rPr kumimoji="1" lang="en-US" altLang="zh-TW" sz="1200" b="0">
                <a:latin typeface="Arial" charset="0"/>
              </a:rPr>
              <a:t>      -</a:t>
            </a:r>
            <a:endParaRPr kumimoji="1" lang="en-US" altLang="zh-TW" sz="1800" b="0">
              <a:latin typeface="Arial" charset="0"/>
            </a:endParaRPr>
          </a:p>
        </p:txBody>
      </p:sp>
      <p:sp>
        <p:nvSpPr>
          <p:cNvPr id="55310" name="Line 12"/>
          <p:cNvSpPr>
            <a:spLocks noChangeShapeType="1"/>
          </p:cNvSpPr>
          <p:nvPr/>
        </p:nvSpPr>
        <p:spPr bwMode="auto">
          <a:xfrm>
            <a:off x="7385050" y="2632075"/>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1" name="Text Box 13"/>
          <p:cNvSpPr txBox="1">
            <a:spLocks noChangeArrowheads="1"/>
          </p:cNvSpPr>
          <p:nvPr/>
        </p:nvSpPr>
        <p:spPr bwMode="auto">
          <a:xfrm>
            <a:off x="533400" y="4953000"/>
            <a:ext cx="1708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leftRPM</a:t>
            </a:r>
            <a:endParaRPr kumimoji="1" lang="en-US" altLang="zh-TW" sz="2400" b="0">
              <a:latin typeface="Arial" charset="0"/>
            </a:endParaRPr>
          </a:p>
        </p:txBody>
      </p:sp>
      <p:sp>
        <p:nvSpPr>
          <p:cNvPr id="55312" name="Freeform 14"/>
          <p:cNvSpPr>
            <a:spLocks/>
          </p:cNvSpPr>
          <p:nvPr/>
        </p:nvSpPr>
        <p:spPr bwMode="auto">
          <a:xfrm>
            <a:off x="8342313" y="2255838"/>
            <a:ext cx="409575" cy="563562"/>
          </a:xfrm>
          <a:custGeom>
            <a:avLst/>
            <a:gdLst>
              <a:gd name="T0" fmla="*/ 2147483647 w 432"/>
              <a:gd name="T1" fmla="*/ 0 h 432"/>
              <a:gd name="T2" fmla="*/ 0 w 432"/>
              <a:gd name="T3" fmla="*/ 2147483647 h 432"/>
              <a:gd name="T4" fmla="*/ 2147483647 w 432"/>
              <a:gd name="T5" fmla="*/ 2147483647 h 432"/>
              <a:gd name="T6" fmla="*/ 0 60000 65536"/>
              <a:gd name="T7" fmla="*/ 0 60000 65536"/>
              <a:gd name="T8" fmla="*/ 0 60000 65536"/>
            </a:gdLst>
            <a:ahLst/>
            <a:cxnLst>
              <a:cxn ang="T6">
                <a:pos x="T0" y="T1"/>
              </a:cxn>
              <a:cxn ang="T7">
                <a:pos x="T2" y="T3"/>
              </a:cxn>
              <a:cxn ang="T8">
                <a:pos x="T4" y="T5"/>
              </a:cxn>
            </a:cxnLst>
            <a:rect l="0" t="0" r="r" b="b"/>
            <a:pathLst>
              <a:path w="432" h="432">
                <a:moveTo>
                  <a:pt x="432" y="0"/>
                </a:moveTo>
                <a:lnTo>
                  <a:pt x="0" y="288"/>
                </a:lnTo>
                <a:lnTo>
                  <a:pt x="432" y="432"/>
                </a:lnTo>
              </a:path>
            </a:pathLst>
          </a:custGeom>
          <a:noFill/>
          <a:ln w="9525" cap="rnd">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3" name="Line 15"/>
          <p:cNvSpPr>
            <a:spLocks noChangeShapeType="1"/>
          </p:cNvSpPr>
          <p:nvPr/>
        </p:nvSpPr>
        <p:spPr bwMode="auto">
          <a:xfrm>
            <a:off x="8205788" y="2632075"/>
            <a:ext cx="136525"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Line 16"/>
          <p:cNvSpPr>
            <a:spLocks noChangeShapeType="1"/>
          </p:cNvSpPr>
          <p:nvPr/>
        </p:nvSpPr>
        <p:spPr bwMode="auto">
          <a:xfrm flipH="1">
            <a:off x="7931150" y="2632075"/>
            <a:ext cx="274638" cy="563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5" name="Line 17"/>
          <p:cNvSpPr>
            <a:spLocks noChangeShapeType="1"/>
          </p:cNvSpPr>
          <p:nvPr/>
        </p:nvSpPr>
        <p:spPr bwMode="auto">
          <a:xfrm flipH="1" flipV="1">
            <a:off x="7658100" y="2444750"/>
            <a:ext cx="547688"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6" name="Line 18"/>
          <p:cNvSpPr>
            <a:spLocks noChangeShapeType="1"/>
          </p:cNvSpPr>
          <p:nvPr/>
        </p:nvSpPr>
        <p:spPr bwMode="auto">
          <a:xfrm flipV="1">
            <a:off x="8205788" y="2255838"/>
            <a:ext cx="273050" cy="3762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Line 19"/>
          <p:cNvSpPr>
            <a:spLocks noChangeShapeType="1"/>
          </p:cNvSpPr>
          <p:nvPr/>
        </p:nvSpPr>
        <p:spPr bwMode="auto">
          <a:xfrm flipH="1" flipV="1">
            <a:off x="8067675" y="2068513"/>
            <a:ext cx="138113" cy="563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20"/>
          <p:cNvSpPr>
            <a:spLocks noChangeShapeType="1"/>
          </p:cNvSpPr>
          <p:nvPr/>
        </p:nvSpPr>
        <p:spPr bwMode="auto">
          <a:xfrm>
            <a:off x="8205788" y="2632075"/>
            <a:ext cx="409575"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9" name="Text Box 21"/>
          <p:cNvSpPr txBox="1">
            <a:spLocks noChangeArrowheads="1"/>
          </p:cNvSpPr>
          <p:nvPr/>
        </p:nvSpPr>
        <p:spPr bwMode="auto">
          <a:xfrm>
            <a:off x="7620000" y="1066800"/>
            <a:ext cx="12303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Motor</a:t>
            </a:r>
          </a:p>
          <a:p>
            <a:pPr eaLnBrk="1" hangingPunct="1">
              <a:spcBef>
                <a:spcPct val="0"/>
              </a:spcBef>
              <a:buFontTx/>
              <a:buNone/>
            </a:pPr>
            <a:endParaRPr kumimoji="1" lang="en-US" altLang="zh-TW" sz="1800" b="0">
              <a:latin typeface="Arial" charset="0"/>
            </a:endParaRPr>
          </a:p>
        </p:txBody>
      </p:sp>
      <p:sp>
        <p:nvSpPr>
          <p:cNvPr id="55320" name="Oval 22"/>
          <p:cNvSpPr>
            <a:spLocks noChangeArrowheads="1"/>
          </p:cNvSpPr>
          <p:nvPr/>
        </p:nvSpPr>
        <p:spPr bwMode="auto">
          <a:xfrm>
            <a:off x="7924800" y="2667000"/>
            <a:ext cx="136525" cy="187325"/>
          </a:xfrm>
          <a:prstGeom prst="ellipse">
            <a:avLst/>
          </a:prstGeom>
          <a:solidFill>
            <a:srgbClr val="FFFF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5321" name="Rectangle 23"/>
          <p:cNvSpPr>
            <a:spLocks noChangeArrowheads="1"/>
          </p:cNvSpPr>
          <p:nvPr/>
        </p:nvSpPr>
        <p:spPr bwMode="auto">
          <a:xfrm>
            <a:off x="8763000" y="2057400"/>
            <a:ext cx="136525" cy="188913"/>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5322" name="Rectangle 24"/>
          <p:cNvSpPr>
            <a:spLocks noChangeArrowheads="1"/>
          </p:cNvSpPr>
          <p:nvPr/>
        </p:nvSpPr>
        <p:spPr bwMode="auto">
          <a:xfrm>
            <a:off x="8751888" y="2632075"/>
            <a:ext cx="136525" cy="187325"/>
          </a:xfrm>
          <a:prstGeom prst="rect">
            <a:avLst/>
          </a:prstGeom>
          <a:solidFill>
            <a:srgbClr val="000000"/>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5323" name="Text Box 25"/>
          <p:cNvSpPr txBox="1">
            <a:spLocks noChangeArrowheads="1"/>
          </p:cNvSpPr>
          <p:nvPr/>
        </p:nvSpPr>
        <p:spPr bwMode="auto">
          <a:xfrm>
            <a:off x="6324600" y="1993900"/>
            <a:ext cx="1196975" cy="1425575"/>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600" b="0">
                <a:latin typeface="Arial" charset="0"/>
              </a:rPr>
              <a:t>generates PWM </a:t>
            </a:r>
          </a:p>
          <a:p>
            <a:pPr eaLnBrk="1" hangingPunct="1">
              <a:spcBef>
                <a:spcPct val="0"/>
              </a:spcBef>
              <a:buFontTx/>
              <a:buNone/>
            </a:pPr>
            <a:r>
              <a:rPr kumimoji="1" lang="en-US" altLang="zh-TW" sz="1600" b="0">
                <a:latin typeface="Arial" charset="0"/>
              </a:rPr>
              <a:t>for driver L293</a:t>
            </a:r>
            <a:endParaRPr kumimoji="1" lang="en-US" altLang="zh-TW" sz="2400" b="0">
              <a:latin typeface="Arial" charset="0"/>
            </a:endParaRPr>
          </a:p>
        </p:txBody>
      </p:sp>
      <p:sp>
        <p:nvSpPr>
          <p:cNvPr id="55324" name="Freeform 26"/>
          <p:cNvSpPr>
            <a:spLocks/>
          </p:cNvSpPr>
          <p:nvPr/>
        </p:nvSpPr>
        <p:spPr bwMode="auto">
          <a:xfrm>
            <a:off x="6858000" y="3505200"/>
            <a:ext cx="1639888" cy="381000"/>
          </a:xfrm>
          <a:custGeom>
            <a:avLst/>
            <a:gdLst>
              <a:gd name="T0" fmla="*/ 0 w 1728"/>
              <a:gd name="T1" fmla="*/ 2147483647 h 288"/>
              <a:gd name="T2" fmla="*/ 2147483647 w 1728"/>
              <a:gd name="T3" fmla="*/ 2147483647 h 288"/>
              <a:gd name="T4" fmla="*/ 2147483647 w 1728"/>
              <a:gd name="T5" fmla="*/ 0 h 288"/>
              <a:gd name="T6" fmla="*/ 2147483647 w 1728"/>
              <a:gd name="T7" fmla="*/ 0 h 288"/>
              <a:gd name="T8" fmla="*/ 2147483647 w 1728"/>
              <a:gd name="T9" fmla="*/ 2147483647 h 288"/>
              <a:gd name="T10" fmla="*/ 2147483647 w 1728"/>
              <a:gd name="T11" fmla="*/ 2147483647 h 288"/>
              <a:gd name="T12" fmla="*/ 2147483647 w 1728"/>
              <a:gd name="T13" fmla="*/ 0 h 288"/>
              <a:gd name="T14" fmla="*/ 2147483647 w 1728"/>
              <a:gd name="T15" fmla="*/ 0 h 288"/>
              <a:gd name="T16" fmla="*/ 2147483647 w 1728"/>
              <a:gd name="T17" fmla="*/ 2147483647 h 288"/>
              <a:gd name="T18" fmla="*/ 2147483647 w 1728"/>
              <a:gd name="T19" fmla="*/ 2147483647 h 288"/>
              <a:gd name="T20" fmla="*/ 2147483647 w 1728"/>
              <a:gd name="T21" fmla="*/ 0 h 288"/>
              <a:gd name="T22" fmla="*/ 2147483647 w 1728"/>
              <a:gd name="T23" fmla="*/ 0 h 288"/>
              <a:gd name="T24" fmla="*/ 2147483647 w 1728"/>
              <a:gd name="T25" fmla="*/ 2147483647 h 288"/>
              <a:gd name="T26" fmla="*/ 2147483647 w 1728"/>
              <a:gd name="T27" fmla="*/ 2147483647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8" h="288">
                <a:moveTo>
                  <a:pt x="0" y="288"/>
                </a:moveTo>
                <a:lnTo>
                  <a:pt x="144" y="288"/>
                </a:lnTo>
                <a:lnTo>
                  <a:pt x="144" y="0"/>
                </a:lnTo>
                <a:lnTo>
                  <a:pt x="288" y="0"/>
                </a:lnTo>
                <a:lnTo>
                  <a:pt x="288" y="288"/>
                </a:lnTo>
                <a:lnTo>
                  <a:pt x="720" y="288"/>
                </a:lnTo>
                <a:lnTo>
                  <a:pt x="720" y="0"/>
                </a:lnTo>
                <a:lnTo>
                  <a:pt x="864" y="0"/>
                </a:lnTo>
                <a:lnTo>
                  <a:pt x="864" y="288"/>
                </a:lnTo>
                <a:lnTo>
                  <a:pt x="1296" y="288"/>
                </a:lnTo>
                <a:lnTo>
                  <a:pt x="1296" y="0"/>
                </a:lnTo>
                <a:lnTo>
                  <a:pt x="1440" y="0"/>
                </a:lnTo>
                <a:lnTo>
                  <a:pt x="1440" y="288"/>
                </a:lnTo>
                <a:lnTo>
                  <a:pt x="1728" y="28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5" name="Line 27"/>
          <p:cNvSpPr>
            <a:spLocks noChangeShapeType="1"/>
          </p:cNvSpPr>
          <p:nvPr/>
        </p:nvSpPr>
        <p:spPr bwMode="auto">
          <a:xfrm flipH="1">
            <a:off x="7772400" y="5334000"/>
            <a:ext cx="1698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6" name="Line 28"/>
          <p:cNvSpPr>
            <a:spLocks noChangeShapeType="1"/>
          </p:cNvSpPr>
          <p:nvPr/>
        </p:nvSpPr>
        <p:spPr bwMode="auto">
          <a:xfrm>
            <a:off x="5943600" y="259080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7" name="Text Box 29"/>
          <p:cNvSpPr txBox="1">
            <a:spLocks noChangeArrowheads="1"/>
          </p:cNvSpPr>
          <p:nvPr/>
        </p:nvSpPr>
        <p:spPr bwMode="auto">
          <a:xfrm>
            <a:off x="6172200" y="3429000"/>
            <a:ext cx="239077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200" b="0">
                <a:latin typeface="Arial" charset="0"/>
              </a:rPr>
              <a:t>leftPWM</a:t>
            </a:r>
            <a:endParaRPr kumimoji="1" lang="en-US" altLang="zh-TW" sz="1800" b="0">
              <a:latin typeface="Arial" charset="0"/>
            </a:endParaRPr>
          </a:p>
        </p:txBody>
      </p:sp>
      <p:sp>
        <p:nvSpPr>
          <p:cNvPr id="55328" name="Text Box 30"/>
          <p:cNvSpPr txBox="1">
            <a:spLocks noChangeArrowheads="1"/>
          </p:cNvSpPr>
          <p:nvPr/>
        </p:nvSpPr>
        <p:spPr bwMode="auto">
          <a:xfrm>
            <a:off x="2362200" y="1143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integral control</a:t>
            </a:r>
          </a:p>
          <a:p>
            <a:pPr eaLnBrk="1" hangingPunct="1">
              <a:spcBef>
                <a:spcPct val="50000"/>
              </a:spcBef>
              <a:buFontTx/>
              <a:buNone/>
            </a:pPr>
            <a:r>
              <a:rPr kumimoji="1" lang="en-US" altLang="zh-TW" sz="1800" b="0">
                <a:latin typeface="Arial" charset="0"/>
              </a:rPr>
              <a:t>Igain*   leftErr dt </a:t>
            </a:r>
          </a:p>
        </p:txBody>
      </p:sp>
      <p:sp>
        <p:nvSpPr>
          <p:cNvPr id="55329" name="Text Box 31"/>
          <p:cNvSpPr txBox="1">
            <a:spLocks noChangeArrowheads="1"/>
          </p:cNvSpPr>
          <p:nvPr/>
        </p:nvSpPr>
        <p:spPr bwMode="auto">
          <a:xfrm>
            <a:off x="2362200" y="20574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Proportional control</a:t>
            </a:r>
          </a:p>
          <a:p>
            <a:pPr eaLnBrk="1" hangingPunct="1">
              <a:spcBef>
                <a:spcPct val="50000"/>
              </a:spcBef>
              <a:buFontTx/>
              <a:buNone/>
            </a:pPr>
            <a:r>
              <a:rPr kumimoji="1" lang="en-US" altLang="zh-TW" sz="1800" b="0">
                <a:latin typeface="Arial" charset="0"/>
              </a:rPr>
              <a:t>Pgain*leftErr   </a:t>
            </a:r>
          </a:p>
        </p:txBody>
      </p:sp>
      <p:graphicFrame>
        <p:nvGraphicFramePr>
          <p:cNvPr id="55330" name="Object 32"/>
          <p:cNvGraphicFramePr>
            <a:graphicFrameLocks noChangeAspect="1"/>
          </p:cNvGraphicFramePr>
          <p:nvPr/>
        </p:nvGraphicFramePr>
        <p:xfrm>
          <a:off x="3048000" y="1447800"/>
          <a:ext cx="331788" cy="457200"/>
        </p:xfrm>
        <a:graphic>
          <a:graphicData uri="http://schemas.openxmlformats.org/presentationml/2006/ole">
            <mc:AlternateContent xmlns:mc="http://schemas.openxmlformats.org/markup-compatibility/2006">
              <mc:Choice xmlns:v="urn:schemas-microsoft-com:vml" Requires="v">
                <p:oleObj spid="_x0000_s55438" name="Equation" r:id="rId3" imgW="203112" imgH="279279" progId="Equation.DSMT4">
                  <p:embed/>
                </p:oleObj>
              </mc:Choice>
              <mc:Fallback>
                <p:oleObj name="Equation" r:id="rId3" imgW="203112" imgH="279279"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3317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31" name="Text Box 33"/>
          <p:cNvSpPr txBox="1">
            <a:spLocks noChangeArrowheads="1"/>
          </p:cNvSpPr>
          <p:nvPr/>
        </p:nvSpPr>
        <p:spPr bwMode="auto">
          <a:xfrm>
            <a:off x="2362200" y="3048000"/>
            <a:ext cx="29718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zh-TW" sz="1800" b="0">
                <a:solidFill>
                  <a:schemeClr val="tx2"/>
                </a:solidFill>
                <a:latin typeface="Arial" charset="0"/>
              </a:rPr>
              <a:t>Derivative control</a:t>
            </a:r>
          </a:p>
          <a:p>
            <a:pPr eaLnBrk="1" hangingPunct="1">
              <a:spcBef>
                <a:spcPct val="50000"/>
              </a:spcBef>
              <a:buFontTx/>
              <a:buNone/>
            </a:pPr>
            <a:r>
              <a:rPr kumimoji="1" lang="en-US" altLang="zh-TW" sz="1800" b="0">
                <a:latin typeface="Arial" charset="0"/>
              </a:rPr>
              <a:t>Dgain*[d(leftErr)/dt] </a:t>
            </a:r>
          </a:p>
        </p:txBody>
      </p:sp>
      <p:sp>
        <p:nvSpPr>
          <p:cNvPr id="55332" name="Line 34"/>
          <p:cNvSpPr>
            <a:spLocks noChangeShapeType="1"/>
          </p:cNvSpPr>
          <p:nvPr/>
        </p:nvSpPr>
        <p:spPr bwMode="auto">
          <a:xfrm>
            <a:off x="609600" y="2362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3" name="Freeform 35"/>
          <p:cNvSpPr>
            <a:spLocks/>
          </p:cNvSpPr>
          <p:nvPr/>
        </p:nvSpPr>
        <p:spPr bwMode="auto">
          <a:xfrm>
            <a:off x="533400" y="2667000"/>
            <a:ext cx="5767388" cy="2849563"/>
          </a:xfrm>
          <a:custGeom>
            <a:avLst/>
            <a:gdLst>
              <a:gd name="T0" fmla="*/ 2147483647 w 2208"/>
              <a:gd name="T1" fmla="*/ 2147483647 h 1728"/>
              <a:gd name="T2" fmla="*/ 0 w 2208"/>
              <a:gd name="T3" fmla="*/ 2147483647 h 1728"/>
              <a:gd name="T4" fmla="*/ 0 w 2208"/>
              <a:gd name="T5" fmla="*/ 0 h 1728"/>
              <a:gd name="T6" fmla="*/ 0 60000 65536"/>
              <a:gd name="T7" fmla="*/ 0 60000 65536"/>
              <a:gd name="T8" fmla="*/ 0 60000 65536"/>
            </a:gdLst>
            <a:ahLst/>
            <a:cxnLst>
              <a:cxn ang="T6">
                <a:pos x="T0" y="T1"/>
              </a:cxn>
              <a:cxn ang="T7">
                <a:pos x="T2" y="T3"/>
              </a:cxn>
              <a:cxn ang="T8">
                <a:pos x="T4" y="T5"/>
              </a:cxn>
            </a:cxnLst>
            <a:rect l="0" t="0" r="r" b="b"/>
            <a:pathLst>
              <a:path w="2208" h="1728">
                <a:moveTo>
                  <a:pt x="2208" y="1728"/>
                </a:moveTo>
                <a:lnTo>
                  <a:pt x="0" y="1728"/>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4" name="Freeform 36"/>
          <p:cNvSpPr>
            <a:spLocks/>
          </p:cNvSpPr>
          <p:nvPr/>
        </p:nvSpPr>
        <p:spPr bwMode="auto">
          <a:xfrm>
            <a:off x="6300788" y="3048000"/>
            <a:ext cx="2614612" cy="2468563"/>
          </a:xfrm>
          <a:custGeom>
            <a:avLst/>
            <a:gdLst>
              <a:gd name="T0" fmla="*/ 2147483647 w 1728"/>
              <a:gd name="T1" fmla="*/ 0 h 720"/>
              <a:gd name="T2" fmla="*/ 2147483647 w 1728"/>
              <a:gd name="T3" fmla="*/ 2147483647 h 720"/>
              <a:gd name="T4" fmla="*/ 0 w 1728"/>
              <a:gd name="T5" fmla="*/ 2147483647 h 720"/>
              <a:gd name="T6" fmla="*/ 0 60000 65536"/>
              <a:gd name="T7" fmla="*/ 0 60000 65536"/>
              <a:gd name="T8" fmla="*/ 0 60000 65536"/>
            </a:gdLst>
            <a:ahLst/>
            <a:cxnLst>
              <a:cxn ang="T6">
                <a:pos x="T0" y="T1"/>
              </a:cxn>
              <a:cxn ang="T7">
                <a:pos x="T2" y="T3"/>
              </a:cxn>
              <a:cxn ang="T8">
                <a:pos x="T4" y="T5"/>
              </a:cxn>
            </a:cxnLst>
            <a:rect l="0" t="0" r="r" b="b"/>
            <a:pathLst>
              <a:path w="1728" h="720">
                <a:moveTo>
                  <a:pt x="1728" y="0"/>
                </a:moveTo>
                <a:lnTo>
                  <a:pt x="1728" y="720"/>
                </a:lnTo>
                <a:lnTo>
                  <a:pt x="0" y="72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5" name="Oval 37"/>
          <p:cNvSpPr>
            <a:spLocks noChangeArrowheads="1"/>
          </p:cNvSpPr>
          <p:nvPr/>
        </p:nvSpPr>
        <p:spPr bwMode="auto">
          <a:xfrm>
            <a:off x="5715000" y="2362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1" lang="en-US" altLang="zh-TW" sz="1800" b="0">
                <a:latin typeface="Arial" charset="0"/>
              </a:rPr>
              <a:t>sum</a:t>
            </a:r>
          </a:p>
        </p:txBody>
      </p:sp>
      <p:sp>
        <p:nvSpPr>
          <p:cNvPr id="55336" name="Oval 38"/>
          <p:cNvSpPr>
            <a:spLocks noChangeArrowheads="1"/>
          </p:cNvSpPr>
          <p:nvPr/>
        </p:nvSpPr>
        <p:spPr bwMode="auto">
          <a:xfrm>
            <a:off x="19812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5337" name="Freeform 39"/>
          <p:cNvSpPr>
            <a:spLocks/>
          </p:cNvSpPr>
          <p:nvPr/>
        </p:nvSpPr>
        <p:spPr bwMode="auto">
          <a:xfrm>
            <a:off x="7848600" y="3200400"/>
            <a:ext cx="762000" cy="241300"/>
          </a:xfrm>
          <a:custGeom>
            <a:avLst/>
            <a:gdLst>
              <a:gd name="T0" fmla="*/ 2147483647 w 480"/>
              <a:gd name="T1" fmla="*/ 0 h 152"/>
              <a:gd name="T2" fmla="*/ 2147483647 w 480"/>
              <a:gd name="T3" fmla="*/ 2147483647 h 152"/>
              <a:gd name="T4" fmla="*/ 0 w 480"/>
              <a:gd name="T5" fmla="*/ 2147483647 h 152"/>
              <a:gd name="T6" fmla="*/ 0 60000 65536"/>
              <a:gd name="T7" fmla="*/ 0 60000 65536"/>
              <a:gd name="T8" fmla="*/ 0 60000 65536"/>
            </a:gdLst>
            <a:ahLst/>
            <a:cxnLst>
              <a:cxn ang="T6">
                <a:pos x="T0" y="T1"/>
              </a:cxn>
              <a:cxn ang="T7">
                <a:pos x="T2" y="T3"/>
              </a:cxn>
              <a:cxn ang="T8">
                <a:pos x="T4" y="T5"/>
              </a:cxn>
            </a:cxnLst>
            <a:rect l="0" t="0" r="r" b="b"/>
            <a:pathLst>
              <a:path w="480" h="152">
                <a:moveTo>
                  <a:pt x="480" y="0"/>
                </a:moveTo>
                <a:cubicBezTo>
                  <a:pt x="424" y="68"/>
                  <a:pt x="368" y="136"/>
                  <a:pt x="288" y="144"/>
                </a:cubicBezTo>
                <a:cubicBezTo>
                  <a:pt x="208" y="152"/>
                  <a:pt x="104" y="100"/>
                  <a:pt x="0" y="4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8" name="Freeform 40"/>
          <p:cNvSpPr>
            <a:spLocks/>
          </p:cNvSpPr>
          <p:nvPr/>
        </p:nvSpPr>
        <p:spPr bwMode="auto">
          <a:xfrm>
            <a:off x="5334000" y="1447800"/>
            <a:ext cx="533400" cy="914400"/>
          </a:xfrm>
          <a:custGeom>
            <a:avLst/>
            <a:gdLst>
              <a:gd name="T0" fmla="*/ 0 w 336"/>
              <a:gd name="T1" fmla="*/ 0 h 576"/>
              <a:gd name="T2" fmla="*/ 2147483647 w 336"/>
              <a:gd name="T3" fmla="*/ 0 h 576"/>
              <a:gd name="T4" fmla="*/ 2147483647 w 336"/>
              <a:gd name="T5" fmla="*/ 2147483647 h 576"/>
              <a:gd name="T6" fmla="*/ 0 60000 65536"/>
              <a:gd name="T7" fmla="*/ 0 60000 65536"/>
              <a:gd name="T8" fmla="*/ 0 60000 65536"/>
            </a:gdLst>
            <a:ahLst/>
            <a:cxnLst>
              <a:cxn ang="T6">
                <a:pos x="T0" y="T1"/>
              </a:cxn>
              <a:cxn ang="T7">
                <a:pos x="T2" y="T3"/>
              </a:cxn>
              <a:cxn ang="T8">
                <a:pos x="T4" y="T5"/>
              </a:cxn>
            </a:cxnLst>
            <a:rect l="0" t="0" r="r" b="b"/>
            <a:pathLst>
              <a:path w="336" h="576">
                <a:moveTo>
                  <a:pt x="0" y="0"/>
                </a:moveTo>
                <a:lnTo>
                  <a:pt x="336" y="0"/>
                </a:lnTo>
                <a:lnTo>
                  <a:pt x="336" y="576"/>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9" name="Line 41"/>
          <p:cNvSpPr>
            <a:spLocks noChangeShapeType="1"/>
          </p:cNvSpPr>
          <p:nvPr/>
        </p:nvSpPr>
        <p:spPr bwMode="auto">
          <a:xfrm>
            <a:off x="5334000" y="2590800"/>
            <a:ext cx="3810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0" name="Freeform 42"/>
          <p:cNvSpPr>
            <a:spLocks/>
          </p:cNvSpPr>
          <p:nvPr/>
        </p:nvSpPr>
        <p:spPr bwMode="auto">
          <a:xfrm>
            <a:off x="5334000" y="2743200"/>
            <a:ext cx="533400" cy="685800"/>
          </a:xfrm>
          <a:custGeom>
            <a:avLst/>
            <a:gdLst>
              <a:gd name="T0" fmla="*/ 0 w 336"/>
              <a:gd name="T1" fmla="*/ 2147483647 h 816"/>
              <a:gd name="T2" fmla="*/ 2147483647 w 336"/>
              <a:gd name="T3" fmla="*/ 2147483647 h 816"/>
              <a:gd name="T4" fmla="*/ 2147483647 w 336"/>
              <a:gd name="T5" fmla="*/ 0 h 816"/>
              <a:gd name="T6" fmla="*/ 0 60000 65536"/>
              <a:gd name="T7" fmla="*/ 0 60000 65536"/>
              <a:gd name="T8" fmla="*/ 0 60000 65536"/>
            </a:gdLst>
            <a:ahLst/>
            <a:cxnLst>
              <a:cxn ang="T6">
                <a:pos x="T0" y="T1"/>
              </a:cxn>
              <a:cxn ang="T7">
                <a:pos x="T2" y="T3"/>
              </a:cxn>
              <a:cxn ang="T8">
                <a:pos x="T4" y="T5"/>
              </a:cxn>
            </a:cxnLst>
            <a:rect l="0" t="0" r="r" b="b"/>
            <a:pathLst>
              <a:path w="336" h="816">
                <a:moveTo>
                  <a:pt x="0" y="816"/>
                </a:moveTo>
                <a:lnTo>
                  <a:pt x="336" y="816"/>
                </a:lnTo>
                <a:lnTo>
                  <a:pt x="33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1" name="Freeform 43"/>
          <p:cNvSpPr>
            <a:spLocks/>
          </p:cNvSpPr>
          <p:nvPr/>
        </p:nvSpPr>
        <p:spPr bwMode="auto">
          <a:xfrm>
            <a:off x="2057400" y="1447800"/>
            <a:ext cx="304800" cy="838200"/>
          </a:xfrm>
          <a:custGeom>
            <a:avLst/>
            <a:gdLst>
              <a:gd name="T0" fmla="*/ 0 w 192"/>
              <a:gd name="T1" fmla="*/ 2147483647 h 528"/>
              <a:gd name="T2" fmla="*/ 0 w 192"/>
              <a:gd name="T3" fmla="*/ 0 h 528"/>
              <a:gd name="T4" fmla="*/ 2147483647 w 192"/>
              <a:gd name="T5" fmla="*/ 0 h 528"/>
              <a:gd name="T6" fmla="*/ 0 60000 65536"/>
              <a:gd name="T7" fmla="*/ 0 60000 65536"/>
              <a:gd name="T8" fmla="*/ 0 60000 65536"/>
            </a:gdLst>
            <a:ahLst/>
            <a:cxnLst>
              <a:cxn ang="T6">
                <a:pos x="T0" y="T1"/>
              </a:cxn>
              <a:cxn ang="T7">
                <a:pos x="T2" y="T3"/>
              </a:cxn>
              <a:cxn ang="T8">
                <a:pos x="T4" y="T5"/>
              </a:cxn>
            </a:cxnLst>
            <a:rect l="0" t="0" r="r" b="b"/>
            <a:pathLst>
              <a:path w="192" h="528">
                <a:moveTo>
                  <a:pt x="0" y="528"/>
                </a:moveTo>
                <a:lnTo>
                  <a:pt x="0" y="0"/>
                </a:lnTo>
                <a:lnTo>
                  <a:pt x="192"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2" name="Freeform 44"/>
          <p:cNvSpPr>
            <a:spLocks/>
          </p:cNvSpPr>
          <p:nvPr/>
        </p:nvSpPr>
        <p:spPr bwMode="auto">
          <a:xfrm>
            <a:off x="2057400" y="2438400"/>
            <a:ext cx="304800" cy="1066800"/>
          </a:xfrm>
          <a:custGeom>
            <a:avLst/>
            <a:gdLst>
              <a:gd name="T0" fmla="*/ 0 w 192"/>
              <a:gd name="T1" fmla="*/ 0 h 960"/>
              <a:gd name="T2" fmla="*/ 0 w 192"/>
              <a:gd name="T3" fmla="*/ 2147483647 h 960"/>
              <a:gd name="T4" fmla="*/ 2147483647 w 192"/>
              <a:gd name="T5" fmla="*/ 2147483647 h 960"/>
              <a:gd name="T6" fmla="*/ 0 60000 65536"/>
              <a:gd name="T7" fmla="*/ 0 60000 65536"/>
              <a:gd name="T8" fmla="*/ 0 60000 65536"/>
            </a:gdLst>
            <a:ahLst/>
            <a:cxnLst>
              <a:cxn ang="T6">
                <a:pos x="T0" y="T1"/>
              </a:cxn>
              <a:cxn ang="T7">
                <a:pos x="T2" y="T3"/>
              </a:cxn>
              <a:cxn ang="T8">
                <a:pos x="T4" y="T5"/>
              </a:cxn>
            </a:cxnLst>
            <a:rect l="0" t="0" r="r" b="b"/>
            <a:pathLst>
              <a:path w="192" h="960">
                <a:moveTo>
                  <a:pt x="0" y="0"/>
                </a:moveTo>
                <a:lnTo>
                  <a:pt x="0" y="960"/>
                </a:lnTo>
                <a:lnTo>
                  <a:pt x="192" y="96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3" name="Line 45"/>
          <p:cNvSpPr>
            <a:spLocks noChangeShapeType="1"/>
          </p:cNvSpPr>
          <p:nvPr/>
        </p:nvSpPr>
        <p:spPr bwMode="auto">
          <a:xfrm>
            <a:off x="2133600" y="2362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4" name="Text Box 46"/>
          <p:cNvSpPr txBox="1">
            <a:spLocks noChangeArrowheads="1"/>
          </p:cNvSpPr>
          <p:nvPr/>
        </p:nvSpPr>
        <p:spPr bwMode="auto">
          <a:xfrm>
            <a:off x="914400" y="2362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b="0">
                <a:latin typeface="Arial" charset="0"/>
              </a:rPr>
              <a:t>leftErr</a:t>
            </a:r>
            <a:endParaRPr kumimoji="1" lang="en-US" altLang="en-US" sz="1800" b="0">
              <a:latin typeface="Arial" charset="0"/>
            </a:endParaRPr>
          </a:p>
        </p:txBody>
      </p:sp>
      <p:sp>
        <p:nvSpPr>
          <p:cNvPr id="55345" name="Text Box 47"/>
          <p:cNvSpPr txBox="1">
            <a:spLocks noChangeArrowheads="1"/>
          </p:cNvSpPr>
          <p:nvPr/>
        </p:nvSpPr>
        <p:spPr bwMode="auto">
          <a:xfrm>
            <a:off x="5943600" y="1524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leftPWM</a:t>
            </a:r>
          </a:p>
        </p:txBody>
      </p:sp>
      <p:sp>
        <p:nvSpPr>
          <p:cNvPr id="55346" name="Line 48"/>
          <p:cNvSpPr>
            <a:spLocks noChangeShapeType="1"/>
          </p:cNvSpPr>
          <p:nvPr/>
        </p:nvSpPr>
        <p:spPr bwMode="auto">
          <a:xfrm flipH="1">
            <a:off x="6248400" y="1828800"/>
            <a:ext cx="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7" name="Text Box 49"/>
          <p:cNvSpPr txBox="1">
            <a:spLocks noChangeArrowheads="1"/>
          </p:cNvSpPr>
          <p:nvPr/>
        </p:nvSpPr>
        <p:spPr bwMode="auto">
          <a:xfrm>
            <a:off x="1981200" y="4038600"/>
            <a:ext cx="5827713" cy="2438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At steady state, leftErr</a:t>
            </a:r>
            <a:r>
              <a:rPr lang="en-US" altLang="en-US" sz="1800">
                <a:solidFill>
                  <a:srgbClr val="FF0000"/>
                </a:solidFill>
                <a:latin typeface="Arial" charset="0"/>
                <a:sym typeface="Wingdings" pitchFamily="2" charset="2"/>
              </a:rPr>
              <a:t>0, so</a:t>
            </a:r>
          </a:p>
          <a:p>
            <a:pPr>
              <a:spcBef>
                <a:spcPct val="0"/>
              </a:spcBef>
              <a:buFontTx/>
              <a:buNone/>
            </a:pPr>
            <a:r>
              <a:rPr kumimoji="1" lang="en-US" altLang="zh-TW" sz="1800" b="0">
                <a:solidFill>
                  <a:srgbClr val="FF0000"/>
                </a:solidFill>
                <a:latin typeface="Arial" charset="0"/>
              </a:rPr>
              <a:t>So, Pgain*leftErr=0</a:t>
            </a:r>
          </a:p>
          <a:p>
            <a:pPr eaLnBrk="1" hangingPunct="1">
              <a:spcBef>
                <a:spcPct val="50000"/>
              </a:spcBef>
              <a:buFontTx/>
              <a:buNone/>
            </a:pPr>
            <a:r>
              <a:rPr kumimoji="1" lang="en-US" altLang="zh-TW" sz="1800" b="0">
                <a:solidFill>
                  <a:srgbClr val="FF0000"/>
                </a:solidFill>
                <a:latin typeface="Arial" charset="0"/>
              </a:rPr>
              <a:t>also Dgain*[d(leftErr)/dt] =0</a:t>
            </a:r>
          </a:p>
          <a:p>
            <a:pPr eaLnBrk="1" hangingPunct="1">
              <a:spcBef>
                <a:spcPct val="50000"/>
              </a:spcBef>
              <a:buFontTx/>
              <a:buNone/>
            </a:pPr>
            <a:r>
              <a:rPr kumimoji="1" lang="en-US" altLang="zh-TW" sz="1800" b="0">
                <a:solidFill>
                  <a:srgbClr val="FF0000"/>
                </a:solidFill>
                <a:latin typeface="Arial" charset="0"/>
              </a:rPr>
              <a:t>And if no Integral { Igain*   leftErr dt} term,</a:t>
            </a:r>
            <a:r>
              <a:rPr kumimoji="1" lang="en-US" altLang="zh-TW" sz="1800">
                <a:solidFill>
                  <a:srgbClr val="FF0000"/>
                </a:solidFill>
                <a:latin typeface="Arial" charset="0"/>
              </a:rPr>
              <a:t> </a:t>
            </a:r>
            <a:r>
              <a:rPr kumimoji="1" lang="en-US" altLang="zh-TW" sz="1800" b="0">
                <a:solidFill>
                  <a:srgbClr val="FF0000"/>
                </a:solidFill>
                <a:latin typeface="Arial" charset="0"/>
              </a:rPr>
              <a:t>left PWM </a:t>
            </a:r>
            <a:r>
              <a:rPr kumimoji="1" lang="en-US" altLang="zh-TW" sz="1800" b="0">
                <a:solidFill>
                  <a:srgbClr val="FF0000"/>
                </a:solidFill>
                <a:latin typeface="Arial" charset="0"/>
                <a:sym typeface="Wingdings" pitchFamily="2" charset="2"/>
              </a:rPr>
              <a:t>0</a:t>
            </a:r>
          </a:p>
          <a:p>
            <a:pPr eaLnBrk="1" hangingPunct="1">
              <a:spcBef>
                <a:spcPct val="50000"/>
              </a:spcBef>
              <a:buFontTx/>
              <a:buNone/>
            </a:pPr>
            <a:r>
              <a:rPr kumimoji="1" lang="en-US" altLang="zh-TW" sz="1800" b="0">
                <a:solidFill>
                  <a:srgbClr val="FF0000"/>
                </a:solidFill>
                <a:latin typeface="Arial" charset="0"/>
                <a:sym typeface="Wingdings" pitchFamily="2" charset="2"/>
              </a:rPr>
              <a:t>It is a problem.</a:t>
            </a:r>
            <a:endParaRPr kumimoji="1" lang="en-US" altLang="zh-TW" sz="1800" b="0">
              <a:solidFill>
                <a:srgbClr val="FF0000"/>
              </a:solidFill>
              <a:latin typeface="Arial" charset="0"/>
            </a:endParaRPr>
          </a:p>
          <a:p>
            <a:pPr>
              <a:spcBef>
                <a:spcPct val="0"/>
              </a:spcBef>
              <a:buFontTx/>
              <a:buNone/>
            </a:pPr>
            <a:endParaRPr kumimoji="1" lang="en-US" altLang="zh-TW" sz="1800" b="0">
              <a:latin typeface="Arial" charset="0"/>
            </a:endParaRPr>
          </a:p>
          <a:p>
            <a:pPr>
              <a:spcBef>
                <a:spcPct val="0"/>
              </a:spcBef>
              <a:buFontTx/>
              <a:buNone/>
            </a:pPr>
            <a:r>
              <a:rPr lang="en-US" altLang="en-US" sz="1800">
                <a:latin typeface="Arial"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2400" b="1" smtClean="0">
                <a:solidFill>
                  <a:srgbClr val="FF0000"/>
                </a:solidFill>
                <a:ea typeface="新細明體" pitchFamily="18" charset="-120"/>
              </a:rPr>
              <a:t>Time </a:t>
            </a:r>
            <a:r>
              <a:rPr lang="en-US" altLang="en-US" sz="2400" b="1" smtClean="0">
                <a:solidFill>
                  <a:srgbClr val="FF0000"/>
                </a:solidFill>
                <a:ea typeface="新細明體" pitchFamily="18" charset="-120"/>
                <a:sym typeface="Wingdings" pitchFamily="2" charset="2"/>
              </a:rPr>
              <a:t> </a:t>
            </a:r>
            <a:r>
              <a:rPr lang="en-US" altLang="en-US" sz="2400" b="1" smtClean="0">
                <a:solidFill>
                  <a:srgbClr val="FF0000"/>
                </a:solidFill>
                <a:ea typeface="新細明體" pitchFamily="18" charset="-120"/>
              </a:rPr>
              <a:t>near steady state</a:t>
            </a:r>
            <a:r>
              <a:rPr lang="en-US" altLang="en-US" sz="2400" smtClean="0">
                <a:ea typeface="新細明體" pitchFamily="18" charset="-120"/>
              </a:rPr>
              <a:t> </a:t>
            </a:r>
            <a:br>
              <a:rPr lang="en-US" altLang="en-US" sz="2400" smtClean="0">
                <a:ea typeface="新細明體" pitchFamily="18" charset="-120"/>
              </a:rPr>
            </a:br>
            <a:r>
              <a:rPr lang="en-US" altLang="en-US" sz="2400" smtClean="0">
                <a:ea typeface="新細明體" pitchFamily="18" charset="-120"/>
              </a:rPr>
              <a:t>leftRPMset=leftRPM</a:t>
            </a:r>
            <a:br>
              <a:rPr lang="en-US" altLang="en-US" sz="2400" smtClean="0">
                <a:ea typeface="新細明體" pitchFamily="18" charset="-120"/>
              </a:rPr>
            </a:br>
            <a:r>
              <a:rPr lang="en-US" altLang="en-US" sz="2400" smtClean="0">
                <a:ea typeface="新細明體" pitchFamily="18" charset="-120"/>
              </a:rPr>
              <a:t>hence leftErr </a:t>
            </a:r>
            <a:r>
              <a:rPr lang="en-US" altLang="en-US" sz="2400" smtClean="0">
                <a:ea typeface="新細明體" pitchFamily="18" charset="-120"/>
                <a:sym typeface="Wingdings" pitchFamily="2" charset="2"/>
              </a:rPr>
              <a:t>=0</a:t>
            </a:r>
            <a:r>
              <a:rPr lang="en-US" altLang="en-US" sz="2400" smtClean="0">
                <a:ea typeface="新細明體" pitchFamily="18" charset="-120"/>
              </a:rPr>
              <a:t>,  leftlastErr</a:t>
            </a:r>
            <a:r>
              <a:rPr lang="en-US" altLang="en-US" sz="2400" smtClean="0">
                <a:ea typeface="新細明體" pitchFamily="18" charset="-120"/>
                <a:sym typeface="Wingdings" pitchFamily="2" charset="2"/>
              </a:rPr>
              <a:t>=0 leftP=0, leftD=0</a:t>
            </a:r>
            <a:endParaRPr lang="en-US" altLang="en-US" sz="2400" smtClean="0">
              <a:ea typeface="新細明體" pitchFamily="18" charset="-120"/>
            </a:endParaRPr>
          </a:p>
        </p:txBody>
      </p:sp>
      <p:sp>
        <p:nvSpPr>
          <p:cNvPr id="56323" name="Rectangle 3"/>
          <p:cNvSpPr>
            <a:spLocks noGrp="1" noChangeArrowheads="1"/>
          </p:cNvSpPr>
          <p:nvPr>
            <p:ph idx="1"/>
          </p:nvPr>
        </p:nvSpPr>
        <p:spPr/>
        <p:txBody>
          <a:bodyPr/>
          <a:lstStyle/>
          <a:p>
            <a:pPr eaLnBrk="1" hangingPunct="1">
              <a:lnSpc>
                <a:spcPct val="80000"/>
              </a:lnSpc>
            </a:pPr>
            <a:r>
              <a:rPr lang="en-US" altLang="en-US" sz="1800" smtClean="0">
                <a:ea typeface="新細明體" pitchFamily="18" charset="-120"/>
              </a:rPr>
              <a:t>leftErr =  leftRPMset – leftRPM=0</a:t>
            </a:r>
          </a:p>
          <a:p>
            <a:pPr eaLnBrk="1" hangingPunct="1">
              <a:lnSpc>
                <a:spcPct val="80000"/>
              </a:lnSpc>
            </a:pPr>
            <a:r>
              <a:rPr lang="en-US" altLang="en-US" sz="1800" smtClean="0">
                <a:ea typeface="新細明體" pitchFamily="18" charset="-120"/>
              </a:rPr>
              <a:t>So as leftlastErr =  0</a:t>
            </a:r>
          </a:p>
          <a:p>
            <a:pPr eaLnBrk="1" hangingPunct="1">
              <a:lnSpc>
                <a:spcPct val="80000"/>
              </a:lnSpc>
            </a:pPr>
            <a:r>
              <a:rPr lang="en-US" altLang="en-US" sz="1800" smtClean="0">
                <a:ea typeface="新細明體" pitchFamily="18" charset="-120"/>
              </a:rPr>
              <a:t>Therefore</a:t>
            </a:r>
          </a:p>
          <a:p>
            <a:pPr eaLnBrk="1" hangingPunct="1">
              <a:lnSpc>
                <a:spcPct val="80000"/>
              </a:lnSpc>
              <a:buClr>
                <a:schemeClr val="tx1"/>
              </a:buClr>
            </a:pPr>
            <a:r>
              <a:rPr lang="en-US" altLang="en-US" sz="1800" smtClean="0">
                <a:ea typeface="新細明體" pitchFamily="18" charset="-120"/>
              </a:rPr>
              <a:t>Steps</a:t>
            </a:r>
          </a:p>
          <a:p>
            <a:pPr eaLnBrk="1" hangingPunct="1">
              <a:lnSpc>
                <a:spcPct val="80000"/>
              </a:lnSpc>
              <a:buClr>
                <a:schemeClr val="tx1"/>
              </a:buClr>
              <a:buFontTx/>
              <a:buChar char="•"/>
            </a:pPr>
            <a:r>
              <a:rPr lang="en-US" altLang="en-US" sz="1800" smtClean="0">
                <a:ea typeface="新細明體" pitchFamily="18" charset="-120"/>
              </a:rPr>
              <a:t>7) leftP = Pgain * leftErr//=0	//calculate P Proportional term</a:t>
            </a:r>
          </a:p>
          <a:p>
            <a:pPr eaLnBrk="1" hangingPunct="1">
              <a:lnSpc>
                <a:spcPct val="80000"/>
              </a:lnSpc>
              <a:buClr>
                <a:schemeClr val="tx1"/>
              </a:buClr>
              <a:buFontTx/>
              <a:buChar char="•"/>
            </a:pPr>
            <a:r>
              <a:rPr lang="en-US" altLang="en-US" sz="1800" smtClean="0">
                <a:ea typeface="新細明體" pitchFamily="18" charset="-120"/>
              </a:rPr>
              <a:t>8) leftI = Igain * leftaccErr;	//calculate I Integral term</a:t>
            </a:r>
          </a:p>
          <a:p>
            <a:pPr eaLnBrk="1" hangingPunct="1">
              <a:lnSpc>
                <a:spcPct val="80000"/>
              </a:lnSpc>
              <a:buClr>
                <a:schemeClr val="tx1"/>
              </a:buClr>
              <a:buFontTx/>
              <a:buChar char="•"/>
            </a:pPr>
            <a:r>
              <a:rPr lang="en-US" altLang="en-US" sz="1800" smtClean="0">
                <a:ea typeface="新細明體" pitchFamily="18" charset="-120"/>
              </a:rPr>
              <a:t>9) leftD = Dgain * (leftErr - leftlastErr)//=0	//calculate D Derivative term</a:t>
            </a:r>
          </a:p>
          <a:p>
            <a:pPr eaLnBrk="1" hangingPunct="1">
              <a:lnSpc>
                <a:spcPct val="80000"/>
              </a:lnSpc>
              <a:buClr>
                <a:schemeClr val="tx1"/>
              </a:buClr>
              <a:buFontTx/>
              <a:buChar char="•"/>
            </a:pPr>
            <a:r>
              <a:rPr lang="en-US" altLang="en-US" sz="1800" smtClean="0">
                <a:ea typeface="新細明體" pitchFamily="18" charset="-120"/>
              </a:rPr>
              <a:t>10) leftPWM += (leftP + leftI + leftD);//update left motor PWM using PID</a:t>
            </a:r>
          </a:p>
          <a:p>
            <a:pPr eaLnBrk="1" hangingPunct="1">
              <a:lnSpc>
                <a:spcPct val="80000"/>
              </a:lnSpc>
              <a:buClr>
                <a:schemeClr val="tx1"/>
              </a:buClr>
              <a:buFont typeface="Wingdings" pitchFamily="2" charset="2"/>
              <a:buAutoNum type="arabicParenR"/>
            </a:pPr>
            <a:endParaRPr lang="en-US" altLang="en-US" sz="1800" smtClean="0">
              <a:ea typeface="新細明體" pitchFamily="18" charset="-120"/>
            </a:endParaRPr>
          </a:p>
          <a:p>
            <a:pPr eaLnBrk="1" hangingPunct="1">
              <a:lnSpc>
                <a:spcPct val="80000"/>
              </a:lnSpc>
              <a:buClr>
                <a:schemeClr val="tx1"/>
              </a:buClr>
              <a:buFont typeface="Wingdings" pitchFamily="2" charset="2"/>
              <a:buAutoNum type="arabicParenR"/>
            </a:pPr>
            <a:endParaRPr lang="en-US" altLang="en-US" sz="1800" smtClean="0">
              <a:ea typeface="新細明體" pitchFamily="18" charset="-120"/>
            </a:endParaRPr>
          </a:p>
          <a:p>
            <a:pPr eaLnBrk="1" hangingPunct="1">
              <a:lnSpc>
                <a:spcPct val="80000"/>
              </a:lnSpc>
              <a:buClr>
                <a:schemeClr val="tx1"/>
              </a:buClr>
              <a:buFont typeface="Wingdings" pitchFamily="2" charset="2"/>
              <a:buNone/>
            </a:pPr>
            <a:r>
              <a:rPr lang="en-US" altLang="en-US" sz="2800" smtClean="0">
                <a:ea typeface="新細明體" pitchFamily="18" charset="-120"/>
              </a:rPr>
              <a:t>The only valid term is the integral term “leftI”</a:t>
            </a:r>
          </a:p>
          <a:p>
            <a:pPr eaLnBrk="1" hangingPunct="1">
              <a:lnSpc>
                <a:spcPct val="80000"/>
              </a:lnSpc>
              <a:buClr>
                <a:schemeClr val="tx1"/>
              </a:buClr>
              <a:buFontTx/>
              <a:buChar char="•"/>
            </a:pPr>
            <a:r>
              <a:rPr lang="en-US" altLang="en-US" sz="2800" smtClean="0">
                <a:ea typeface="新細明體" pitchFamily="18" charset="-120"/>
              </a:rPr>
              <a:t>leftPWM +=  leftI</a:t>
            </a:r>
          </a:p>
          <a:p>
            <a:pPr eaLnBrk="1" hangingPunct="1">
              <a:lnSpc>
                <a:spcPct val="80000"/>
              </a:lnSpc>
              <a:buClr>
                <a:schemeClr val="tx1"/>
              </a:buClr>
              <a:buFontTx/>
              <a:buChar char="•"/>
            </a:pPr>
            <a:r>
              <a:rPr lang="en-US" altLang="en-US" sz="2800" b="1" u="sng" smtClean="0">
                <a:ea typeface="新細明體" pitchFamily="18" charset="-120"/>
              </a:rPr>
              <a:t>The main idea is to create a small term (leftI) to maintain the leftPWM value</a:t>
            </a:r>
            <a:endParaRPr lang="en-US" altLang="en-US" sz="4000" smtClean="0">
              <a:ea typeface="新細明體" pitchFamily="18" charset="-120"/>
            </a:endParaRPr>
          </a:p>
        </p:txBody>
      </p:sp>
      <p:sp>
        <p:nvSpPr>
          <p:cNvPr id="563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6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5957E3BF-C7CD-4794-A15C-CFA6FADA1966}" type="slidenum">
              <a:rPr lang="en-US" altLang="en-US" sz="1200" b="0">
                <a:latin typeface="Arial" charset="0"/>
              </a:rPr>
              <a:pPr>
                <a:spcBef>
                  <a:spcPct val="0"/>
                </a:spcBef>
                <a:buFontTx/>
                <a:buNone/>
              </a:pPr>
              <a:t>65</a:t>
            </a:fld>
            <a:endParaRPr lang="en-US" altLang="en-US" sz="1200" b="0">
              <a:latin typeface="Arial" charset="0"/>
            </a:endParaRPr>
          </a:p>
        </p:txBody>
      </p:sp>
      <p:sp>
        <p:nvSpPr>
          <p:cNvPr id="56326" name="Line 4"/>
          <p:cNvSpPr>
            <a:spLocks noChangeShapeType="1"/>
          </p:cNvSpPr>
          <p:nvPr/>
        </p:nvSpPr>
        <p:spPr bwMode="auto">
          <a:xfrm>
            <a:off x="2895600" y="3810000"/>
            <a:ext cx="30480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Line 7"/>
          <p:cNvSpPr>
            <a:spLocks noChangeShapeType="1"/>
          </p:cNvSpPr>
          <p:nvPr/>
        </p:nvSpPr>
        <p:spPr bwMode="auto">
          <a:xfrm>
            <a:off x="4267200" y="3810000"/>
            <a:ext cx="1524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Line 8"/>
          <p:cNvSpPr>
            <a:spLocks noChangeShapeType="1"/>
          </p:cNvSpPr>
          <p:nvPr/>
        </p:nvSpPr>
        <p:spPr bwMode="auto">
          <a:xfrm>
            <a:off x="1524000" y="1905000"/>
            <a:ext cx="1295400" cy="1447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9" name="Line 9"/>
          <p:cNvSpPr>
            <a:spLocks noChangeShapeType="1"/>
          </p:cNvSpPr>
          <p:nvPr/>
        </p:nvSpPr>
        <p:spPr bwMode="auto">
          <a:xfrm>
            <a:off x="2514600" y="2133600"/>
            <a:ext cx="1524000" cy="1143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Text Box 10"/>
          <p:cNvSpPr txBox="1">
            <a:spLocks noChangeArrowheads="1"/>
          </p:cNvSpPr>
          <p:nvPr/>
        </p:nvSpPr>
        <p:spPr bwMode="auto">
          <a:xfrm>
            <a:off x="6934200" y="1447800"/>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56331" name="Text Box 11"/>
          <p:cNvSpPr txBox="1">
            <a:spLocks noChangeArrowheads="1"/>
          </p:cNvSpPr>
          <p:nvPr/>
        </p:nvSpPr>
        <p:spPr bwMode="auto">
          <a:xfrm>
            <a:off x="7262813" y="228600"/>
            <a:ext cx="1881187"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
        <p:nvSpPr>
          <p:cNvPr id="56332" name="Text Box 12"/>
          <p:cNvSpPr txBox="1">
            <a:spLocks noChangeArrowheads="1"/>
          </p:cNvSpPr>
          <p:nvPr/>
        </p:nvSpPr>
        <p:spPr bwMode="auto">
          <a:xfrm>
            <a:off x="914400" y="4038600"/>
            <a:ext cx="415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solidFill>
                  <a:srgbClr val="FF0000"/>
                </a:solidFill>
                <a:latin typeface="Arial" charset="0"/>
              </a:rPr>
              <a:t>near steady state : leftP=0      leftD=0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3400" smtClean="0">
                <a:ea typeface="新細明體" pitchFamily="18" charset="-120"/>
              </a:rPr>
              <a:t>The integral term is found by adding all previous errors </a:t>
            </a:r>
            <a:br>
              <a:rPr lang="en-US" altLang="en-US" sz="3400" smtClean="0">
                <a:ea typeface="新細明體" pitchFamily="18" charset="-120"/>
              </a:rPr>
            </a:br>
            <a:r>
              <a:rPr lang="en-US" altLang="en-US" sz="1800" smtClean="0">
                <a:ea typeface="新細明體" pitchFamily="18" charset="-120"/>
              </a:rPr>
              <a:t>same as </a:t>
            </a:r>
            <a:r>
              <a:rPr lang="en-US" altLang="en-US" sz="1800" u="sng" smtClean="0">
                <a:ea typeface="新細明體" pitchFamily="18" charset="-120"/>
              </a:rPr>
              <a:t>leftaccErr=sum{leftErr(t=0)+leftErr(t=1)+..</a:t>
            </a:r>
            <a:r>
              <a:rPr lang="en-US" altLang="en-US" sz="2200" u="sng" smtClean="0">
                <a:ea typeface="新細明體" pitchFamily="18" charset="-120"/>
              </a:rPr>
              <a:t> +leftErr(t=now)}</a:t>
            </a:r>
          </a:p>
        </p:txBody>
      </p:sp>
      <p:sp>
        <p:nvSpPr>
          <p:cNvPr id="57347" name="Rectangle 3"/>
          <p:cNvSpPr>
            <a:spLocks noGrp="1" noChangeArrowheads="1"/>
          </p:cNvSpPr>
          <p:nvPr>
            <p:ph idx="1"/>
          </p:nvPr>
        </p:nvSpPr>
        <p:spPr/>
        <p:txBody>
          <a:bodyPr/>
          <a:lstStyle/>
          <a:p>
            <a:pPr marL="533400" indent="-533400" eaLnBrk="1" hangingPunct="1">
              <a:lnSpc>
                <a:spcPct val="80000"/>
              </a:lnSpc>
            </a:pPr>
            <a:r>
              <a:rPr lang="en-US" altLang="en-US" sz="1800" smtClean="0">
                <a:ea typeface="新細明體" pitchFamily="18" charset="-120"/>
              </a:rPr>
              <a:t>14) leftaccErr += leftErr;//</a:t>
            </a:r>
            <a:r>
              <a:rPr lang="en-US" altLang="en-US" sz="2000" smtClean="0">
                <a:ea typeface="新細明體" pitchFamily="18" charset="-120"/>
              </a:rPr>
              <a:t>LeftaccErr is the summation of all previous errors</a:t>
            </a:r>
          </a:p>
          <a:p>
            <a:pPr marL="533400" indent="-533400" eaLnBrk="1" hangingPunct="1">
              <a:lnSpc>
                <a:spcPct val="80000"/>
              </a:lnSpc>
            </a:pPr>
            <a:r>
              <a:rPr lang="en-US" altLang="en-US" sz="1800" smtClean="0">
                <a:ea typeface="新細明體" pitchFamily="18" charset="-120"/>
              </a:rPr>
              <a:t>8) leftI=Igain*leftaccErr// integral term, </a:t>
            </a:r>
          </a:p>
          <a:p>
            <a:pPr marL="533400" indent="-533400" eaLnBrk="1" hangingPunct="1">
              <a:lnSpc>
                <a:spcPct val="80000"/>
              </a:lnSpc>
            </a:pPr>
            <a:r>
              <a:rPr lang="en-US" altLang="en-US" sz="1600" smtClean="0">
                <a:ea typeface="新細明體" pitchFamily="18" charset="-120"/>
              </a:rPr>
              <a:t>:</a:t>
            </a:r>
          </a:p>
          <a:p>
            <a:pPr marL="533400" indent="-533400" eaLnBrk="1" hangingPunct="1">
              <a:lnSpc>
                <a:spcPct val="80000"/>
              </a:lnSpc>
            </a:pPr>
            <a:r>
              <a:rPr lang="en-US" altLang="en-US" sz="1600" smtClean="0">
                <a:ea typeface="新細明體" pitchFamily="18" charset="-120"/>
              </a:rPr>
              <a:t>10) leftPWM += leftI // near steady state, only leftI is valid</a:t>
            </a:r>
          </a:p>
          <a:p>
            <a:pPr marL="533400" indent="-533400" eaLnBrk="1" hangingPunct="1">
              <a:lnSpc>
                <a:spcPct val="80000"/>
              </a:lnSpc>
            </a:pPr>
            <a:r>
              <a:rPr lang="en-US" altLang="en-US" sz="1800" smtClean="0">
                <a:ea typeface="新細明體" pitchFamily="18" charset="-120"/>
              </a:rPr>
              <a:t>:</a:t>
            </a:r>
          </a:p>
          <a:p>
            <a:pPr marL="533400" indent="-533400" eaLnBrk="1" hangingPunct="1">
              <a:lnSpc>
                <a:spcPct val="80000"/>
              </a:lnSpc>
            </a:pPr>
            <a:endParaRPr lang="en-US" altLang="en-US" sz="2000" smtClean="0">
              <a:ea typeface="新細明體" pitchFamily="18" charset="-120"/>
            </a:endParaRPr>
          </a:p>
          <a:p>
            <a:pPr marL="533400" indent="-533400" eaLnBrk="1" hangingPunct="1">
              <a:lnSpc>
                <a:spcPct val="80000"/>
              </a:lnSpc>
            </a:pPr>
            <a:r>
              <a:rPr lang="en-US" altLang="en-US" sz="2000" smtClean="0">
                <a:ea typeface="新細明體" pitchFamily="18" charset="-120"/>
              </a:rPr>
              <a:t>Don’t worry it will </a:t>
            </a:r>
            <a:r>
              <a:rPr lang="en-US" altLang="en-US" sz="2000" u="sng" smtClean="0">
                <a:ea typeface="新細明體" pitchFamily="18" charset="-120"/>
              </a:rPr>
              <a:t>not</a:t>
            </a:r>
            <a:r>
              <a:rPr lang="en-US" altLang="en-US" sz="2000" smtClean="0">
                <a:ea typeface="新細明體" pitchFamily="18" charset="-120"/>
              </a:rPr>
              <a:t> become infinitive, one measure to safeguard this is: </a:t>
            </a:r>
          </a:p>
          <a:p>
            <a:pPr marL="895350" lvl="1" indent="-438150" eaLnBrk="1" hangingPunct="1">
              <a:lnSpc>
                <a:spcPct val="80000"/>
              </a:lnSpc>
              <a:buClr>
                <a:schemeClr val="tx1"/>
              </a:buClr>
              <a:buFontTx/>
              <a:buChar char="•"/>
            </a:pPr>
            <a:r>
              <a:rPr lang="en-US" altLang="en-US" sz="1800" smtClean="0">
                <a:ea typeface="新細明體" pitchFamily="18" charset="-120"/>
              </a:rPr>
              <a:t>11) if(leftPWM&gt;PWM_FREQ);// PWM_FREQ=maximum PWM allowed</a:t>
            </a:r>
          </a:p>
          <a:p>
            <a:pPr marL="895350" lvl="1" indent="-438150" eaLnBrk="1" hangingPunct="1">
              <a:lnSpc>
                <a:spcPct val="80000"/>
              </a:lnSpc>
              <a:buClr>
                <a:schemeClr val="tx1"/>
              </a:buClr>
              <a:buFontTx/>
              <a:buChar char="•"/>
            </a:pPr>
            <a:r>
              <a:rPr lang="en-US" altLang="en-US" sz="1800" smtClean="0">
                <a:ea typeface="新細明體" pitchFamily="18" charset="-120"/>
              </a:rPr>
              <a:t>12)  leftPWM=PWM_FREQ;//prevent over range </a:t>
            </a:r>
          </a:p>
          <a:p>
            <a:pPr marL="895350" lvl="1" indent="-438150" eaLnBrk="1" hangingPunct="1">
              <a:lnSpc>
                <a:spcPct val="80000"/>
              </a:lnSpc>
              <a:buClr>
                <a:schemeClr val="tx1"/>
              </a:buClr>
              <a:buFontTx/>
              <a:buChar char="•"/>
            </a:pPr>
            <a:r>
              <a:rPr lang="en-US" altLang="en-US" sz="1800" smtClean="0">
                <a:ea typeface="新細明體" pitchFamily="18" charset="-120"/>
              </a:rPr>
              <a:t>                                                (max.=PWM_FREQ)</a:t>
            </a:r>
          </a:p>
          <a:p>
            <a:pPr marL="533400" indent="-533400" eaLnBrk="1" hangingPunct="1">
              <a:lnSpc>
                <a:spcPct val="80000"/>
              </a:lnSpc>
            </a:pPr>
            <a:r>
              <a:rPr lang="en-US" altLang="en-US" sz="2000" smtClean="0">
                <a:ea typeface="新細明體" pitchFamily="18" charset="-120"/>
              </a:rPr>
              <a:t>Also, because near steady state , leftaccErr will adjust itself automatically, see next slide</a:t>
            </a:r>
          </a:p>
          <a:p>
            <a:pPr marL="533400" indent="-533400" eaLnBrk="1" hangingPunct="1">
              <a:lnSpc>
                <a:spcPct val="80000"/>
              </a:lnSpc>
            </a:pPr>
            <a:endParaRPr lang="en-US" altLang="en-US" sz="2000" smtClean="0">
              <a:ea typeface="新細明體" pitchFamily="18" charset="-120"/>
            </a:endParaRPr>
          </a:p>
        </p:txBody>
      </p:sp>
      <p:sp>
        <p:nvSpPr>
          <p:cNvPr id="573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73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B9BD6518-A3BE-4053-BC5B-1550DF48AAE3}" type="slidenum">
              <a:rPr lang="en-US" altLang="en-US" sz="1200" b="0">
                <a:latin typeface="Arial" charset="0"/>
              </a:rPr>
              <a:pPr>
                <a:spcBef>
                  <a:spcPct val="0"/>
                </a:spcBef>
                <a:buFontTx/>
                <a:buNone/>
              </a:pPr>
              <a:t>66</a:t>
            </a:fld>
            <a:endParaRPr lang="en-US" altLang="en-US" sz="1200" b="0">
              <a:latin typeface="Arial" charset="0"/>
            </a:endParaRPr>
          </a:p>
        </p:txBody>
      </p:sp>
      <p:sp>
        <p:nvSpPr>
          <p:cNvPr id="57350" name="Line 4"/>
          <p:cNvSpPr>
            <a:spLocks noChangeShapeType="1"/>
          </p:cNvSpPr>
          <p:nvPr/>
        </p:nvSpPr>
        <p:spPr bwMode="auto">
          <a:xfrm>
            <a:off x="838200" y="15240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1" name="Line 5"/>
          <p:cNvSpPr>
            <a:spLocks noChangeShapeType="1"/>
          </p:cNvSpPr>
          <p:nvPr/>
        </p:nvSpPr>
        <p:spPr bwMode="auto">
          <a:xfrm>
            <a:off x="1600200" y="25908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Line 6"/>
          <p:cNvSpPr>
            <a:spLocks noChangeShapeType="1"/>
          </p:cNvSpPr>
          <p:nvPr/>
        </p:nvSpPr>
        <p:spPr bwMode="auto">
          <a:xfrm>
            <a:off x="2133600" y="1905000"/>
            <a:ext cx="990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3" name="Text Box 7"/>
          <p:cNvSpPr txBox="1">
            <a:spLocks noChangeArrowheads="1"/>
          </p:cNvSpPr>
          <p:nvPr/>
        </p:nvSpPr>
        <p:spPr bwMode="auto">
          <a:xfrm>
            <a:off x="7086600" y="1990725"/>
            <a:ext cx="17367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e.g.</a:t>
            </a:r>
          </a:p>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57354" name="Text Box 8"/>
          <p:cNvSpPr txBox="1">
            <a:spLocks noChangeArrowheads="1"/>
          </p:cNvSpPr>
          <p:nvPr/>
        </p:nvSpPr>
        <p:spPr bwMode="auto">
          <a:xfrm>
            <a:off x="6248400" y="5410200"/>
            <a:ext cx="188118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3400" smtClean="0">
                <a:ea typeface="新細明體" pitchFamily="18" charset="-120"/>
              </a:rPr>
              <a:t>How the integral term adjusts itself automatically near steady state</a:t>
            </a:r>
          </a:p>
        </p:txBody>
      </p:sp>
      <p:sp>
        <p:nvSpPr>
          <p:cNvPr id="58371" name="Rectangle 3"/>
          <p:cNvSpPr>
            <a:spLocks noGrp="1" noChangeArrowheads="1"/>
          </p:cNvSpPr>
          <p:nvPr>
            <p:ph type="body" sz="half" idx="1"/>
          </p:nvPr>
        </p:nvSpPr>
        <p:spPr>
          <a:xfrm>
            <a:off x="152400" y="1600200"/>
            <a:ext cx="4953000" cy="4530725"/>
          </a:xfrm>
        </p:spPr>
        <p:txBody>
          <a:bodyPr/>
          <a:lstStyle/>
          <a:p>
            <a:pPr eaLnBrk="1" hangingPunct="1">
              <a:lnSpc>
                <a:spcPct val="80000"/>
              </a:lnSpc>
            </a:pPr>
            <a:r>
              <a:rPr lang="en-US" altLang="en-US" sz="2000" smtClean="0">
                <a:ea typeface="新細明體" pitchFamily="18" charset="-120"/>
              </a:rPr>
              <a:t>Near steady state </a:t>
            </a:r>
          </a:p>
          <a:p>
            <a:pPr lvl="1" eaLnBrk="1" hangingPunct="1">
              <a:lnSpc>
                <a:spcPct val="80000"/>
              </a:lnSpc>
            </a:pPr>
            <a:r>
              <a:rPr lang="en-US" altLang="en-US" sz="2000" smtClean="0">
                <a:ea typeface="新細明體" pitchFamily="18" charset="-120"/>
              </a:rPr>
              <a:t>8) leftI=Igain*leftacceErr</a:t>
            </a:r>
          </a:p>
          <a:p>
            <a:pPr lvl="1" eaLnBrk="1" hangingPunct="1">
              <a:lnSpc>
                <a:spcPct val="80000"/>
              </a:lnSpc>
            </a:pPr>
            <a:r>
              <a:rPr lang="en-US" altLang="en-US" sz="2000" smtClean="0">
                <a:ea typeface="新細明體" pitchFamily="18" charset="-120"/>
              </a:rPr>
              <a:t>10) leftPWM += leftI</a:t>
            </a:r>
          </a:p>
          <a:p>
            <a:pPr eaLnBrk="1" hangingPunct="1">
              <a:lnSpc>
                <a:spcPct val="80000"/>
              </a:lnSpc>
            </a:pPr>
            <a:r>
              <a:rPr lang="en-US" altLang="en-US" sz="2000" smtClean="0">
                <a:ea typeface="新細明體" pitchFamily="18" charset="-120"/>
              </a:rPr>
              <a:t>If measured speed  (leftRPM) &gt; set point</a:t>
            </a:r>
          </a:p>
          <a:p>
            <a:pPr lvl="1" eaLnBrk="1" hangingPunct="1">
              <a:lnSpc>
                <a:spcPct val="80000"/>
              </a:lnSpc>
            </a:pPr>
            <a:r>
              <a:rPr lang="en-US" altLang="en-US" sz="2000" smtClean="0">
                <a:ea typeface="新細明體" pitchFamily="18" charset="-120"/>
              </a:rPr>
              <a:t>leftErr is -ve</a:t>
            </a:r>
          </a:p>
          <a:p>
            <a:pPr lvl="1" eaLnBrk="1" hangingPunct="1">
              <a:lnSpc>
                <a:spcPct val="80000"/>
              </a:lnSpc>
            </a:pPr>
            <a:r>
              <a:rPr lang="en-US" altLang="en-US" sz="2000" smtClean="0">
                <a:ea typeface="新細明體" pitchFamily="18" charset="-120"/>
              </a:rPr>
              <a:t>leftaccErr (Acculumation) decreases, hence reducing leftaccErr  at a suitable value to maintain leftPWM</a:t>
            </a:r>
          </a:p>
          <a:p>
            <a:pPr eaLnBrk="1" hangingPunct="1">
              <a:lnSpc>
                <a:spcPct val="80000"/>
              </a:lnSpc>
            </a:pPr>
            <a:r>
              <a:rPr lang="en-US" altLang="en-US" sz="2000" smtClean="0">
                <a:ea typeface="新細明體" pitchFamily="18" charset="-120"/>
              </a:rPr>
              <a:t>If measured speed  (leftRPM) &lt; set point</a:t>
            </a:r>
          </a:p>
          <a:p>
            <a:pPr lvl="1" eaLnBrk="1" hangingPunct="1">
              <a:lnSpc>
                <a:spcPct val="80000"/>
              </a:lnSpc>
            </a:pPr>
            <a:r>
              <a:rPr lang="en-US" altLang="en-US" sz="2000" smtClean="0">
                <a:ea typeface="新細明體" pitchFamily="18" charset="-120"/>
              </a:rPr>
              <a:t>leftErr is +ve</a:t>
            </a:r>
          </a:p>
          <a:p>
            <a:pPr lvl="1" eaLnBrk="1" hangingPunct="1">
              <a:lnSpc>
                <a:spcPct val="80000"/>
              </a:lnSpc>
            </a:pPr>
            <a:r>
              <a:rPr lang="en-US" altLang="en-US" sz="2000" smtClean="0">
                <a:ea typeface="新細明體" pitchFamily="18" charset="-120"/>
              </a:rPr>
              <a:t>leftaccErr (Acculumation) increases, hence increasing leftaccErr  at a suitable value to maintain leftPWM</a:t>
            </a:r>
          </a:p>
        </p:txBody>
      </p:sp>
      <p:graphicFrame>
        <p:nvGraphicFramePr>
          <p:cNvPr id="58372" name="Object 5"/>
          <p:cNvGraphicFramePr>
            <a:graphicFrameLocks noGrp="1" noChangeAspect="1"/>
          </p:cNvGraphicFramePr>
          <p:nvPr>
            <p:ph sz="half" idx="2"/>
          </p:nvPr>
        </p:nvGraphicFramePr>
        <p:xfrm>
          <a:off x="5030788" y="1925638"/>
          <a:ext cx="4035425" cy="4530725"/>
        </p:xfrm>
        <a:graphic>
          <a:graphicData uri="http://schemas.openxmlformats.org/presentationml/2006/ole">
            <mc:AlternateContent xmlns:mc="http://schemas.openxmlformats.org/markup-compatibility/2006">
              <mc:Choice xmlns:v="urn:schemas-microsoft-com:vml" Requires="v">
                <p:oleObj spid="_x0000_s58471" name="Chart" r:id="rId3" imgW="4048212" imgH="4533900" progId="MSGraph.Chart.8">
                  <p:embed followColorScheme="full"/>
                </p:oleObj>
              </mc:Choice>
              <mc:Fallback>
                <p:oleObj name="Chart" r:id="rId3" imgW="4048212" imgH="4533900" progId="MSGraph.Chart.8">
                  <p:embed followColorScheme="full"/>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788" y="1925638"/>
                        <a:ext cx="4035425" cy="453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37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83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0869FB4E-74CF-4589-9743-B68FE7C54A3A}" type="slidenum">
              <a:rPr lang="en-US" altLang="en-US" sz="1200" b="0">
                <a:latin typeface="Arial" charset="0"/>
              </a:rPr>
              <a:pPr>
                <a:spcBef>
                  <a:spcPct val="0"/>
                </a:spcBef>
                <a:buFontTx/>
                <a:buNone/>
              </a:pPr>
              <a:t>67</a:t>
            </a:fld>
            <a:endParaRPr lang="en-US" altLang="en-US" sz="1200" b="0">
              <a:latin typeface="Arial" charset="0"/>
            </a:endParaRPr>
          </a:p>
        </p:txBody>
      </p:sp>
      <p:sp>
        <p:nvSpPr>
          <p:cNvPr id="58375" name="Line 6"/>
          <p:cNvSpPr>
            <a:spLocks noChangeShapeType="1"/>
          </p:cNvSpPr>
          <p:nvPr/>
        </p:nvSpPr>
        <p:spPr bwMode="auto">
          <a:xfrm>
            <a:off x="5813425" y="2895600"/>
            <a:ext cx="2971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Line 7"/>
          <p:cNvSpPr>
            <a:spLocks noChangeShapeType="1"/>
          </p:cNvSpPr>
          <p:nvPr/>
        </p:nvSpPr>
        <p:spPr bwMode="auto">
          <a:xfrm flipV="1">
            <a:off x="5813425" y="3581400"/>
            <a:ext cx="2971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Rectangle 8"/>
          <p:cNvSpPr>
            <a:spLocks noChangeArrowheads="1"/>
          </p:cNvSpPr>
          <p:nvPr/>
        </p:nvSpPr>
        <p:spPr bwMode="auto">
          <a:xfrm>
            <a:off x="457200" y="2514600"/>
            <a:ext cx="51054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8378" name="Rectangle 9"/>
          <p:cNvSpPr>
            <a:spLocks noChangeArrowheads="1"/>
          </p:cNvSpPr>
          <p:nvPr/>
        </p:nvSpPr>
        <p:spPr bwMode="auto">
          <a:xfrm>
            <a:off x="457200" y="3886200"/>
            <a:ext cx="510540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58379" name="Text Box 11"/>
          <p:cNvSpPr txBox="1">
            <a:spLocks noChangeArrowheads="1"/>
          </p:cNvSpPr>
          <p:nvPr/>
        </p:nvSpPr>
        <p:spPr bwMode="auto">
          <a:xfrm>
            <a:off x="7413625" y="1143000"/>
            <a:ext cx="173672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Pgain = 8000; </a:t>
            </a:r>
          </a:p>
          <a:p>
            <a:pPr>
              <a:spcBef>
                <a:spcPct val="0"/>
              </a:spcBef>
              <a:buFontTx/>
              <a:buNone/>
            </a:pPr>
            <a:r>
              <a:rPr lang="en-US" altLang="en-US" sz="1800">
                <a:latin typeface="Arial" charset="0"/>
              </a:rPr>
              <a:t>Igain = 6000; </a:t>
            </a:r>
          </a:p>
          <a:p>
            <a:pPr>
              <a:spcBef>
                <a:spcPct val="0"/>
              </a:spcBef>
              <a:buFontTx/>
              <a:buNone/>
            </a:pPr>
            <a:r>
              <a:rPr lang="en-US" altLang="en-US" sz="1800">
                <a:latin typeface="Arial" charset="0"/>
              </a:rPr>
              <a:t>Dgain = 5000; </a:t>
            </a:r>
          </a:p>
        </p:txBody>
      </p:sp>
      <p:sp>
        <p:nvSpPr>
          <p:cNvPr id="58380" name="Text Box 12"/>
          <p:cNvSpPr txBox="1">
            <a:spLocks noChangeArrowheads="1"/>
          </p:cNvSpPr>
          <p:nvPr/>
        </p:nvSpPr>
        <p:spPr bwMode="auto">
          <a:xfrm>
            <a:off x="7185025" y="4953000"/>
            <a:ext cx="188118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a:latin typeface="Arial" charset="0"/>
              </a:rPr>
              <a:t>In our experiment </a:t>
            </a:r>
          </a:p>
          <a:p>
            <a:pPr>
              <a:spcBef>
                <a:spcPct val="0"/>
              </a:spcBef>
              <a:buFontTx/>
              <a:buNone/>
            </a:pPr>
            <a:r>
              <a:rPr lang="en-US" altLang="en-US" sz="1200">
                <a:latin typeface="Arial" charset="0"/>
              </a:rPr>
              <a:t>leftPWM=276000 at the </a:t>
            </a:r>
          </a:p>
          <a:p>
            <a:pPr>
              <a:spcBef>
                <a:spcPct val="0"/>
              </a:spcBef>
              <a:buFontTx/>
              <a:buNone/>
            </a:pPr>
            <a:r>
              <a:rPr lang="en-US" altLang="en-US" sz="1200">
                <a:latin typeface="Arial" charset="0"/>
              </a:rPr>
              <a:t>beginning and </a:t>
            </a:r>
          </a:p>
          <a:p>
            <a:pPr>
              <a:spcBef>
                <a:spcPct val="0"/>
              </a:spcBef>
              <a:buFontTx/>
              <a:buNone/>
            </a:pPr>
            <a:r>
              <a:rPr lang="en-US" altLang="en-US" sz="1200">
                <a:latin typeface="Arial" charset="0"/>
              </a:rPr>
              <a:t>192800 at steady state</a:t>
            </a:r>
          </a:p>
          <a:p>
            <a:pPr>
              <a:spcBef>
                <a:spcPct val="0"/>
              </a:spcBef>
              <a:buFontTx/>
              <a:buNone/>
            </a:pPr>
            <a:endParaRPr lang="en-US" altLang="en-US" sz="1800">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3400" smtClean="0">
                <a:ea typeface="新細明體" pitchFamily="18" charset="-120"/>
              </a:rPr>
              <a:t>Understanding PID –a little summary for the I Integral term</a:t>
            </a:r>
          </a:p>
        </p:txBody>
      </p:sp>
      <p:sp>
        <p:nvSpPr>
          <p:cNvPr id="59395" name="Rectangle 3"/>
          <p:cNvSpPr>
            <a:spLocks noGrp="1" noChangeArrowheads="1"/>
          </p:cNvSpPr>
          <p:nvPr>
            <p:ph idx="1"/>
          </p:nvPr>
        </p:nvSpPr>
        <p:spPr/>
        <p:txBody>
          <a:bodyPr/>
          <a:lstStyle/>
          <a:p>
            <a:pPr eaLnBrk="1" hangingPunct="1">
              <a:lnSpc>
                <a:spcPct val="90000"/>
              </a:lnSpc>
            </a:pPr>
            <a:r>
              <a:rPr lang="en-US" altLang="en-US" sz="2000" smtClean="0">
                <a:ea typeface="新細明體" pitchFamily="18" charset="-120"/>
              </a:rPr>
              <a:t>When the measurement  is below the set point (leftRPMset)</a:t>
            </a:r>
          </a:p>
          <a:p>
            <a:pPr lvl="1" eaLnBrk="1" hangingPunct="1">
              <a:lnSpc>
                <a:spcPct val="90000"/>
              </a:lnSpc>
            </a:pPr>
            <a:r>
              <a:rPr lang="en-US" altLang="en-US" sz="1900" smtClean="0">
                <a:ea typeface="新細明體" pitchFamily="18" charset="-120"/>
              </a:rPr>
              <a:t>The motor is slow</a:t>
            </a:r>
          </a:p>
          <a:p>
            <a:pPr lvl="1" eaLnBrk="1" hangingPunct="1">
              <a:lnSpc>
                <a:spcPct val="90000"/>
              </a:lnSpc>
            </a:pPr>
            <a:r>
              <a:rPr lang="en-US" altLang="en-US" sz="1900" smtClean="0">
                <a:ea typeface="新細明體" pitchFamily="18" charset="-120"/>
              </a:rPr>
              <a:t>The I Intergral term is +ve, pushing the speed higher</a:t>
            </a:r>
          </a:p>
          <a:p>
            <a:pPr eaLnBrk="1" hangingPunct="1">
              <a:lnSpc>
                <a:spcPct val="90000"/>
              </a:lnSpc>
            </a:pPr>
            <a:r>
              <a:rPr lang="en-US" altLang="en-US" sz="2000" smtClean="0">
                <a:ea typeface="新細明體" pitchFamily="18" charset="-120"/>
              </a:rPr>
              <a:t>When the measurement  is above the set point (leftRPMset)</a:t>
            </a:r>
          </a:p>
          <a:p>
            <a:pPr lvl="1" eaLnBrk="1" hangingPunct="1">
              <a:lnSpc>
                <a:spcPct val="90000"/>
              </a:lnSpc>
            </a:pPr>
            <a:r>
              <a:rPr lang="en-US" altLang="en-US" sz="1900" smtClean="0">
                <a:ea typeface="新細明體" pitchFamily="18" charset="-120"/>
              </a:rPr>
              <a:t>The motor is running too fast</a:t>
            </a:r>
          </a:p>
          <a:p>
            <a:pPr lvl="1" eaLnBrk="1" hangingPunct="1">
              <a:lnSpc>
                <a:spcPct val="90000"/>
              </a:lnSpc>
            </a:pPr>
            <a:r>
              <a:rPr lang="en-US" altLang="en-US" sz="1900" smtClean="0">
                <a:ea typeface="新細明體" pitchFamily="18" charset="-120"/>
              </a:rPr>
              <a:t>The I intergral term is -ve, lowering down the speed.</a:t>
            </a:r>
          </a:p>
          <a:p>
            <a:pPr eaLnBrk="1" hangingPunct="1">
              <a:lnSpc>
                <a:spcPct val="90000"/>
              </a:lnSpc>
            </a:pPr>
            <a:r>
              <a:rPr lang="en-US" altLang="en-US" sz="2400" smtClean="0">
                <a:solidFill>
                  <a:srgbClr val="FF0000"/>
                </a:solidFill>
                <a:ea typeface="新細明體" pitchFamily="18" charset="-120"/>
              </a:rPr>
              <a:t>Increase in Igain (Ki) will result in</a:t>
            </a:r>
          </a:p>
          <a:p>
            <a:pPr lvl="1" eaLnBrk="1" hangingPunct="1">
              <a:lnSpc>
                <a:spcPct val="90000"/>
              </a:lnSpc>
            </a:pPr>
            <a:r>
              <a:rPr lang="en-US" altLang="en-US" sz="1800" smtClean="0">
                <a:solidFill>
                  <a:srgbClr val="FF0000"/>
                </a:solidFill>
                <a:ea typeface="新細明體" pitchFamily="18" charset="-120"/>
              </a:rPr>
              <a:t>It is similar to the P term (see above two points)</a:t>
            </a:r>
          </a:p>
          <a:p>
            <a:pPr lvl="1" eaLnBrk="1" hangingPunct="1">
              <a:lnSpc>
                <a:spcPct val="90000"/>
              </a:lnSpc>
            </a:pPr>
            <a:r>
              <a:rPr lang="en-US" altLang="en-US" sz="1800" smtClean="0">
                <a:solidFill>
                  <a:srgbClr val="FF0000"/>
                </a:solidFill>
                <a:ea typeface="新細明體" pitchFamily="18" charset="-120"/>
              </a:rPr>
              <a:t>So increase overshoot, settling time</a:t>
            </a:r>
          </a:p>
          <a:p>
            <a:pPr lvl="1" eaLnBrk="1" hangingPunct="1">
              <a:lnSpc>
                <a:spcPct val="90000"/>
              </a:lnSpc>
            </a:pPr>
            <a:r>
              <a:rPr lang="en-US" altLang="en-US" sz="1800" smtClean="0">
                <a:solidFill>
                  <a:srgbClr val="FF0000"/>
                </a:solidFill>
                <a:ea typeface="新細明體" pitchFamily="18" charset="-120"/>
              </a:rPr>
              <a:t>and decrease rise time</a:t>
            </a:r>
          </a:p>
          <a:p>
            <a:pPr lvl="1" eaLnBrk="1" hangingPunct="1">
              <a:lnSpc>
                <a:spcPct val="90000"/>
              </a:lnSpc>
            </a:pPr>
            <a:r>
              <a:rPr lang="en-US" altLang="en-US" sz="1800" smtClean="0">
                <a:solidFill>
                  <a:srgbClr val="FF0000"/>
                </a:solidFill>
                <a:ea typeface="新細明體" pitchFamily="18" charset="-120"/>
              </a:rPr>
              <a:t>Note: the main function of Integral control is to reduce steady state error</a:t>
            </a:r>
          </a:p>
          <a:p>
            <a:pPr eaLnBrk="1" hangingPunct="1">
              <a:lnSpc>
                <a:spcPct val="90000"/>
              </a:lnSpc>
            </a:pPr>
            <a:endParaRPr lang="en-US" altLang="en-US" sz="2000" smtClean="0">
              <a:solidFill>
                <a:srgbClr val="FF0000"/>
              </a:solidFill>
              <a:ea typeface="新細明體" pitchFamily="18" charset="-120"/>
            </a:endParaRPr>
          </a:p>
          <a:p>
            <a:pPr lvl="1" eaLnBrk="1" hangingPunct="1">
              <a:lnSpc>
                <a:spcPct val="90000"/>
              </a:lnSpc>
            </a:pPr>
            <a:endParaRPr lang="en-US" altLang="en-US" sz="1900" smtClean="0">
              <a:solidFill>
                <a:srgbClr val="FF0000"/>
              </a:solidFill>
              <a:ea typeface="新細明體" pitchFamily="18" charset="-120"/>
            </a:endParaRPr>
          </a:p>
        </p:txBody>
      </p:sp>
      <p:sp>
        <p:nvSpPr>
          <p:cNvPr id="593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593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F9F9CA19-3ADC-43FE-94FD-166B4943CCD2}" type="slidenum">
              <a:rPr lang="en-US" altLang="en-US" sz="1200" b="0">
                <a:latin typeface="Arial" charset="0"/>
              </a:rPr>
              <a:pPr>
                <a:spcBef>
                  <a:spcPct val="0"/>
                </a:spcBef>
                <a:buFontTx/>
                <a:buNone/>
              </a:pPr>
              <a:t>68</a:t>
            </a:fld>
            <a:endParaRPr lang="en-US" altLang="en-US" sz="1200" b="0">
              <a:latin typeface="Arial" charset="0"/>
            </a:endParaRPr>
          </a:p>
        </p:txBody>
      </p:sp>
      <p:sp>
        <p:nvSpPr>
          <p:cNvPr id="59398" name="Line 4"/>
          <p:cNvSpPr>
            <a:spLocks noChangeShapeType="1"/>
          </p:cNvSpPr>
          <p:nvPr/>
        </p:nvSpPr>
        <p:spPr bwMode="auto">
          <a:xfrm flipV="1">
            <a:off x="8001000" y="1752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5"/>
          <p:cNvSpPr>
            <a:spLocks noChangeShapeType="1"/>
          </p:cNvSpPr>
          <p:nvPr/>
        </p:nvSpPr>
        <p:spPr bwMode="auto">
          <a:xfrm>
            <a:off x="8001000" y="2667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Line 6"/>
          <p:cNvSpPr>
            <a:spLocks noChangeShapeType="1"/>
          </p:cNvSpPr>
          <p:nvPr/>
        </p:nvSpPr>
        <p:spPr bwMode="auto">
          <a:xfrm>
            <a:off x="8610600" y="44196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Line 7"/>
          <p:cNvSpPr>
            <a:spLocks noChangeShapeType="1"/>
          </p:cNvSpPr>
          <p:nvPr/>
        </p:nvSpPr>
        <p:spPr bwMode="auto">
          <a:xfrm>
            <a:off x="8610600" y="3429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38100"/>
            <a:ext cx="3657600" cy="1143000"/>
          </a:xfrm>
        </p:spPr>
        <p:txBody>
          <a:bodyPr/>
          <a:lstStyle/>
          <a:p>
            <a:pPr algn="l" eaLnBrk="1" hangingPunct="1"/>
            <a:r>
              <a:rPr lang="en-US" altLang="zh-TW" sz="2400" dirty="0" smtClean="0"/>
              <a:t>PID Tuning (usually done by</a:t>
            </a:r>
            <a:br>
              <a:rPr lang="en-US" altLang="zh-TW" sz="2400" dirty="0" smtClean="0"/>
            </a:br>
            <a:r>
              <a:rPr lang="en-US" altLang="zh-TW" sz="2400" dirty="0" smtClean="0"/>
              <a:t>trail and error)</a:t>
            </a:r>
          </a:p>
        </p:txBody>
      </p:sp>
      <p:sp>
        <p:nvSpPr>
          <p:cNvPr id="60419" name="Rectangle 3"/>
          <p:cNvSpPr>
            <a:spLocks noGrp="1" noChangeArrowheads="1"/>
          </p:cNvSpPr>
          <p:nvPr>
            <p:ph idx="1"/>
          </p:nvPr>
        </p:nvSpPr>
        <p:spPr>
          <a:xfrm>
            <a:off x="203752" y="1371600"/>
            <a:ext cx="8229600" cy="4525963"/>
          </a:xfrm>
        </p:spPr>
        <p:txBody>
          <a:bodyPr/>
          <a:lstStyle/>
          <a:p>
            <a:pPr marL="0" indent="0" eaLnBrk="1" hangingPunct="1">
              <a:lnSpc>
                <a:spcPct val="90000"/>
              </a:lnSpc>
              <a:buNone/>
            </a:pPr>
            <a:r>
              <a:rPr lang="en-US" altLang="zh-TW" sz="2400" dirty="0" smtClean="0"/>
              <a:t>Tuning PID (adjust manually)</a:t>
            </a:r>
          </a:p>
          <a:p>
            <a:pPr marL="514350" indent="-457200" eaLnBrk="1" hangingPunct="1">
              <a:lnSpc>
                <a:spcPct val="90000"/>
              </a:lnSpc>
              <a:buFont typeface="Arial" panose="020B0604020202020204" pitchFamily="34" charset="0"/>
              <a:buChar char="•"/>
            </a:pPr>
            <a:r>
              <a:rPr lang="en-US" altLang="zh-TW" sz="2400" dirty="0" smtClean="0"/>
              <a:t>Adjust PID constants:</a:t>
            </a:r>
            <a:endParaRPr lang="en-US" altLang="zh-TW" sz="2400" dirty="0"/>
          </a:p>
          <a:p>
            <a:pPr marL="514350" lvl="1" indent="0" eaLnBrk="1" hangingPunct="1">
              <a:lnSpc>
                <a:spcPct val="90000"/>
              </a:lnSpc>
              <a:buNone/>
            </a:pPr>
            <a:r>
              <a:rPr lang="en-US" altLang="zh-TW" sz="2000" dirty="0"/>
              <a:t>Set motor to move from 0 to speed V1 , </a:t>
            </a:r>
          </a:p>
          <a:p>
            <a:pPr marL="514350" lvl="1" indent="0" eaLnBrk="1" hangingPunct="1">
              <a:lnSpc>
                <a:spcPct val="90000"/>
              </a:lnSpc>
              <a:buNone/>
            </a:pPr>
            <a:r>
              <a:rPr lang="en-US" altLang="zh-TW" sz="2000" dirty="0" smtClean="0"/>
              <a:t>step1) </a:t>
            </a:r>
            <a:r>
              <a:rPr lang="en-US" altLang="zh-TW" sz="2000" dirty="0" err="1" smtClean="0"/>
              <a:t>Pgain</a:t>
            </a:r>
            <a:r>
              <a:rPr lang="en-US" altLang="zh-TW" sz="2000" dirty="0" smtClean="0"/>
              <a:t> </a:t>
            </a:r>
            <a:r>
              <a:rPr lang="en-US" altLang="zh-TW" sz="2000" dirty="0" err="1" smtClean="0"/>
              <a:t>proportional_gain</a:t>
            </a:r>
            <a:r>
              <a:rPr lang="en-US" altLang="zh-TW" sz="2000" dirty="0" smtClean="0"/>
              <a:t> (</a:t>
            </a:r>
            <a:r>
              <a:rPr lang="en-US" altLang="zh-TW" sz="2000" dirty="0" err="1" smtClean="0"/>
              <a:t>Kp</a:t>
            </a:r>
            <a:r>
              <a:rPr lang="en-US" altLang="zh-TW" sz="2000" dirty="0" smtClean="0"/>
              <a:t>), record </a:t>
            </a:r>
            <a:r>
              <a:rPr lang="en-US" altLang="zh-TW" sz="2000" dirty="0"/>
              <a:t>5 seconds of the </a:t>
            </a:r>
            <a:r>
              <a:rPr lang="en-US" altLang="zh-TW" sz="2000" dirty="0" smtClean="0"/>
              <a:t>speed, plot </a:t>
            </a:r>
            <a:r>
              <a:rPr lang="en-US" altLang="zh-TW" sz="2000" dirty="0"/>
              <a:t>result and </a:t>
            </a:r>
            <a:r>
              <a:rPr lang="en-US" altLang="zh-TW" sz="2000" dirty="0" smtClean="0"/>
              <a:t>evaluate </a:t>
            </a:r>
            <a:r>
              <a:rPr lang="en-US" altLang="zh-TW" sz="2000" dirty="0"/>
              <a:t>performance</a:t>
            </a:r>
          </a:p>
          <a:p>
            <a:pPr marL="514350" lvl="1" indent="0" eaLnBrk="1" hangingPunct="1">
              <a:lnSpc>
                <a:spcPct val="90000"/>
              </a:lnSpc>
              <a:buNone/>
            </a:pPr>
            <a:r>
              <a:rPr lang="en-US" altLang="zh-TW" sz="2000" dirty="0" smtClean="0"/>
              <a:t>step2) </a:t>
            </a:r>
            <a:r>
              <a:rPr lang="en-US" altLang="zh-TW" sz="2000" dirty="0" err="1"/>
              <a:t>Dgain</a:t>
            </a:r>
            <a:r>
              <a:rPr lang="en-US" altLang="zh-TW" sz="2000" dirty="0"/>
              <a:t> </a:t>
            </a:r>
            <a:r>
              <a:rPr lang="en-US" altLang="zh-TW" sz="2000" dirty="0" err="1"/>
              <a:t>derivative_gain</a:t>
            </a:r>
            <a:r>
              <a:rPr lang="en-US" altLang="zh-TW" sz="2000" dirty="0"/>
              <a:t> (</a:t>
            </a:r>
            <a:r>
              <a:rPr lang="en-US" altLang="zh-TW" sz="2000" dirty="0" err="1"/>
              <a:t>Kd</a:t>
            </a:r>
            <a:r>
              <a:rPr lang="en-US" altLang="zh-TW" sz="2000" dirty="0"/>
              <a:t>), </a:t>
            </a:r>
            <a:r>
              <a:rPr lang="en-US" altLang="zh-TW" sz="2000" dirty="0" smtClean="0"/>
              <a:t>record </a:t>
            </a:r>
            <a:r>
              <a:rPr lang="en-US" altLang="zh-TW" sz="2000" dirty="0"/>
              <a:t>5 seconds of the speed, plot result and </a:t>
            </a:r>
            <a:r>
              <a:rPr lang="en-US" altLang="zh-TW" sz="2000" dirty="0" smtClean="0"/>
              <a:t>evaluate performance</a:t>
            </a:r>
            <a:endParaRPr lang="en-US" altLang="zh-TW" sz="2000" dirty="0"/>
          </a:p>
          <a:p>
            <a:pPr marL="514350" lvl="1" indent="0" eaLnBrk="1" hangingPunct="1">
              <a:lnSpc>
                <a:spcPct val="90000"/>
              </a:lnSpc>
              <a:buNone/>
            </a:pPr>
            <a:r>
              <a:rPr lang="en-US" altLang="zh-TW" sz="2000" dirty="0" smtClean="0"/>
              <a:t>step3)</a:t>
            </a:r>
            <a:r>
              <a:rPr lang="en-US" altLang="zh-TW" sz="2000" dirty="0"/>
              <a:t> </a:t>
            </a:r>
            <a:r>
              <a:rPr lang="en-US" altLang="zh-TW" sz="2000" dirty="0" err="1"/>
              <a:t>Igain</a:t>
            </a:r>
            <a:r>
              <a:rPr lang="en-US" altLang="zh-TW" sz="2000" dirty="0"/>
              <a:t> </a:t>
            </a:r>
            <a:r>
              <a:rPr lang="en-US" altLang="zh-TW" sz="2000" dirty="0" err="1"/>
              <a:t>integral_gain</a:t>
            </a:r>
            <a:r>
              <a:rPr lang="en-US" altLang="zh-TW" sz="2000" dirty="0"/>
              <a:t> (Ki</a:t>
            </a:r>
            <a:r>
              <a:rPr lang="en-US" altLang="zh-TW" sz="2000" dirty="0" smtClean="0"/>
              <a:t>), </a:t>
            </a:r>
            <a:r>
              <a:rPr lang="en-US" altLang="zh-TW" sz="2000" dirty="0"/>
              <a:t>record 5 seconds of the speed, plot result and </a:t>
            </a:r>
            <a:r>
              <a:rPr lang="en-US" altLang="zh-TW" sz="2000" dirty="0" smtClean="0"/>
              <a:t>evaluate performance</a:t>
            </a:r>
            <a:endParaRPr lang="en-US" altLang="zh-TW" sz="2000" dirty="0"/>
          </a:p>
          <a:p>
            <a:pPr marL="514350" indent="-457200" eaLnBrk="1" hangingPunct="1">
              <a:lnSpc>
                <a:spcPct val="90000"/>
              </a:lnSpc>
            </a:pPr>
            <a:r>
              <a:rPr lang="en-US" altLang="zh-TW" sz="2400" dirty="0" smtClean="0"/>
              <a:t>Repeat steps1,2,3 again until </a:t>
            </a:r>
            <a:r>
              <a:rPr lang="en-US" altLang="zh-TW" sz="2000" dirty="0" smtClean="0"/>
              <a:t>satisfied</a:t>
            </a:r>
          </a:p>
          <a:p>
            <a:pPr lvl="0"/>
            <a:r>
              <a:rPr lang="en-US" sz="2400" dirty="0"/>
              <a:t>Typical good performance </a:t>
            </a:r>
            <a:r>
              <a:rPr lang="en-US" sz="2400" dirty="0" smtClean="0"/>
              <a:t>we want:</a:t>
            </a:r>
            <a:endParaRPr lang="en-US" sz="2400" dirty="0"/>
          </a:p>
          <a:p>
            <a:pPr marL="914400" lvl="1" indent="-457200" eaLnBrk="1" hangingPunct="1">
              <a:lnSpc>
                <a:spcPct val="90000"/>
              </a:lnSpc>
            </a:pPr>
            <a:r>
              <a:rPr lang="en-US" altLang="zh-TW" sz="2000" dirty="0" smtClean="0"/>
              <a:t>Short rise time</a:t>
            </a:r>
          </a:p>
          <a:p>
            <a:pPr marL="914400" lvl="1" indent="-457200" eaLnBrk="1" hangingPunct="1">
              <a:lnSpc>
                <a:spcPct val="90000"/>
              </a:lnSpc>
            </a:pPr>
            <a:r>
              <a:rPr lang="en-US" altLang="zh-TW" sz="2000" dirty="0" smtClean="0"/>
              <a:t>Small overshoot/undershoot</a:t>
            </a:r>
          </a:p>
          <a:p>
            <a:pPr marL="914400" lvl="1" indent="-457200" eaLnBrk="1" hangingPunct="1">
              <a:lnSpc>
                <a:spcPct val="90000"/>
              </a:lnSpc>
            </a:pPr>
            <a:r>
              <a:rPr lang="en-US" altLang="zh-TW" sz="2000" dirty="0" smtClean="0"/>
              <a:t>Short settling time</a:t>
            </a:r>
          </a:p>
          <a:p>
            <a:pPr marL="914400" lvl="1" indent="-457200" eaLnBrk="1" hangingPunct="1">
              <a:lnSpc>
                <a:spcPct val="90000"/>
              </a:lnSpc>
            </a:pPr>
            <a:r>
              <a:rPr lang="en-US" altLang="zh-TW" sz="2000" dirty="0" smtClean="0"/>
              <a:t>Small steady state error</a:t>
            </a:r>
          </a:p>
        </p:txBody>
      </p:sp>
      <p:sp>
        <p:nvSpPr>
          <p:cNvPr id="60420" name="Footer Placeholder 4"/>
          <p:cNvSpPr>
            <a:spLocks noGrp="1"/>
          </p:cNvSpPr>
          <p:nvPr>
            <p:ph type="ftr" sz="quarter" idx="11"/>
          </p:nvPr>
        </p:nvSpPr>
        <p:spPr bwMode="auto">
          <a:xfrm>
            <a:off x="1371600"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endParaRPr lang="en-US" altLang="en-US" sz="1200" b="0" dirty="0" smtClean="0">
              <a:latin typeface="Arial" charset="0"/>
            </a:endParaRPr>
          </a:p>
        </p:txBody>
      </p:sp>
      <p:sp>
        <p:nvSpPr>
          <p:cNvPr id="604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B7C2D2E8-18A5-45B6-8D0F-0C2CFCDA0827}" type="slidenum">
              <a:rPr lang="en-US" altLang="en-US" sz="1200" b="0">
                <a:latin typeface="Arial" charset="0"/>
              </a:rPr>
              <a:pPr>
                <a:spcBef>
                  <a:spcPct val="0"/>
                </a:spcBef>
                <a:buFontTx/>
                <a:buNone/>
              </a:pPr>
              <a:t>69</a:t>
            </a:fld>
            <a:endParaRPr lang="en-US" altLang="en-US" sz="1200" b="0" dirty="0">
              <a:latin typeface="Arial" charset="0"/>
            </a:endParaRPr>
          </a:p>
        </p:txBody>
      </p:sp>
      <p:sp>
        <p:nvSpPr>
          <p:cNvPr id="2" name="Freeform 1"/>
          <p:cNvSpPr/>
          <p:nvPr/>
        </p:nvSpPr>
        <p:spPr>
          <a:xfrm>
            <a:off x="152400" y="2286000"/>
            <a:ext cx="533400" cy="1590261"/>
          </a:xfrm>
          <a:custGeom>
            <a:avLst/>
            <a:gdLst>
              <a:gd name="connsiteX0" fmla="*/ 603566 w 603566"/>
              <a:gd name="connsiteY0" fmla="*/ 1590261 h 1590261"/>
              <a:gd name="connsiteX1" fmla="*/ 61883 w 603566"/>
              <a:gd name="connsiteY1" fmla="*/ 909430 h 1590261"/>
              <a:gd name="connsiteX2" fmla="*/ 46974 w 603566"/>
              <a:gd name="connsiteY2" fmla="*/ 357809 h 1590261"/>
              <a:gd name="connsiteX3" fmla="*/ 374966 w 603566"/>
              <a:gd name="connsiteY3" fmla="*/ 0 h 1590261"/>
            </a:gdLst>
            <a:ahLst/>
            <a:cxnLst>
              <a:cxn ang="0">
                <a:pos x="connsiteX0" y="connsiteY0"/>
              </a:cxn>
              <a:cxn ang="0">
                <a:pos x="connsiteX1" y="connsiteY1"/>
              </a:cxn>
              <a:cxn ang="0">
                <a:pos x="connsiteX2" y="connsiteY2"/>
              </a:cxn>
              <a:cxn ang="0">
                <a:pos x="connsiteX3" y="connsiteY3"/>
              </a:cxn>
            </a:cxnLst>
            <a:rect l="l" t="t" r="r" b="b"/>
            <a:pathLst>
              <a:path w="603566" h="1590261">
                <a:moveTo>
                  <a:pt x="603566" y="1590261"/>
                </a:moveTo>
                <a:cubicBezTo>
                  <a:pt x="379107" y="1352550"/>
                  <a:pt x="154648" y="1114839"/>
                  <a:pt x="61883" y="909430"/>
                </a:cubicBezTo>
                <a:cubicBezTo>
                  <a:pt x="-30882" y="704021"/>
                  <a:pt x="-5206" y="509381"/>
                  <a:pt x="46974" y="357809"/>
                </a:cubicBezTo>
                <a:cubicBezTo>
                  <a:pt x="99154" y="206237"/>
                  <a:pt x="237060" y="103118"/>
                  <a:pt x="374966"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p:nvPr/>
        </p:nvPicPr>
        <p:blipFill>
          <a:blip r:embed="rId2" cstate="print">
            <a:extLst>
              <a:ext uri="{BEBA8EAE-BF5A-486C-A8C5-ECC9F3942E4B}">
                <a14:imgProps xmlns:a14="http://schemas.microsoft.com/office/drawing/2010/main">
                  <a14:imgLayer r:embed="rId3">
                    <a14:imgEffect>
                      <a14:sharpenSoften amount="80000"/>
                    </a14:imgEffect>
                    <a14:imgEffect>
                      <a14:brightnessContrast bright="-8000" contrast="-77000"/>
                    </a14:imgEffect>
                  </a14:imgLayer>
                </a14:imgProps>
              </a:ext>
              <a:ext uri="{28A0092B-C50C-407E-A947-70E740481C1C}">
                <a14:useLocalDpi xmlns:a14="http://schemas.microsoft.com/office/drawing/2010/main" val="0"/>
              </a:ext>
            </a:extLst>
          </a:blip>
          <a:stretch>
            <a:fillRect/>
          </a:stretch>
        </p:blipFill>
        <p:spPr>
          <a:xfrm>
            <a:off x="5076232" y="583023"/>
            <a:ext cx="3016250" cy="1978660"/>
          </a:xfrm>
          <a:prstGeom prst="rect">
            <a:avLst/>
          </a:prstGeom>
        </p:spPr>
      </p:pic>
      <p:sp>
        <p:nvSpPr>
          <p:cNvPr id="3" name="TextBox 2"/>
          <p:cNvSpPr txBox="1"/>
          <p:nvPr/>
        </p:nvSpPr>
        <p:spPr>
          <a:xfrm>
            <a:off x="6920314" y="44079"/>
            <a:ext cx="2223686" cy="923330"/>
          </a:xfrm>
          <a:prstGeom prst="rect">
            <a:avLst/>
          </a:prstGeom>
          <a:noFill/>
        </p:spPr>
        <p:txBody>
          <a:bodyPr wrap="none" rtlCol="0">
            <a:spAutoFit/>
          </a:bodyPr>
          <a:lstStyle/>
          <a:p>
            <a:r>
              <a:rPr lang="en-US" dirty="0" smtClean="0"/>
              <a:t>Right motor speed</a:t>
            </a:r>
          </a:p>
          <a:p>
            <a:r>
              <a:rPr lang="en-US" dirty="0" smtClean="0"/>
              <a:t>Left </a:t>
            </a:r>
            <a:r>
              <a:rPr lang="en-US" dirty="0"/>
              <a:t>motor speed</a:t>
            </a:r>
          </a:p>
          <a:p>
            <a:endParaRPr lang="en-US" dirty="0"/>
          </a:p>
        </p:txBody>
      </p:sp>
      <p:sp>
        <p:nvSpPr>
          <p:cNvPr id="4" name="TextBox 3"/>
          <p:cNvSpPr txBox="1"/>
          <p:nvPr/>
        </p:nvSpPr>
        <p:spPr>
          <a:xfrm>
            <a:off x="3988982" y="213691"/>
            <a:ext cx="2621230" cy="369332"/>
          </a:xfrm>
          <a:prstGeom prst="rect">
            <a:avLst/>
          </a:prstGeom>
          <a:noFill/>
        </p:spPr>
        <p:txBody>
          <a:bodyPr wrap="none" rtlCol="0">
            <a:spAutoFit/>
          </a:bodyPr>
          <a:lstStyle/>
          <a:p>
            <a:r>
              <a:rPr lang="en-US" dirty="0" smtClean="0"/>
              <a:t>Desired speed (target)</a:t>
            </a:r>
            <a:endParaRPr lang="en-US" dirty="0"/>
          </a:p>
        </p:txBody>
      </p:sp>
      <p:cxnSp>
        <p:nvCxnSpPr>
          <p:cNvPr id="6" name="Straight Arrow Connector 5"/>
          <p:cNvCxnSpPr/>
          <p:nvPr/>
        </p:nvCxnSpPr>
        <p:spPr>
          <a:xfrm>
            <a:off x="4800600" y="583023"/>
            <a:ext cx="685800" cy="407577"/>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019800" y="304800"/>
            <a:ext cx="990600" cy="609600"/>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248400" y="452735"/>
            <a:ext cx="671914" cy="461665"/>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678" y="4114800"/>
            <a:ext cx="2887522" cy="229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82" y="76149"/>
            <a:ext cx="8229600" cy="1143000"/>
          </a:xfrm>
        </p:spPr>
        <p:txBody>
          <a:bodyPr/>
          <a:lstStyle/>
          <a:p>
            <a:pPr algn="l"/>
            <a:r>
              <a:rPr lang="en-US" sz="3600" dirty="0" smtClean="0"/>
              <a:t>Servo motors (based on DC motor)</a:t>
            </a:r>
            <a:endParaRPr lang="en-US" sz="3600" dirty="0"/>
          </a:p>
        </p:txBody>
      </p:sp>
      <p:sp>
        <p:nvSpPr>
          <p:cNvPr id="3" name="Content Placeholder 2"/>
          <p:cNvSpPr>
            <a:spLocks noGrp="1"/>
          </p:cNvSpPr>
          <p:nvPr>
            <p:ph idx="1"/>
          </p:nvPr>
        </p:nvSpPr>
        <p:spPr>
          <a:xfrm>
            <a:off x="437504" y="990532"/>
            <a:ext cx="4820296" cy="4525963"/>
          </a:xfrm>
        </p:spPr>
        <p:txBody>
          <a:bodyPr/>
          <a:lstStyle/>
          <a:p>
            <a:r>
              <a:rPr lang="en-US" sz="2000" dirty="0" smtClean="0"/>
              <a:t>Can achieve rotational angle control </a:t>
            </a:r>
          </a:p>
          <a:p>
            <a:r>
              <a:rPr lang="en-US" sz="2000" dirty="0" smtClean="0"/>
              <a:t>Application: robotics, target pointing</a:t>
            </a:r>
          </a:p>
          <a:p>
            <a:r>
              <a:rPr lang="en-US" sz="2000" dirty="0" smtClean="0"/>
              <a:t>The motor shaft is attached to a rotational variable resistor (potentiometer)</a:t>
            </a:r>
          </a:p>
          <a:p>
            <a:r>
              <a:rPr lang="en-US" sz="2000" dirty="0" smtClean="0"/>
              <a:t>When the motor rotation has adjusted the variable resistor to the correct rotational angle, the electronic circuits circuit stops the motor.</a:t>
            </a:r>
          </a:p>
        </p:txBody>
      </p:sp>
      <p:sp>
        <p:nvSpPr>
          <p:cNvPr id="5" name="Footer Placeholder 4"/>
          <p:cNvSpPr>
            <a:spLocks noGrp="1"/>
          </p:cNvSpPr>
          <p:nvPr>
            <p:ph type="ftr" sz="quarter" idx="11"/>
          </p:nvPr>
        </p:nvSpPr>
        <p:spPr/>
        <p:txBody>
          <a:bodyPr/>
          <a:lstStyle/>
          <a:p>
            <a:pPr>
              <a:defRPr/>
            </a:pPr>
            <a:r>
              <a:rPr lang="en-US" smtClean="0"/>
              <a:t>CEG2400 Ch16:  feedback control  V7f</a:t>
            </a:r>
            <a:endParaRPr lang="en-US"/>
          </a:p>
        </p:txBody>
      </p:sp>
      <p:sp>
        <p:nvSpPr>
          <p:cNvPr id="6" name="Slide Number Placeholder 5"/>
          <p:cNvSpPr>
            <a:spLocks noGrp="1"/>
          </p:cNvSpPr>
          <p:nvPr>
            <p:ph type="sldNum" sz="quarter" idx="12"/>
          </p:nvPr>
        </p:nvSpPr>
        <p:spPr/>
        <p:txBody>
          <a:bodyPr/>
          <a:lstStyle/>
          <a:p>
            <a:fld id="{71D082D2-90D7-4AA4-94D2-3077D2025469}" type="slidenum">
              <a:rPr lang="en-US" altLang="en-US" smtClean="0"/>
              <a:pPr/>
              <a:t>7</a:t>
            </a:fld>
            <a:endParaRPr lang="en-US" altLang="en-US" dirty="0"/>
          </a:p>
        </p:txBody>
      </p:sp>
      <p:sp>
        <p:nvSpPr>
          <p:cNvPr id="7" name="Rectangle 6"/>
          <p:cNvSpPr/>
          <p:nvPr/>
        </p:nvSpPr>
        <p:spPr>
          <a:xfrm>
            <a:off x="114196" y="5804356"/>
            <a:ext cx="6019800" cy="938719"/>
          </a:xfrm>
          <a:prstGeom prst="rect">
            <a:avLst/>
          </a:prstGeom>
        </p:spPr>
        <p:txBody>
          <a:bodyPr wrap="square">
            <a:spAutoFit/>
          </a:bodyPr>
          <a:lstStyle/>
          <a:p>
            <a:r>
              <a:rPr lang="en-US" sz="1100" dirty="0">
                <a:hlinkClick r:id="rId2"/>
              </a:rPr>
              <a:t>https://</a:t>
            </a:r>
            <a:r>
              <a:rPr lang="en-US" sz="1100" dirty="0" smtClean="0">
                <a:hlinkClick r:id="rId2"/>
              </a:rPr>
              <a:t>www.jameco.com/jameco/workshop/howitworks/how-servo-motors-work.html</a:t>
            </a:r>
            <a:endParaRPr lang="en-US" sz="1100" dirty="0" smtClean="0"/>
          </a:p>
          <a:p>
            <a:r>
              <a:rPr lang="en-US" sz="1100" dirty="0">
                <a:hlinkClick r:id="rId3"/>
              </a:rPr>
              <a:t>https://electronicspost.com/describe-the-different-types-of-resistors</a:t>
            </a:r>
            <a:r>
              <a:rPr lang="en-US" sz="1100" dirty="0" smtClean="0">
                <a:hlinkClick r:id="rId3"/>
              </a:rPr>
              <a:t>/</a:t>
            </a:r>
            <a:endParaRPr lang="en-US" sz="1100" dirty="0" smtClean="0"/>
          </a:p>
          <a:p>
            <a:r>
              <a:rPr lang="en-US" sz="1100" dirty="0" smtClean="0"/>
              <a:t>** How do servo motors work</a:t>
            </a:r>
            <a:r>
              <a:rPr lang="en-US" sz="1100" dirty="0"/>
              <a:t>: </a:t>
            </a:r>
            <a:r>
              <a:rPr lang="en-US" sz="1100" dirty="0">
                <a:hlinkClick r:id="rId4"/>
              </a:rPr>
              <a:t>https://</a:t>
            </a:r>
            <a:r>
              <a:rPr lang="en-US" sz="1100" dirty="0" smtClean="0">
                <a:hlinkClick r:id="rId4"/>
              </a:rPr>
              <a:t>www.youtube.com/watch?v=J8atdmEqZsc</a:t>
            </a:r>
            <a:endParaRPr lang="en-US" sz="1100" dirty="0" smtClean="0"/>
          </a:p>
          <a:p>
            <a:r>
              <a:rPr lang="en-US" sz="1100" dirty="0" smtClean="0">
                <a:hlinkClick r:id="rId5"/>
              </a:rPr>
              <a:t>https</a:t>
            </a:r>
            <a:r>
              <a:rPr lang="en-US" sz="1100" dirty="0">
                <a:hlinkClick r:id="rId5"/>
              </a:rPr>
              <a:t>://</a:t>
            </a:r>
            <a:r>
              <a:rPr lang="en-US" sz="1100" dirty="0" smtClean="0">
                <a:hlinkClick r:id="rId5"/>
              </a:rPr>
              <a:t>www.youtube.com/watch?v=hYu9fGE4pCk</a:t>
            </a:r>
            <a:endParaRPr lang="en-US" sz="1100" dirty="0" smtClean="0"/>
          </a:p>
          <a:p>
            <a:endParaRPr lang="en-US" sz="1100" dirty="0"/>
          </a:p>
        </p:txBody>
      </p:sp>
      <p:pic>
        <p:nvPicPr>
          <p:cNvPr id="59394" name="Picture 2" descr="Servo Mo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4429154"/>
            <a:ext cx="1076325" cy="1076326"/>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Servo Mo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218" y="4089512"/>
            <a:ext cx="2872814" cy="1755610"/>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Servo Mo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657" y="3594844"/>
            <a:ext cx="4244164" cy="2196356"/>
          </a:xfrm>
          <a:prstGeom prst="rect">
            <a:avLst/>
          </a:prstGeom>
          <a:noFill/>
          <a:extLst>
            <a:ext uri="{909E8E84-426E-40DD-AFC4-6F175D3DCCD1}">
              <a14:hiddenFill xmlns:a14="http://schemas.microsoft.com/office/drawing/2010/main">
                <a:solidFill>
                  <a:srgbClr val="FFFFFF"/>
                </a:solidFill>
              </a14:hiddenFill>
            </a:ext>
          </a:extLst>
        </p:spPr>
      </p:pic>
      <p:pic>
        <p:nvPicPr>
          <p:cNvPr id="59400" name="Picture 8" descr="variable resistor的圖片搜尋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0788" y="963242"/>
            <a:ext cx="1508869" cy="1581150"/>
          </a:xfrm>
          <a:prstGeom prst="rect">
            <a:avLst/>
          </a:prstGeom>
          <a:noFill/>
          <a:extLst>
            <a:ext uri="{909E8E84-426E-40DD-AFC4-6F175D3DCCD1}">
              <a14:hiddenFill xmlns:a14="http://schemas.microsoft.com/office/drawing/2010/main">
                <a:solidFill>
                  <a:srgbClr val="FFFFFF"/>
                </a:solidFill>
              </a14:hiddenFill>
            </a:ext>
          </a:extLst>
        </p:spPr>
      </p:pic>
      <p:pic>
        <p:nvPicPr>
          <p:cNvPr id="59401" name="Picture 9" descr="C:\Users\khwong\AppData\Local\Microsoft\Windows\INetCache\IE\95T1XP6U\DC_Motor[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268" flipV="1">
            <a:off x="5045344" y="2629139"/>
            <a:ext cx="1790700" cy="97293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6286500" y="1653078"/>
            <a:ext cx="1143000" cy="6858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6626413" y="1784891"/>
            <a:ext cx="304376" cy="422174"/>
          </a:xfrm>
          <a:custGeom>
            <a:avLst/>
            <a:gdLst>
              <a:gd name="connsiteX0" fmla="*/ 158872 w 427141"/>
              <a:gd name="connsiteY0" fmla="*/ 422174 h 422174"/>
              <a:gd name="connsiteX1" fmla="*/ 406845 w 427141"/>
              <a:gd name="connsiteY1" fmla="*/ 298187 h 422174"/>
              <a:gd name="connsiteX2" fmla="*/ 391347 w 427141"/>
              <a:gd name="connsiteY2" fmla="*/ 112208 h 422174"/>
              <a:gd name="connsiteX3" fmla="*/ 220865 w 427141"/>
              <a:gd name="connsiteY3" fmla="*/ 3719 h 422174"/>
              <a:gd name="connsiteX4" fmla="*/ 19387 w 427141"/>
              <a:gd name="connsiteY4" fmla="*/ 34716 h 422174"/>
              <a:gd name="connsiteX5" fmla="*/ 19387 w 427141"/>
              <a:gd name="connsiteY5" fmla="*/ 127706 h 42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41" h="422174">
                <a:moveTo>
                  <a:pt x="158872" y="422174"/>
                </a:moveTo>
                <a:cubicBezTo>
                  <a:pt x="263485" y="386011"/>
                  <a:pt x="368099" y="349848"/>
                  <a:pt x="406845" y="298187"/>
                </a:cubicBezTo>
                <a:cubicBezTo>
                  <a:pt x="445591" y="246526"/>
                  <a:pt x="422344" y="161286"/>
                  <a:pt x="391347" y="112208"/>
                </a:cubicBezTo>
                <a:cubicBezTo>
                  <a:pt x="360350" y="63130"/>
                  <a:pt x="282858" y="16634"/>
                  <a:pt x="220865" y="3719"/>
                </a:cubicBezTo>
                <a:cubicBezTo>
                  <a:pt x="158872" y="-9196"/>
                  <a:pt x="52967" y="14051"/>
                  <a:pt x="19387" y="34716"/>
                </a:cubicBezTo>
                <a:cubicBezTo>
                  <a:pt x="-14193" y="55381"/>
                  <a:pt x="2597" y="91543"/>
                  <a:pt x="19387" y="127706"/>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403" name="Picture 11" descr="File:Variable resistor symbol.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8972" y="201242"/>
            <a:ext cx="952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9405" name="Picture 13" descr="C:\Users\khwong\AppData\Local\Microsoft\Windows\INetCache\IE\W5PUNGJ0\1392498182847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98258" y="1872421"/>
            <a:ext cx="1243184" cy="12431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20718" y="6019800"/>
            <a:ext cx="2929007" cy="923330"/>
          </a:xfrm>
          <a:prstGeom prst="rect">
            <a:avLst/>
          </a:prstGeom>
          <a:noFill/>
        </p:spPr>
        <p:txBody>
          <a:bodyPr wrap="none" rtlCol="0">
            <a:spAutoFit/>
          </a:bodyPr>
          <a:lstStyle/>
          <a:p>
            <a:r>
              <a:rPr lang="en-US" dirty="0" smtClean="0"/>
              <a:t>Common control method</a:t>
            </a:r>
          </a:p>
          <a:p>
            <a:r>
              <a:rPr lang="en-US" dirty="0"/>
              <a:t>b</a:t>
            </a:r>
            <a:r>
              <a:rPr lang="en-US" dirty="0" smtClean="0"/>
              <a:t>y adjusting pulse width</a:t>
            </a:r>
          </a:p>
          <a:p>
            <a:r>
              <a:rPr lang="en-US" dirty="0" smtClean="0"/>
              <a:t>1-2ms</a:t>
            </a:r>
            <a:r>
              <a:rPr lang="en-US" dirty="0" smtClean="0">
                <a:sym typeface="Wingdings" panose="05000000000000000000" pitchFamily="2" charset="2"/>
              </a:rPr>
              <a:t> 0-180</a:t>
            </a:r>
            <a:r>
              <a:rPr lang="en-US" baseline="30000" dirty="0" smtClean="0">
                <a:sym typeface="Wingdings" panose="05000000000000000000" pitchFamily="2" charset="2"/>
              </a:rPr>
              <a:t>o</a:t>
            </a:r>
            <a:r>
              <a:rPr lang="en-US" dirty="0" smtClean="0"/>
              <a:t> </a:t>
            </a:r>
            <a:endParaRPr lang="en-US" dirty="0"/>
          </a:p>
        </p:txBody>
      </p:sp>
    </p:spTree>
    <p:extLst>
      <p:ext uri="{BB962C8B-B14F-4D97-AF65-F5344CB8AC3E}">
        <p14:creationId xmlns:p14="http://schemas.microsoft.com/office/powerpoint/2010/main" val="3198410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p:txBody>
          <a:bodyPr/>
          <a:lstStyle/>
          <a:p>
            <a:pPr eaLnBrk="1" hangingPunct="1"/>
            <a:r>
              <a:rPr lang="en-US" altLang="en-US" smtClean="0">
                <a:ea typeface="新細明體" pitchFamily="18" charset="-120"/>
              </a:rPr>
              <a:t>Application of</a:t>
            </a:r>
          </a:p>
        </p:txBody>
      </p:sp>
      <p:sp>
        <p:nvSpPr>
          <p:cNvPr id="63493"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smtClean="0"/>
              <a:t>PID</a:t>
            </a:r>
          </a:p>
        </p:txBody>
      </p:sp>
      <p:sp>
        <p:nvSpPr>
          <p:cNvPr id="61444" name="Rectangle 10"/>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61445" name="Rectangle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ED430AB4-4D92-470C-8593-972E344F4A2C}" type="slidenum">
              <a:rPr lang="en-US" altLang="en-US" sz="1200" b="0">
                <a:latin typeface="Arial" charset="0"/>
              </a:rPr>
              <a:pPr>
                <a:spcBef>
                  <a:spcPct val="0"/>
                </a:spcBef>
                <a:buFontTx/>
                <a:buNone/>
              </a:pPr>
              <a:t>70</a:t>
            </a:fld>
            <a:endParaRPr lang="en-US" altLang="en-US" sz="1200" b="0">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dirty="0">
                <a:ea typeface="新細明體" pitchFamily="18" charset="-120"/>
              </a:rPr>
              <a:t>Exercise </a:t>
            </a:r>
            <a:r>
              <a:rPr lang="en-US" altLang="en-US" sz="3600" dirty="0" smtClean="0">
                <a:ea typeface="新細明體" pitchFamily="18" charset="-120"/>
              </a:rPr>
              <a:t>16.7: </a:t>
            </a:r>
            <a:r>
              <a:rPr lang="en-US" altLang="en-US" sz="3400" dirty="0" smtClean="0">
                <a:ea typeface="新細明體" pitchFamily="18" charset="-120"/>
              </a:rPr>
              <a:t>Robot Turning</a:t>
            </a:r>
            <a:br>
              <a:rPr lang="en-US" altLang="en-US" sz="3400" dirty="0" smtClean="0">
                <a:ea typeface="新細明體" pitchFamily="18" charset="-120"/>
              </a:rPr>
            </a:br>
            <a:r>
              <a:rPr lang="en-US" altLang="en-US" sz="2800" dirty="0" smtClean="0">
                <a:ea typeface="新細明體" pitchFamily="18" charset="-120"/>
              </a:rPr>
              <a:t>(for smooth circular turns around 90-degree corners)</a:t>
            </a:r>
            <a:r>
              <a:rPr lang="en-US" altLang="en-US" sz="3400" dirty="0" smtClean="0">
                <a:ea typeface="新細明體" pitchFamily="18" charset="-120"/>
              </a:rPr>
              <a:t/>
            </a:r>
            <a:br>
              <a:rPr lang="en-US" altLang="en-US" sz="3400" dirty="0" smtClean="0">
                <a:ea typeface="新細明體" pitchFamily="18" charset="-120"/>
              </a:rPr>
            </a:br>
            <a:r>
              <a:rPr lang="en-US" altLang="en-US" sz="1800" dirty="0" smtClean="0">
                <a:ea typeface="新細明體" pitchFamily="18" charset="-120"/>
              </a:rPr>
              <a:t>http://micromouse.cannock.ac.uk/dynamics/smoothcorners.htm</a:t>
            </a:r>
          </a:p>
        </p:txBody>
      </p:sp>
      <p:sp>
        <p:nvSpPr>
          <p:cNvPr id="62467" name="Rectangle 3"/>
          <p:cNvSpPr>
            <a:spLocks noGrp="1" noChangeArrowheads="1"/>
          </p:cNvSpPr>
          <p:nvPr>
            <p:ph idx="1"/>
          </p:nvPr>
        </p:nvSpPr>
        <p:spPr>
          <a:xfrm>
            <a:off x="76200" y="1608138"/>
            <a:ext cx="8229600" cy="4527550"/>
          </a:xfrm>
        </p:spPr>
        <p:txBody>
          <a:bodyPr/>
          <a:lstStyle/>
          <a:p>
            <a:pPr eaLnBrk="1" hangingPunct="1">
              <a:lnSpc>
                <a:spcPct val="80000"/>
              </a:lnSpc>
            </a:pPr>
            <a:r>
              <a:rPr lang="en-US" altLang="en-US" sz="2000" dirty="0" smtClean="0">
                <a:solidFill>
                  <a:srgbClr val="FF0000"/>
                </a:solidFill>
                <a:ea typeface="新細明體" pitchFamily="18" charset="-120"/>
              </a:rPr>
              <a:t>Required speed V (meters per minute) – measure at center of the robot</a:t>
            </a:r>
          </a:p>
          <a:p>
            <a:pPr eaLnBrk="1" hangingPunct="1">
              <a:lnSpc>
                <a:spcPct val="80000"/>
              </a:lnSpc>
            </a:pPr>
            <a:r>
              <a:rPr lang="en-US" altLang="en-US" sz="2000" dirty="0" smtClean="0">
                <a:solidFill>
                  <a:srgbClr val="FF0000"/>
                </a:solidFill>
                <a:ea typeface="新細明體" pitchFamily="18" charset="-120"/>
              </a:rPr>
              <a:t>Turning radius R (meters), from a point C to robot center </a:t>
            </a:r>
          </a:p>
          <a:p>
            <a:pPr eaLnBrk="1" hangingPunct="1">
              <a:lnSpc>
                <a:spcPct val="80000"/>
              </a:lnSpc>
            </a:pPr>
            <a:r>
              <a:rPr lang="en-US" altLang="en-US" sz="2000" dirty="0" smtClean="0">
                <a:solidFill>
                  <a:srgbClr val="FF0000"/>
                </a:solidFill>
                <a:ea typeface="新細明體" pitchFamily="18" charset="-120"/>
              </a:rPr>
              <a:t>Wheel diameter = a (meters)</a:t>
            </a:r>
            <a:r>
              <a:rPr lang="en-US" altLang="en-US" sz="2000" dirty="0" smtClean="0">
                <a:ea typeface="新細明體" pitchFamily="18" charset="-120"/>
              </a:rPr>
              <a:t> </a:t>
            </a:r>
          </a:p>
          <a:p>
            <a:pPr eaLnBrk="1" hangingPunct="1">
              <a:lnSpc>
                <a:spcPct val="80000"/>
              </a:lnSpc>
            </a:pPr>
            <a:r>
              <a:rPr lang="en-US" altLang="en-US" sz="2000" dirty="0" smtClean="0">
                <a:ea typeface="新細明體" pitchFamily="18" charset="-120"/>
              </a:rPr>
              <a:t>Use similar triangle</a:t>
            </a:r>
          </a:p>
          <a:p>
            <a:pPr eaLnBrk="1" hangingPunct="1">
              <a:lnSpc>
                <a:spcPct val="80000"/>
              </a:lnSpc>
            </a:pPr>
            <a:r>
              <a:rPr lang="en-US" altLang="en-US" sz="2000" dirty="0" smtClean="0">
                <a:ea typeface="新細明體" pitchFamily="18" charset="-120"/>
              </a:rPr>
              <a:t>V1/(R+D/2)=V/R</a:t>
            </a:r>
          </a:p>
          <a:p>
            <a:pPr eaLnBrk="1" hangingPunct="1">
              <a:lnSpc>
                <a:spcPct val="80000"/>
              </a:lnSpc>
            </a:pPr>
            <a:r>
              <a:rPr lang="en-US" altLang="en-US" sz="2000" u="sng" dirty="0" smtClean="0">
                <a:ea typeface="新細明體" pitchFamily="18" charset="-120"/>
              </a:rPr>
              <a:t>V1=V+(VD)/2R</a:t>
            </a:r>
          </a:p>
          <a:p>
            <a:pPr eaLnBrk="1" hangingPunct="1">
              <a:lnSpc>
                <a:spcPct val="80000"/>
              </a:lnSpc>
            </a:pPr>
            <a:r>
              <a:rPr lang="en-US" altLang="en-US" sz="2000" dirty="0" smtClean="0">
                <a:ea typeface="新細明體" pitchFamily="18" charset="-120"/>
              </a:rPr>
              <a:t>(a) Write V2 in terms of V,D, and R</a:t>
            </a:r>
          </a:p>
          <a:p>
            <a:pPr eaLnBrk="1" hangingPunct="1">
              <a:lnSpc>
                <a:spcPct val="80000"/>
              </a:lnSpc>
            </a:pPr>
            <a:endParaRPr lang="en-US" altLang="en-US" sz="2000" dirty="0" smtClean="0">
              <a:ea typeface="新細明體" pitchFamily="18" charset="-120"/>
            </a:endParaRPr>
          </a:p>
          <a:p>
            <a:pPr eaLnBrk="1" hangingPunct="1">
              <a:lnSpc>
                <a:spcPct val="80000"/>
              </a:lnSpc>
            </a:pPr>
            <a:endParaRPr lang="en-US" altLang="en-US" sz="2000" dirty="0">
              <a:ea typeface="新細明體" pitchFamily="18" charset="-120"/>
            </a:endParaRPr>
          </a:p>
          <a:p>
            <a:pPr eaLnBrk="1" hangingPunct="1">
              <a:lnSpc>
                <a:spcPct val="80000"/>
              </a:lnSpc>
            </a:pPr>
            <a:endParaRPr lang="en-US" altLang="en-US" sz="2000" dirty="0" smtClean="0">
              <a:ea typeface="新細明體" pitchFamily="18" charset="-120"/>
            </a:endParaRPr>
          </a:p>
          <a:p>
            <a:pPr eaLnBrk="1" hangingPunct="1">
              <a:lnSpc>
                <a:spcPct val="80000"/>
              </a:lnSpc>
            </a:pPr>
            <a:r>
              <a:rPr lang="en-US" altLang="en-US" sz="2000" dirty="0" smtClean="0">
                <a:ea typeface="新細明體" pitchFamily="18" charset="-120"/>
              </a:rPr>
              <a:t>(b) If </a:t>
            </a:r>
            <a:r>
              <a:rPr lang="en-US" altLang="en-US" sz="2000" dirty="0" err="1" smtClean="0">
                <a:ea typeface="新細明體" pitchFamily="18" charset="-120"/>
              </a:rPr>
              <a:t>wi</a:t>
            </a:r>
            <a:r>
              <a:rPr lang="en-US" altLang="en-US" sz="2000" dirty="0" smtClean="0">
                <a:ea typeface="新細明體" pitchFamily="18" charset="-120"/>
              </a:rPr>
              <a:t>=rotations per </a:t>
            </a:r>
          </a:p>
          <a:p>
            <a:pPr eaLnBrk="1" hangingPunct="1">
              <a:lnSpc>
                <a:spcPct val="80000"/>
              </a:lnSpc>
            </a:pPr>
            <a:r>
              <a:rPr lang="en-US" altLang="en-US" sz="2000" dirty="0" smtClean="0">
                <a:ea typeface="新細明體" pitchFamily="18" charset="-120"/>
              </a:rPr>
              <a:t>      minute of wheel I (</a:t>
            </a:r>
            <a:r>
              <a:rPr lang="en-US" altLang="en-US" sz="2000" dirty="0" err="1" smtClean="0">
                <a:ea typeface="新細明體" pitchFamily="18" charset="-120"/>
              </a:rPr>
              <a:t>i</a:t>
            </a:r>
            <a:r>
              <a:rPr lang="en-US" altLang="en-US" sz="2000" dirty="0" smtClean="0">
                <a:ea typeface="新細明體" pitchFamily="18" charset="-120"/>
              </a:rPr>
              <a:t>=1 or 2),</a:t>
            </a:r>
          </a:p>
          <a:p>
            <a:pPr eaLnBrk="1" hangingPunct="1">
              <a:lnSpc>
                <a:spcPct val="80000"/>
              </a:lnSpc>
            </a:pPr>
            <a:r>
              <a:rPr lang="en-US" altLang="en-US" sz="2000" dirty="0" smtClean="0">
                <a:solidFill>
                  <a:schemeClr val="hlink"/>
                </a:solidFill>
                <a:ea typeface="新細明體" pitchFamily="18" charset="-120"/>
              </a:rPr>
              <a:t>write w1 and w2 in terms of </a:t>
            </a:r>
            <a:r>
              <a:rPr lang="en-US" altLang="en-US" sz="2000" dirty="0" err="1" smtClean="0">
                <a:solidFill>
                  <a:schemeClr val="hlink"/>
                </a:solidFill>
                <a:ea typeface="新細明體" pitchFamily="18" charset="-120"/>
              </a:rPr>
              <a:t>R,V,D,a</a:t>
            </a:r>
            <a:endParaRPr lang="en-US" altLang="en-US" sz="2000" dirty="0" smtClean="0">
              <a:solidFill>
                <a:schemeClr val="hlink"/>
              </a:solidFill>
              <a:ea typeface="新細明體" pitchFamily="18" charset="-120"/>
            </a:endParaRPr>
          </a:p>
          <a:p>
            <a:pPr eaLnBrk="1" hangingPunct="1">
              <a:lnSpc>
                <a:spcPct val="80000"/>
              </a:lnSpc>
            </a:pPr>
            <a:endParaRPr lang="en-US" altLang="en-US" sz="2000" u="sng" dirty="0" smtClean="0">
              <a:ea typeface="新細明體" pitchFamily="18" charset="-120"/>
            </a:endParaRPr>
          </a:p>
        </p:txBody>
      </p:sp>
      <p:sp>
        <p:nvSpPr>
          <p:cNvPr id="62468" name="Footer Placeholder 4"/>
          <p:cNvSpPr>
            <a:spLocks noGrp="1"/>
          </p:cNvSpPr>
          <p:nvPr>
            <p:ph type="ftr" sz="quarter" idx="11"/>
          </p:nvPr>
        </p:nvSpPr>
        <p:spPr bwMode="auto">
          <a:xfrm>
            <a:off x="533400" y="619766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endParaRPr lang="en-US" altLang="en-US" sz="1200" b="0" dirty="0" smtClean="0">
              <a:latin typeface="Arial" charset="0"/>
            </a:endParaRPr>
          </a:p>
        </p:txBody>
      </p:sp>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3247BE65-1AE7-4CCF-B18F-29AC7D10A4D2}" type="slidenum">
              <a:rPr lang="en-US" altLang="en-US" sz="1200" b="0">
                <a:latin typeface="Arial" charset="0"/>
              </a:rPr>
              <a:pPr>
                <a:spcBef>
                  <a:spcPct val="0"/>
                </a:spcBef>
                <a:buFontTx/>
                <a:buNone/>
              </a:pPr>
              <a:t>71</a:t>
            </a:fld>
            <a:endParaRPr lang="en-US" altLang="en-US" sz="1200" b="0">
              <a:latin typeface="Arial" charset="0"/>
            </a:endParaRPr>
          </a:p>
        </p:txBody>
      </p:sp>
      <p:grpSp>
        <p:nvGrpSpPr>
          <p:cNvPr id="62470" name="Group 4"/>
          <p:cNvGrpSpPr>
            <a:grpSpLocks/>
          </p:cNvGrpSpPr>
          <p:nvPr/>
        </p:nvGrpSpPr>
        <p:grpSpPr bwMode="auto">
          <a:xfrm>
            <a:off x="4191000" y="2362200"/>
            <a:ext cx="4573588" cy="2209800"/>
            <a:chOff x="2688" y="1680"/>
            <a:chExt cx="2881" cy="1392"/>
          </a:xfrm>
        </p:grpSpPr>
        <p:sp>
          <p:nvSpPr>
            <p:cNvPr id="62485" name="Line 5"/>
            <p:cNvSpPr>
              <a:spLocks noChangeShapeType="1"/>
            </p:cNvSpPr>
            <p:nvPr/>
          </p:nvSpPr>
          <p:spPr bwMode="auto">
            <a:xfrm>
              <a:off x="3638" y="2525"/>
              <a:ext cx="193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6" name="Line 6"/>
            <p:cNvSpPr>
              <a:spLocks noChangeShapeType="1"/>
            </p:cNvSpPr>
            <p:nvPr/>
          </p:nvSpPr>
          <p:spPr bwMode="auto">
            <a:xfrm>
              <a:off x="3068" y="2525"/>
              <a:ext cx="52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7" name="Line 7"/>
            <p:cNvSpPr>
              <a:spLocks noChangeShapeType="1"/>
            </p:cNvSpPr>
            <p:nvPr/>
          </p:nvSpPr>
          <p:spPr bwMode="auto">
            <a:xfrm flipV="1">
              <a:off x="3068" y="2177"/>
              <a:ext cx="1" cy="3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8" name="Line 8"/>
            <p:cNvSpPr>
              <a:spLocks noChangeShapeType="1"/>
            </p:cNvSpPr>
            <p:nvPr/>
          </p:nvSpPr>
          <p:spPr bwMode="auto">
            <a:xfrm flipV="1">
              <a:off x="3594" y="2277"/>
              <a:ext cx="1" cy="2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9" name="Line 9"/>
            <p:cNvSpPr>
              <a:spLocks noChangeShapeType="1"/>
            </p:cNvSpPr>
            <p:nvPr/>
          </p:nvSpPr>
          <p:spPr bwMode="auto">
            <a:xfrm flipV="1">
              <a:off x="3331" y="2227"/>
              <a:ext cx="1" cy="2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0" name="Line 10"/>
            <p:cNvSpPr>
              <a:spLocks noChangeShapeType="1"/>
            </p:cNvSpPr>
            <p:nvPr/>
          </p:nvSpPr>
          <p:spPr bwMode="auto">
            <a:xfrm>
              <a:off x="3068" y="2177"/>
              <a:ext cx="2500" cy="34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1" name="Oval 11"/>
            <p:cNvSpPr>
              <a:spLocks noChangeArrowheads="1"/>
            </p:cNvSpPr>
            <p:nvPr/>
          </p:nvSpPr>
          <p:spPr bwMode="auto">
            <a:xfrm>
              <a:off x="3024" y="2352"/>
              <a:ext cx="9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62492" name="Oval 12"/>
            <p:cNvSpPr>
              <a:spLocks noChangeArrowheads="1"/>
            </p:cNvSpPr>
            <p:nvPr/>
          </p:nvSpPr>
          <p:spPr bwMode="auto">
            <a:xfrm>
              <a:off x="3550" y="2376"/>
              <a:ext cx="98" cy="29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62493" name="Line 13"/>
            <p:cNvSpPr>
              <a:spLocks noChangeShapeType="1"/>
            </p:cNvSpPr>
            <p:nvPr/>
          </p:nvSpPr>
          <p:spPr bwMode="auto">
            <a:xfrm>
              <a:off x="3331" y="2873"/>
              <a:ext cx="2237" cy="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4" name="Line 14"/>
            <p:cNvSpPr>
              <a:spLocks noChangeShapeType="1"/>
            </p:cNvSpPr>
            <p:nvPr/>
          </p:nvSpPr>
          <p:spPr bwMode="auto">
            <a:xfrm>
              <a:off x="5568" y="2376"/>
              <a:ext cx="1" cy="69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5" name="Line 15"/>
            <p:cNvSpPr>
              <a:spLocks noChangeShapeType="1"/>
            </p:cNvSpPr>
            <p:nvPr/>
          </p:nvSpPr>
          <p:spPr bwMode="auto">
            <a:xfrm>
              <a:off x="3068" y="2774"/>
              <a:ext cx="526" cy="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6" name="Text Box 16"/>
            <p:cNvSpPr txBox="1">
              <a:spLocks noChangeArrowheads="1"/>
            </p:cNvSpPr>
            <p:nvPr/>
          </p:nvSpPr>
          <p:spPr bwMode="auto">
            <a:xfrm>
              <a:off x="3072" y="2544"/>
              <a:ext cx="5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600" b="0">
                  <a:latin typeface="Arial" charset="0"/>
                </a:rPr>
                <a:t>D/2 D/2</a:t>
              </a:r>
            </a:p>
          </p:txBody>
        </p:sp>
        <p:sp>
          <p:nvSpPr>
            <p:cNvPr id="62497" name="Text Box 17"/>
            <p:cNvSpPr txBox="1">
              <a:spLocks noChangeArrowheads="1"/>
            </p:cNvSpPr>
            <p:nvPr/>
          </p:nvSpPr>
          <p:spPr bwMode="auto">
            <a:xfrm>
              <a:off x="3024" y="1929"/>
              <a:ext cx="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dirty="0">
                  <a:latin typeface="Arial" charset="0"/>
                </a:rPr>
                <a:t>V1 V  V2</a:t>
              </a:r>
            </a:p>
          </p:txBody>
        </p:sp>
        <p:sp>
          <p:nvSpPr>
            <p:cNvPr id="62498" name="Freeform 18"/>
            <p:cNvSpPr>
              <a:spLocks/>
            </p:cNvSpPr>
            <p:nvPr/>
          </p:nvSpPr>
          <p:spPr bwMode="auto">
            <a:xfrm>
              <a:off x="3061" y="1680"/>
              <a:ext cx="226" cy="696"/>
            </a:xfrm>
            <a:custGeom>
              <a:avLst/>
              <a:gdLst>
                <a:gd name="T0" fmla="*/ 5 w 248"/>
                <a:gd name="T1" fmla="*/ 1564 h 672"/>
                <a:gd name="T2" fmla="*/ 5 w 248"/>
                <a:gd name="T3" fmla="*/ 1113 h 672"/>
                <a:gd name="T4" fmla="*/ 5 w 248"/>
                <a:gd name="T5" fmla="*/ 669 h 672"/>
                <a:gd name="T6" fmla="*/ 16 w 248"/>
                <a:gd name="T7" fmla="*/ 223 h 672"/>
                <a:gd name="T8" fmla="*/ 26 w 248"/>
                <a:gd name="T9" fmla="*/ 0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672">
                  <a:moveTo>
                    <a:pt x="8" y="672"/>
                  </a:moveTo>
                  <a:cubicBezTo>
                    <a:pt x="4" y="608"/>
                    <a:pt x="0" y="544"/>
                    <a:pt x="8" y="480"/>
                  </a:cubicBezTo>
                  <a:cubicBezTo>
                    <a:pt x="16" y="416"/>
                    <a:pt x="32" y="352"/>
                    <a:pt x="56" y="288"/>
                  </a:cubicBezTo>
                  <a:cubicBezTo>
                    <a:pt x="80" y="224"/>
                    <a:pt x="120" y="144"/>
                    <a:pt x="152" y="96"/>
                  </a:cubicBezTo>
                  <a:cubicBezTo>
                    <a:pt x="184" y="48"/>
                    <a:pt x="216" y="24"/>
                    <a:pt x="248" y="0"/>
                  </a:cubicBezTo>
                </a:path>
              </a:pathLst>
            </a:custGeom>
            <a:noFill/>
            <a:ln w="9525" cap="flat">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9" name="Freeform 19"/>
            <p:cNvSpPr>
              <a:spLocks/>
            </p:cNvSpPr>
            <p:nvPr/>
          </p:nvSpPr>
          <p:spPr bwMode="auto">
            <a:xfrm>
              <a:off x="3600" y="1824"/>
              <a:ext cx="139" cy="497"/>
            </a:xfrm>
            <a:custGeom>
              <a:avLst/>
              <a:gdLst>
                <a:gd name="T0" fmla="*/ 5 w 152"/>
                <a:gd name="T1" fmla="*/ 1109 h 480"/>
                <a:gd name="T2" fmla="*/ 5 w 152"/>
                <a:gd name="T3" fmla="*/ 774 h 480"/>
                <a:gd name="T4" fmla="*/ 6 w 152"/>
                <a:gd name="T5" fmla="*/ 330 h 480"/>
                <a:gd name="T6" fmla="*/ 18 w 152"/>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80">
                  <a:moveTo>
                    <a:pt x="8" y="480"/>
                  </a:moveTo>
                  <a:cubicBezTo>
                    <a:pt x="4" y="436"/>
                    <a:pt x="0" y="392"/>
                    <a:pt x="8" y="336"/>
                  </a:cubicBezTo>
                  <a:cubicBezTo>
                    <a:pt x="16" y="280"/>
                    <a:pt x="32" y="200"/>
                    <a:pt x="56" y="144"/>
                  </a:cubicBezTo>
                  <a:cubicBezTo>
                    <a:pt x="80" y="88"/>
                    <a:pt x="116" y="44"/>
                    <a:pt x="152" y="0"/>
                  </a:cubicBezTo>
                </a:path>
              </a:pathLst>
            </a:custGeom>
            <a:noFill/>
            <a:ln w="9525" cap="flat">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0" name="Text Box 20"/>
            <p:cNvSpPr txBox="1">
              <a:spLocks noChangeArrowheads="1"/>
            </p:cNvSpPr>
            <p:nvPr/>
          </p:nvSpPr>
          <p:spPr bwMode="auto">
            <a:xfrm>
              <a:off x="4287" y="259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a:latin typeface="Arial" charset="0"/>
                </a:rPr>
                <a:t>R</a:t>
              </a:r>
            </a:p>
          </p:txBody>
        </p:sp>
        <p:sp>
          <p:nvSpPr>
            <p:cNvPr id="62501" name="Line 21"/>
            <p:cNvSpPr>
              <a:spLocks noChangeShapeType="1"/>
            </p:cNvSpPr>
            <p:nvPr/>
          </p:nvSpPr>
          <p:spPr bwMode="auto">
            <a:xfrm>
              <a:off x="2880" y="2352"/>
              <a:ext cx="0" cy="3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Line 22"/>
            <p:cNvSpPr>
              <a:spLocks noChangeShapeType="1"/>
            </p:cNvSpPr>
            <p:nvPr/>
          </p:nvSpPr>
          <p:spPr bwMode="auto">
            <a:xfrm>
              <a:off x="2784" y="2352"/>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3" name="Line 23"/>
            <p:cNvSpPr>
              <a:spLocks noChangeShapeType="1"/>
            </p:cNvSpPr>
            <p:nvPr/>
          </p:nvSpPr>
          <p:spPr bwMode="auto">
            <a:xfrm>
              <a:off x="2784" y="2688"/>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4" name="Text Box 24"/>
            <p:cNvSpPr txBox="1">
              <a:spLocks noChangeArrowheads="1"/>
            </p:cNvSpPr>
            <p:nvPr/>
          </p:nvSpPr>
          <p:spPr bwMode="auto">
            <a:xfrm>
              <a:off x="2688" y="240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en-US" sz="1800" b="0">
                  <a:latin typeface="Arial" charset="0"/>
                </a:rPr>
                <a:t>a</a:t>
              </a:r>
            </a:p>
          </p:txBody>
        </p:sp>
        <p:sp>
          <p:nvSpPr>
            <p:cNvPr id="62505" name="Rectangle 25"/>
            <p:cNvSpPr>
              <a:spLocks noChangeArrowheads="1"/>
            </p:cNvSpPr>
            <p:nvPr/>
          </p:nvSpPr>
          <p:spPr bwMode="auto">
            <a:xfrm>
              <a:off x="2976" y="2112"/>
              <a:ext cx="720" cy="624"/>
            </a:xfrm>
            <a:prstGeom prst="rect">
              <a:avLst/>
            </a:prstGeom>
            <a:noFill/>
            <a:ln w="38100">
              <a:solidFill>
                <a:srgbClr val="703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62506" name="Line 26"/>
            <p:cNvSpPr>
              <a:spLocks noChangeShapeType="1"/>
            </p:cNvSpPr>
            <p:nvPr/>
          </p:nvSpPr>
          <p:spPr bwMode="auto">
            <a:xfrm>
              <a:off x="3312" y="2640"/>
              <a:ext cx="0"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71" name="Text Box 27"/>
          <p:cNvSpPr txBox="1">
            <a:spLocks noChangeArrowheads="1"/>
          </p:cNvSpPr>
          <p:nvPr/>
        </p:nvSpPr>
        <p:spPr bwMode="auto">
          <a:xfrm>
            <a:off x="5029200" y="4419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D</a:t>
            </a:r>
          </a:p>
        </p:txBody>
      </p:sp>
      <p:sp>
        <p:nvSpPr>
          <p:cNvPr id="62472" name="AutoShape 28"/>
          <p:cNvSpPr>
            <a:spLocks/>
          </p:cNvSpPr>
          <p:nvPr/>
        </p:nvSpPr>
        <p:spPr bwMode="auto">
          <a:xfrm rot="5400000">
            <a:off x="5143500" y="4000500"/>
            <a:ext cx="152400" cy="838200"/>
          </a:xfrm>
          <a:prstGeom prst="rightBrace">
            <a:avLst>
              <a:gd name="adj1" fmla="val 45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Arial" charset="0"/>
            </a:endParaRPr>
          </a:p>
        </p:txBody>
      </p:sp>
      <p:sp>
        <p:nvSpPr>
          <p:cNvPr id="2" name="Rectangle 1"/>
          <p:cNvSpPr/>
          <p:nvPr/>
        </p:nvSpPr>
        <p:spPr>
          <a:xfrm>
            <a:off x="6950517" y="5276616"/>
            <a:ext cx="769937" cy="762000"/>
          </a:xfrm>
          <a:prstGeom prst="rect">
            <a:avLst/>
          </a:prstGeom>
          <a:pattFill prst="ltDnDiag">
            <a:fgClr>
              <a:schemeClr val="accent1"/>
            </a:fgClr>
            <a:bgClr>
              <a:schemeClr val="bg1"/>
            </a:bgClr>
          </a:patt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r>
              <a:rPr lang="en-US" dirty="0"/>
              <a:t>C</a:t>
            </a:r>
          </a:p>
          <a:p>
            <a:endParaRPr lang="en-US" dirty="0"/>
          </a:p>
        </p:txBody>
      </p:sp>
      <p:sp>
        <p:nvSpPr>
          <p:cNvPr id="3" name="Rectangle 2"/>
          <p:cNvSpPr/>
          <p:nvPr/>
        </p:nvSpPr>
        <p:spPr>
          <a:xfrm>
            <a:off x="6324600" y="5316538"/>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33" name="Rectangle 32"/>
          <p:cNvSpPr/>
          <p:nvPr/>
        </p:nvSpPr>
        <p:spPr>
          <a:xfrm>
            <a:off x="7005638" y="4729163"/>
            <a:ext cx="309562"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6" name="Arc 5"/>
          <p:cNvSpPr/>
          <p:nvPr/>
        </p:nvSpPr>
        <p:spPr>
          <a:xfrm flipH="1">
            <a:off x="6400800" y="4857750"/>
            <a:ext cx="1022350" cy="838200"/>
          </a:xfrm>
          <a:prstGeom prst="arc">
            <a:avLst/>
          </a:prstGeom>
          <a:ln>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Oval 6"/>
          <p:cNvSpPr/>
          <p:nvPr/>
        </p:nvSpPr>
        <p:spPr>
          <a:xfrm>
            <a:off x="6248400" y="5316538"/>
            <a:ext cx="4603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38" name="Oval 37"/>
          <p:cNvSpPr/>
          <p:nvPr/>
        </p:nvSpPr>
        <p:spPr>
          <a:xfrm>
            <a:off x="6507163" y="5316538"/>
            <a:ext cx="46037"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39" name="Oval 38"/>
          <p:cNvSpPr/>
          <p:nvPr/>
        </p:nvSpPr>
        <p:spPr>
          <a:xfrm>
            <a:off x="7156450" y="4919663"/>
            <a:ext cx="12858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40" name="Oval 39"/>
          <p:cNvSpPr/>
          <p:nvPr/>
        </p:nvSpPr>
        <p:spPr>
          <a:xfrm>
            <a:off x="7161213" y="4648200"/>
            <a:ext cx="12858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8" name="Rectangle 7"/>
          <p:cNvSpPr/>
          <p:nvPr/>
        </p:nvSpPr>
        <p:spPr>
          <a:xfrm>
            <a:off x="6096000" y="4495800"/>
            <a:ext cx="2538413"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charset="0"/>
                <a:ea typeface="新細明體" pitchFamily="18" charset="-120"/>
              </a:defRPr>
            </a:lvl1pPr>
            <a:lvl2pPr marL="742950" indent="-285750">
              <a:defRPr b="1">
                <a:solidFill>
                  <a:schemeClr val="tx1"/>
                </a:solidFill>
                <a:latin typeface="Arial" charset="0"/>
                <a:ea typeface="新細明體" pitchFamily="18" charset="-120"/>
              </a:defRPr>
            </a:lvl2pPr>
            <a:lvl3pPr marL="1143000" indent="-228600">
              <a:defRPr b="1">
                <a:solidFill>
                  <a:schemeClr val="tx1"/>
                </a:solidFill>
                <a:latin typeface="Arial" charset="0"/>
                <a:ea typeface="新細明體" pitchFamily="18" charset="-120"/>
              </a:defRPr>
            </a:lvl3pPr>
            <a:lvl4pPr marL="1600200" indent="-228600">
              <a:defRPr b="1">
                <a:solidFill>
                  <a:schemeClr val="tx1"/>
                </a:solidFill>
                <a:latin typeface="Arial" charset="0"/>
                <a:ea typeface="新細明體" pitchFamily="18" charset="-120"/>
              </a:defRPr>
            </a:lvl4pPr>
            <a:lvl5pPr marL="2057400" indent="-228600">
              <a:defRPr b="1">
                <a:solidFill>
                  <a:schemeClr val="tx1"/>
                </a:solidFill>
                <a:latin typeface="Arial" charset="0"/>
                <a:ea typeface="新細明體" pitchFamily="18" charset="-120"/>
              </a:defRPr>
            </a:lvl5pPr>
            <a:lvl6pPr marL="2514600" indent="-228600" eaLnBrk="0" fontAlgn="base" hangingPunct="0">
              <a:spcBef>
                <a:spcPct val="0"/>
              </a:spcBef>
              <a:spcAft>
                <a:spcPct val="0"/>
              </a:spcAft>
              <a:defRPr b="1">
                <a:solidFill>
                  <a:schemeClr val="tx1"/>
                </a:solidFill>
                <a:latin typeface="Arial" charset="0"/>
                <a:ea typeface="新細明體" pitchFamily="18" charset="-120"/>
              </a:defRPr>
            </a:lvl6pPr>
            <a:lvl7pPr marL="2971800" indent="-228600" eaLnBrk="0" fontAlgn="base" hangingPunct="0">
              <a:spcBef>
                <a:spcPct val="0"/>
              </a:spcBef>
              <a:spcAft>
                <a:spcPct val="0"/>
              </a:spcAft>
              <a:defRPr b="1">
                <a:solidFill>
                  <a:schemeClr val="tx1"/>
                </a:solidFill>
                <a:latin typeface="Arial" charset="0"/>
                <a:ea typeface="新細明體" pitchFamily="18" charset="-120"/>
              </a:defRPr>
            </a:lvl7pPr>
            <a:lvl8pPr marL="3429000" indent="-228600" eaLnBrk="0" fontAlgn="base" hangingPunct="0">
              <a:spcBef>
                <a:spcPct val="0"/>
              </a:spcBef>
              <a:spcAft>
                <a:spcPct val="0"/>
              </a:spcAft>
              <a:defRPr b="1">
                <a:solidFill>
                  <a:schemeClr val="tx1"/>
                </a:solidFill>
                <a:latin typeface="Arial" charset="0"/>
                <a:ea typeface="新細明體" pitchFamily="18" charset="-120"/>
              </a:defRPr>
            </a:lvl8pPr>
            <a:lvl9pPr marL="3886200" indent="-228600" eaLnBrk="0" fontAlgn="base" hangingPunct="0">
              <a:spcBef>
                <a:spcPct val="0"/>
              </a:spcBef>
              <a:spcAft>
                <a:spcPct val="0"/>
              </a:spcAft>
              <a:defRPr b="1">
                <a:solidFill>
                  <a:schemeClr val="tx1"/>
                </a:solidFill>
                <a:latin typeface="Arial" charset="0"/>
                <a:ea typeface="新細明體" pitchFamily="18" charset="-120"/>
              </a:defRPr>
            </a:lvl9pPr>
          </a:lstStyle>
          <a:p>
            <a:pPr algn="ctr"/>
            <a:endParaRPr lang="en-US" altLang="en-US">
              <a:solidFill>
                <a:srgbClr val="FFFFFF"/>
              </a:solidFill>
              <a:latin typeface="Calibri" pitchFamily="34" charset="0"/>
            </a:endParaRPr>
          </a:p>
        </p:txBody>
      </p:sp>
      <p:sp>
        <p:nvSpPr>
          <p:cNvPr id="62484" name="TextBox 8"/>
          <p:cNvSpPr txBox="1">
            <a:spLocks noChangeArrowheads="1"/>
          </p:cNvSpPr>
          <p:nvPr/>
        </p:nvSpPr>
        <p:spPr bwMode="auto">
          <a:xfrm>
            <a:off x="6205538" y="604202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Arial" charset="0"/>
              </a:rPr>
              <a:t>smooth circular turn</a:t>
            </a:r>
          </a:p>
        </p:txBody>
      </p:sp>
      <p:sp>
        <p:nvSpPr>
          <p:cNvPr id="4" name="TextBox 3"/>
          <p:cNvSpPr txBox="1"/>
          <p:nvPr/>
        </p:nvSpPr>
        <p:spPr>
          <a:xfrm>
            <a:off x="8763000" y="3593068"/>
            <a:ext cx="351378" cy="369332"/>
          </a:xfrm>
          <a:prstGeom prst="rect">
            <a:avLst/>
          </a:prstGeom>
          <a:noFill/>
        </p:spPr>
        <p:txBody>
          <a:bodyPr wrap="none" rtlCol="0">
            <a:spAutoFit/>
          </a:bodyPr>
          <a:lstStyle/>
          <a:p>
            <a:r>
              <a:rPr lang="en-US" dirty="0" smtClean="0"/>
              <a:t>C</a:t>
            </a:r>
            <a:endParaRPr lang="en-US" dirty="0"/>
          </a:p>
        </p:txBody>
      </p:sp>
      <p:sp>
        <p:nvSpPr>
          <p:cNvPr id="5" name="Oval 4"/>
          <p:cNvSpPr/>
          <p:nvPr/>
        </p:nvSpPr>
        <p:spPr>
          <a:xfrm>
            <a:off x="8763000" y="36885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941663" y="52936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7374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229600" cy="1143000"/>
          </a:xfrm>
        </p:spPr>
        <p:txBody>
          <a:bodyPr/>
          <a:lstStyle/>
          <a:p>
            <a:r>
              <a:rPr lang="en-US" altLang="en-US" dirty="0" smtClean="0">
                <a:ea typeface="新細明體" pitchFamily="18" charset="-120"/>
              </a:rPr>
              <a:t>Exercise 16.8 (take home exercise)</a:t>
            </a:r>
          </a:p>
        </p:txBody>
      </p:sp>
      <p:sp>
        <p:nvSpPr>
          <p:cNvPr id="9219" name="Content Placeholder 2"/>
          <p:cNvSpPr>
            <a:spLocks noGrp="1"/>
          </p:cNvSpPr>
          <p:nvPr>
            <p:ph idx="1"/>
          </p:nvPr>
        </p:nvSpPr>
        <p:spPr/>
        <p:txBody>
          <a:bodyPr/>
          <a:lstStyle/>
          <a:p>
            <a:r>
              <a:rPr lang="en-US" altLang="en-US" dirty="0" smtClean="0">
                <a:ea typeface="新細明體" pitchFamily="18" charset="-120"/>
              </a:rPr>
              <a:t>Why PID control is </a:t>
            </a:r>
            <a:r>
              <a:rPr lang="en-US" altLang="en-US" smtClean="0">
                <a:ea typeface="新細明體" pitchFamily="18" charset="-120"/>
              </a:rPr>
              <a:t>good control method?</a:t>
            </a:r>
            <a:endParaRPr lang="en-US" altLang="en-US" dirty="0" smtClean="0">
              <a:ea typeface="新細明體" pitchFamily="18" charset="-120"/>
            </a:endParaRPr>
          </a:p>
          <a:p>
            <a:r>
              <a:rPr lang="en-US" altLang="en-US" dirty="0" smtClean="0">
                <a:ea typeface="新細明體" pitchFamily="18" charset="-120"/>
              </a:rPr>
              <a:t>Describe a PID control system for keeping the water to be at 23 degrees Celsius. </a:t>
            </a:r>
          </a:p>
          <a:p>
            <a:r>
              <a:rPr lang="en-US" altLang="en-US" dirty="0" smtClean="0">
                <a:ea typeface="新細明體" pitchFamily="18" charset="-120"/>
              </a:rPr>
              <a:t>Discus </a:t>
            </a:r>
            <a:r>
              <a:rPr lang="en-US" altLang="en-US" dirty="0" smtClean="0">
                <a:ea typeface="新細明體" pitchFamily="18" charset="-120"/>
              </a:rPr>
              <a:t>what are the uses of Proportional , Integration, and Derivation in the above application.</a:t>
            </a:r>
          </a:p>
        </p:txBody>
      </p:sp>
      <p:sp>
        <p:nvSpPr>
          <p:cNvPr id="4" name="Footer Placeholder 3"/>
          <p:cNvSpPr>
            <a:spLocks noGrp="1"/>
          </p:cNvSpPr>
          <p:nvPr>
            <p:ph type="ftr" sz="quarter" idx="11"/>
          </p:nvPr>
        </p:nvSpPr>
        <p:spPr/>
        <p:txBody>
          <a:bodyPr/>
          <a:lstStyle/>
          <a:p>
            <a:pPr>
              <a:defRPr/>
            </a:pPr>
            <a:r>
              <a:rPr lang="en-US" smtClean="0"/>
              <a:t>CEG2400 Ch16:  feedback control  V7f</a:t>
            </a:r>
            <a:endParaRPr lang="en-US"/>
          </a:p>
        </p:txBody>
      </p:sp>
      <p:sp>
        <p:nvSpPr>
          <p:cNvPr id="92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17058AC8-D963-4E81-BA41-A4C6FBC10874}" type="slidenum">
              <a:rPr lang="en-US" altLang="en-US" sz="1200" smtClean="0">
                <a:solidFill>
                  <a:srgbClr val="898989"/>
                </a:solidFill>
                <a:latin typeface="Arial" charset="0"/>
              </a:rPr>
              <a:pPr>
                <a:spcBef>
                  <a:spcPct val="0"/>
                </a:spcBef>
                <a:buFontTx/>
                <a:buNone/>
              </a:pPr>
              <a:t>72</a:t>
            </a:fld>
            <a:endParaRPr lang="en-US" altLang="en-US" sz="1200" smtClean="0">
              <a:solidFill>
                <a:srgbClr val="898989"/>
              </a:solidFill>
              <a:latin typeface="Arial" charset="0"/>
            </a:endParaRPr>
          </a:p>
        </p:txBody>
      </p:sp>
    </p:spTree>
    <p:extLst>
      <p:ext uri="{BB962C8B-B14F-4D97-AF65-F5344CB8AC3E}">
        <p14:creationId xmlns:p14="http://schemas.microsoft.com/office/powerpoint/2010/main" val="1599079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TW" smtClean="0"/>
              <a:t>Summary</a:t>
            </a:r>
            <a:endParaRPr lang="en-US" altLang="en-US" smtClean="0">
              <a:ea typeface="新細明體" pitchFamily="18" charset="-120"/>
            </a:endParaRPr>
          </a:p>
        </p:txBody>
      </p:sp>
      <p:sp>
        <p:nvSpPr>
          <p:cNvPr id="63491" name="Rectangle 3"/>
          <p:cNvSpPr>
            <a:spLocks noGrp="1" noChangeArrowheads="1"/>
          </p:cNvSpPr>
          <p:nvPr>
            <p:ph idx="1"/>
          </p:nvPr>
        </p:nvSpPr>
        <p:spPr/>
        <p:txBody>
          <a:bodyPr/>
          <a:lstStyle/>
          <a:p>
            <a:pPr eaLnBrk="1" hangingPunct="1"/>
            <a:r>
              <a:rPr lang="en-US" altLang="zh-TW" dirty="0" smtClean="0"/>
              <a:t>Studies PID control theory and implementation</a:t>
            </a:r>
          </a:p>
          <a:p>
            <a:pPr eaLnBrk="1" hangingPunct="1"/>
            <a:r>
              <a:rPr lang="en-US" altLang="zh-TW" dirty="0" smtClean="0"/>
              <a:t>Learn how to tune PID systems</a:t>
            </a:r>
          </a:p>
          <a:p>
            <a:pPr eaLnBrk="1" hangingPunct="1"/>
            <a:endParaRPr lang="en-US" altLang="en-US" dirty="0" smtClean="0">
              <a:ea typeface="新細明體" pitchFamily="18" charset="-120"/>
            </a:endParaRPr>
          </a:p>
        </p:txBody>
      </p:sp>
      <p:sp>
        <p:nvSpPr>
          <p:cNvPr id="634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200" b="0" smtClean="0">
                <a:latin typeface="Arial" charset="0"/>
              </a:rPr>
              <a:t>CEG2400 Ch16:  feedback control  V7f</a:t>
            </a:r>
          </a:p>
        </p:txBody>
      </p:sp>
      <p:sp>
        <p:nvSpPr>
          <p:cNvPr id="634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fld id="{2444A7B6-4008-44FE-B985-430B6CBE0EC5}" type="slidenum">
              <a:rPr lang="en-US" altLang="en-US" sz="1200" b="0">
                <a:latin typeface="Arial" charset="0"/>
              </a:rPr>
              <a:pPr>
                <a:spcBef>
                  <a:spcPct val="0"/>
                </a:spcBef>
                <a:buFontTx/>
                <a:buNone/>
              </a:pPr>
              <a:t>73</a:t>
            </a:fld>
            <a:endParaRPr lang="en-US" altLang="en-US" sz="1200" b="0">
              <a:latin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CEG2400 Ch16:  feedback control  V7f</a:t>
            </a:r>
            <a:endParaRPr lang="en-US"/>
          </a:p>
        </p:txBody>
      </p:sp>
      <p:sp>
        <p:nvSpPr>
          <p:cNvPr id="3" name="Slide Number Placeholder 2"/>
          <p:cNvSpPr>
            <a:spLocks noGrp="1"/>
          </p:cNvSpPr>
          <p:nvPr>
            <p:ph type="sldNum" sz="quarter" idx="12"/>
          </p:nvPr>
        </p:nvSpPr>
        <p:spPr/>
        <p:txBody>
          <a:bodyPr/>
          <a:lstStyle/>
          <a:p>
            <a:fld id="{D15870D8-57F8-4826-9C3A-6CAE510FD2E3}" type="slidenum">
              <a:rPr lang="en-US" altLang="en-US" smtClean="0"/>
              <a:pPr/>
              <a:t>74</a:t>
            </a:fld>
            <a:endParaRPr lang="en-US" altLang="en-US"/>
          </a:p>
        </p:txBody>
      </p:sp>
      <p:pic>
        <p:nvPicPr>
          <p:cNvPr id="4" name="Picture 3" descr="C:\Users\khwong\AppData\Local\Microsoft\Windows\INetCache\Content.Word\New Picture.bmp"/>
          <p:cNvPicPr/>
          <p:nvPr/>
        </p:nvPicPr>
        <p:blipFill>
          <a:blip r:embed="rId2">
            <a:extLst>
              <a:ext uri="{28A0092B-C50C-407E-A947-70E740481C1C}">
                <a14:useLocalDpi xmlns:a14="http://schemas.microsoft.com/office/drawing/2010/main" val="0"/>
              </a:ext>
            </a:extLst>
          </a:blip>
          <a:srcRect/>
          <a:stretch>
            <a:fillRect/>
          </a:stretch>
        </p:blipFill>
        <p:spPr bwMode="auto">
          <a:xfrm>
            <a:off x="1114839" y="914400"/>
            <a:ext cx="6371590" cy="3537585"/>
          </a:xfrm>
          <a:prstGeom prst="rect">
            <a:avLst/>
          </a:prstGeom>
          <a:noFill/>
          <a:ln>
            <a:noFill/>
          </a:ln>
        </p:spPr>
      </p:pic>
      <p:sp>
        <p:nvSpPr>
          <p:cNvPr id="5" name="Rectangle 4"/>
          <p:cNvSpPr/>
          <p:nvPr/>
        </p:nvSpPr>
        <p:spPr>
          <a:xfrm>
            <a:off x="2057400" y="5029200"/>
            <a:ext cx="4852610" cy="369332"/>
          </a:xfrm>
          <a:prstGeom prst="rect">
            <a:avLst/>
          </a:prstGeom>
        </p:spPr>
        <p:txBody>
          <a:bodyPr wrap="none">
            <a:spAutoFit/>
          </a:bodyPr>
          <a:lstStyle/>
          <a:p>
            <a:r>
              <a:rPr lang="en-US" dirty="0" smtClean="0"/>
              <a:t>Block </a:t>
            </a:r>
            <a:r>
              <a:rPr lang="en-US" dirty="0"/>
              <a:t>diagram of </a:t>
            </a:r>
            <a:r>
              <a:rPr lang="en-US" dirty="0" smtClean="0"/>
              <a:t>our robot control system</a:t>
            </a:r>
            <a:endParaRPr lang="en-US" dirty="0"/>
          </a:p>
        </p:txBody>
      </p:sp>
      <p:sp>
        <p:nvSpPr>
          <p:cNvPr id="6" name="TextBox 5"/>
          <p:cNvSpPr txBox="1"/>
          <p:nvPr/>
        </p:nvSpPr>
        <p:spPr>
          <a:xfrm>
            <a:off x="1981200" y="228600"/>
            <a:ext cx="1236236" cy="369332"/>
          </a:xfrm>
          <a:prstGeom prst="rect">
            <a:avLst/>
          </a:prstGeom>
          <a:noFill/>
        </p:spPr>
        <p:txBody>
          <a:bodyPr wrap="none" rtlCol="0">
            <a:spAutoFit/>
          </a:bodyPr>
          <a:lstStyle/>
          <a:p>
            <a:r>
              <a:rPr lang="en-US" dirty="0" smtClean="0"/>
              <a:t>Appendix</a:t>
            </a:r>
            <a:endParaRPr lang="en-US" dirty="0"/>
          </a:p>
        </p:txBody>
      </p:sp>
    </p:spTree>
    <p:extLst>
      <p:ext uri="{BB962C8B-B14F-4D97-AF65-F5344CB8AC3E}">
        <p14:creationId xmlns:p14="http://schemas.microsoft.com/office/powerpoint/2010/main" val="937143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CEG2400 Ch16:  feedback control  V7f</a:t>
            </a:r>
            <a:endParaRPr lang="en-US"/>
          </a:p>
        </p:txBody>
      </p:sp>
      <p:sp>
        <p:nvSpPr>
          <p:cNvPr id="3" name="Slide Number Placeholder 2"/>
          <p:cNvSpPr>
            <a:spLocks noGrp="1"/>
          </p:cNvSpPr>
          <p:nvPr>
            <p:ph type="sldNum" sz="quarter" idx="12"/>
          </p:nvPr>
        </p:nvSpPr>
        <p:spPr/>
        <p:txBody>
          <a:bodyPr/>
          <a:lstStyle/>
          <a:p>
            <a:fld id="{D15870D8-57F8-4826-9C3A-6CAE510FD2E3}" type="slidenum">
              <a:rPr lang="en-US" altLang="en-US" smtClean="0"/>
              <a:pPr/>
              <a:t>75</a:t>
            </a:fld>
            <a:endParaRPr lang="en-US" alt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06245" y="1303020"/>
            <a:ext cx="5731510" cy="4251960"/>
          </a:xfrm>
          <a:prstGeom prst="rect">
            <a:avLst/>
          </a:prstGeom>
        </p:spPr>
      </p:pic>
      <p:sp>
        <p:nvSpPr>
          <p:cNvPr id="5" name="Rectangle 4"/>
          <p:cNvSpPr/>
          <p:nvPr/>
        </p:nvSpPr>
        <p:spPr>
          <a:xfrm>
            <a:off x="3048000" y="5867400"/>
            <a:ext cx="4839786" cy="369332"/>
          </a:xfrm>
          <a:prstGeom prst="rect">
            <a:avLst/>
          </a:prstGeom>
        </p:spPr>
        <p:txBody>
          <a:bodyPr wrap="none">
            <a:spAutoFit/>
          </a:bodyPr>
          <a:lstStyle/>
          <a:p>
            <a:r>
              <a:rPr lang="en-US" dirty="0"/>
              <a:t>The schematic of the </a:t>
            </a:r>
            <a:r>
              <a:rPr lang="en-US" dirty="0" smtClean="0"/>
              <a:t>robot control system</a:t>
            </a:r>
            <a:endParaRPr lang="en-US" dirty="0"/>
          </a:p>
        </p:txBody>
      </p:sp>
    </p:spTree>
    <p:extLst>
      <p:ext uri="{BB962C8B-B14F-4D97-AF65-F5344CB8AC3E}">
        <p14:creationId xmlns:p14="http://schemas.microsoft.com/office/powerpoint/2010/main" val="281673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servo motors</a:t>
            </a:r>
            <a:endParaRPr lang="en-US" dirty="0"/>
          </a:p>
        </p:txBody>
      </p:sp>
      <p:sp>
        <p:nvSpPr>
          <p:cNvPr id="3" name="Content Placeholder 2"/>
          <p:cNvSpPr>
            <a:spLocks noGrp="1"/>
          </p:cNvSpPr>
          <p:nvPr>
            <p:ph idx="1"/>
          </p:nvPr>
        </p:nvSpPr>
        <p:spPr/>
        <p:txBody>
          <a:bodyPr/>
          <a:lstStyle/>
          <a:p>
            <a:r>
              <a:rPr lang="en-US" dirty="0" smtClean="0">
                <a:hlinkClick r:id="rId2"/>
              </a:rPr>
              <a:t>Making humanoid robots , or</a:t>
            </a:r>
          </a:p>
          <a:p>
            <a:r>
              <a:rPr lang="en-US" dirty="0" smtClean="0">
                <a:hlinkClick r:id="rId3"/>
              </a:rPr>
              <a:t>Robot Arms</a:t>
            </a:r>
            <a:endParaRPr lang="en-US" dirty="0" smtClean="0">
              <a:hlinkClick r:id="rId2"/>
            </a:endParaRPr>
          </a:p>
          <a:p>
            <a:r>
              <a:rPr lang="en-US" sz="1600" dirty="0" smtClean="0">
                <a:hlinkClick r:id="rId2"/>
              </a:rPr>
              <a:t>https://www.youtube.com/watch?v=n_1aVNnz9rA</a:t>
            </a:r>
            <a:endParaRPr lang="en-US" sz="1600" dirty="0" smtClean="0"/>
          </a:p>
          <a:p>
            <a:r>
              <a:rPr lang="en-US" sz="1600" dirty="0">
                <a:hlinkClick r:id="rId3"/>
              </a:rPr>
              <a:t>https://www.youtube.com/watch?v=NZ6V63u_-</a:t>
            </a:r>
            <a:r>
              <a:rPr lang="en-US" sz="1600" dirty="0" smtClean="0">
                <a:hlinkClick r:id="rId3"/>
              </a:rPr>
              <a:t>D8</a:t>
            </a:r>
            <a:endParaRPr lang="en-US" sz="16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CEG2400 Ch16:  feedback control  V7f</a:t>
            </a:r>
            <a:endParaRPr lang="en-US"/>
          </a:p>
        </p:txBody>
      </p:sp>
      <p:sp>
        <p:nvSpPr>
          <p:cNvPr id="5" name="Slide Number Placeholder 4"/>
          <p:cNvSpPr>
            <a:spLocks noGrp="1"/>
          </p:cNvSpPr>
          <p:nvPr>
            <p:ph type="sldNum" sz="quarter" idx="12"/>
          </p:nvPr>
        </p:nvSpPr>
        <p:spPr/>
        <p:txBody>
          <a:bodyPr/>
          <a:lstStyle/>
          <a:p>
            <a:fld id="{5C1178AA-3FEB-4D43-9798-61C0D184AD5A}" type="slidenum">
              <a:rPr lang="en-US" altLang="en-US" smtClean="0"/>
              <a:pPr/>
              <a:t>8</a:t>
            </a:fld>
            <a:endParaRPr lang="en-US" altLang="en-US"/>
          </a:p>
        </p:txBody>
      </p:sp>
      <p:pic>
        <p:nvPicPr>
          <p:cNvPr id="59394"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90800"/>
            <a:ext cx="2362200" cy="357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16" y="3556609"/>
            <a:ext cx="333257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644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zh-TW" smtClean="0"/>
              <a:t>CEG2400 Ch16:  feedback control  V7f</a:t>
            </a:r>
            <a:endParaRPr lang="en-US" altLang="zh-TW"/>
          </a:p>
        </p:txBody>
      </p:sp>
      <p:sp>
        <p:nvSpPr>
          <p:cNvPr id="7" name="Slide Number Placeholder 5"/>
          <p:cNvSpPr>
            <a:spLocks noGrp="1"/>
          </p:cNvSpPr>
          <p:nvPr>
            <p:ph type="sldNum" sz="quarter" idx="12"/>
          </p:nvPr>
        </p:nvSpPr>
        <p:spPr/>
        <p:txBody>
          <a:bodyPr/>
          <a:lstStyle/>
          <a:p>
            <a:fld id="{1568B547-E850-4A92-B2F2-CEB4AA58B21C}" type="slidenum">
              <a:rPr lang="en-US" altLang="zh-TW"/>
              <a:pPr/>
              <a:t>9</a:t>
            </a:fld>
            <a:endParaRPr lang="en-US" altLang="zh-TW"/>
          </a:p>
        </p:txBody>
      </p:sp>
      <p:sp>
        <p:nvSpPr>
          <p:cNvPr id="96258" name="Rectangle 2"/>
          <p:cNvSpPr>
            <a:spLocks noGrp="1" noChangeArrowheads="1"/>
          </p:cNvSpPr>
          <p:nvPr>
            <p:ph type="title"/>
          </p:nvPr>
        </p:nvSpPr>
        <p:spPr/>
        <p:txBody>
          <a:bodyPr/>
          <a:lstStyle/>
          <a:p>
            <a:r>
              <a:rPr lang="en-US" altLang="en-US" dirty="0" smtClean="0"/>
              <a:t>2) Stepping motor (stepper)</a:t>
            </a:r>
            <a:endParaRPr lang="en-US" altLang="en-US" dirty="0"/>
          </a:p>
        </p:txBody>
      </p:sp>
      <p:sp>
        <p:nvSpPr>
          <p:cNvPr id="96259" name="Rectangle 3"/>
          <p:cNvSpPr>
            <a:spLocks noGrp="1" noChangeArrowheads="1"/>
          </p:cNvSpPr>
          <p:nvPr>
            <p:ph type="body" idx="1"/>
          </p:nvPr>
        </p:nvSpPr>
        <p:spPr/>
        <p:txBody>
          <a:bodyPr/>
          <a:lstStyle/>
          <a:p>
            <a:r>
              <a:rPr lang="en-US" altLang="zh-TW" dirty="0"/>
              <a:t>Stepping motors are good positional control motors used widely in digital controlled machineries such as digital arm-clocks, printers, disk drives etc.</a:t>
            </a:r>
          </a:p>
          <a:p>
            <a:endParaRPr lang="en-US" altLang="en-US" dirty="0"/>
          </a:p>
        </p:txBody>
      </p:sp>
      <p:pic>
        <p:nvPicPr>
          <p:cNvPr id="96260" name="Picture 4" descr="sstep12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21306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47091" y="5410200"/>
            <a:ext cx="7248523" cy="1200329"/>
          </a:xfrm>
          <a:prstGeom prst="rect">
            <a:avLst/>
          </a:prstGeom>
          <a:noFill/>
        </p:spPr>
        <p:txBody>
          <a:bodyPr wrap="none" rtlCol="0">
            <a:spAutoFit/>
          </a:bodyPr>
          <a:lstStyle/>
          <a:p>
            <a:r>
              <a:rPr lang="en-US" dirty="0" smtClean="0"/>
              <a:t>How does a stepping motor work</a:t>
            </a:r>
            <a:r>
              <a:rPr lang="en-US" dirty="0"/>
              <a:t>? </a:t>
            </a:r>
            <a:endParaRPr lang="en-US" dirty="0" smtClean="0"/>
          </a:p>
          <a:p>
            <a:r>
              <a:rPr lang="en-US" dirty="0">
                <a:hlinkClick r:id="rId3"/>
              </a:rPr>
              <a:t>https://</a:t>
            </a:r>
            <a:r>
              <a:rPr lang="en-US" dirty="0" smtClean="0">
                <a:hlinkClick r:id="rId3"/>
              </a:rPr>
              <a:t>www.youtube.com/watch?v=TWMai3oirnM</a:t>
            </a:r>
            <a:endParaRPr lang="en-US" dirty="0" smtClean="0"/>
          </a:p>
          <a:p>
            <a:r>
              <a:rPr lang="en-US" dirty="0" smtClean="0">
                <a:hlinkClick r:id="rId4"/>
              </a:rPr>
              <a:t>                          https</a:t>
            </a:r>
            <a:r>
              <a:rPr lang="en-US" dirty="0">
                <a:hlinkClick r:id="rId4"/>
              </a:rPr>
              <a:t>://</a:t>
            </a:r>
            <a:r>
              <a:rPr lang="en-US" dirty="0" smtClean="0">
                <a:hlinkClick r:id="rId4"/>
              </a:rPr>
              <a:t>www.youtube.com/watch?v=eyqwLiowZiU</a:t>
            </a:r>
            <a:endParaRPr lang="en-US" dirty="0" smtClean="0"/>
          </a:p>
          <a:p>
            <a:endParaRPr lang="en-US" dirty="0"/>
          </a:p>
        </p:txBody>
      </p:sp>
      <p:pic>
        <p:nvPicPr>
          <p:cNvPr id="59397" name="Picture 5">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733800"/>
            <a:ext cx="1581150" cy="80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482008"/>
            <a:ext cx="2295384" cy="172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0" y="5204791"/>
            <a:ext cx="3698448" cy="369332"/>
          </a:xfrm>
          <a:prstGeom prst="rect">
            <a:avLst/>
          </a:prstGeom>
          <a:noFill/>
        </p:spPr>
        <p:txBody>
          <a:bodyPr wrap="none" rtlCol="0">
            <a:spAutoFit/>
          </a:bodyPr>
          <a:lstStyle/>
          <a:p>
            <a:r>
              <a:rPr lang="en-US" dirty="0" smtClean="0"/>
              <a:t>The stepping motor in our robot</a:t>
            </a:r>
            <a:endParaRPr lang="en-US" dirty="0"/>
          </a:p>
        </p:txBody>
      </p:sp>
      <p:pic>
        <p:nvPicPr>
          <p:cNvPr id="5941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841750"/>
            <a:ext cx="1498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00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4603</TotalTime>
  <Words>5106</Words>
  <Application>Microsoft Office PowerPoint</Application>
  <PresentationFormat>On-screen Show (4:3)</PresentationFormat>
  <Paragraphs>1270</Paragraphs>
  <Slides>75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Office Theme</vt:lpstr>
      <vt:lpstr>Equation</vt:lpstr>
      <vt:lpstr>Chart</vt:lpstr>
      <vt:lpstr>Chapter 16 Feedback control of motors, based on  Demo2017.c and PIDRobotDemo.c </vt:lpstr>
      <vt:lpstr>Objectives</vt:lpstr>
      <vt:lpstr>1a) Direct Current (DC) motors </vt:lpstr>
      <vt:lpstr>Motors</vt:lpstr>
      <vt:lpstr>Small Direct Current D.C.  motors</vt:lpstr>
      <vt:lpstr>Motor control chip</vt:lpstr>
      <vt:lpstr>Servo motors (based on DC motor)</vt:lpstr>
      <vt:lpstr>Use of servo motors</vt:lpstr>
      <vt:lpstr>2) Stepping motor (stepper)</vt:lpstr>
      <vt:lpstr>Stepping motor (4-phase) and Circuit</vt:lpstr>
      <vt:lpstr>Stepping (stepper)motor control table</vt:lpstr>
      <vt:lpstr>Control method comparisons</vt:lpstr>
      <vt:lpstr>Use of stepping motor</vt:lpstr>
      <vt:lpstr>Stepping motor (stepper) in our robot</vt:lpstr>
      <vt:lpstr>Other usage</vt:lpstr>
      <vt:lpstr>Stepping motor smooth control method</vt:lpstr>
      <vt:lpstr>3) open-loop and closed-loop control</vt:lpstr>
      <vt:lpstr>Open-loop motor control and its problems </vt:lpstr>
      <vt:lpstr>Exercise</vt:lpstr>
      <vt:lpstr>Feedback control</vt:lpstr>
      <vt:lpstr>First you  need to have speed encoders</vt:lpstr>
      <vt:lpstr>Wheel encoder</vt:lpstr>
      <vt:lpstr>PowerPoint Presentation</vt:lpstr>
      <vt:lpstr>Exercise 1: (Fill in ?__)</vt:lpstr>
      <vt:lpstr>Speed encoder</vt:lpstr>
      <vt:lpstr>New speed encoder 2017</vt:lpstr>
      <vt:lpstr>Speed encoder  https://www.pololu.com/product/1443 </vt:lpstr>
      <vt:lpstr> 4) Control methods</vt:lpstr>
      <vt:lpstr>I) Proportional closed-loop feed back control system </vt:lpstr>
      <vt:lpstr>II) PID (proportional-integral-derivative) control</vt:lpstr>
      <vt:lpstr>control method: PID (proportional-integral-derivative) control</vt:lpstr>
      <vt:lpstr>Introduction</vt:lpstr>
      <vt:lpstr> Exercise 2: Values to evaluate a control system </vt:lpstr>
      <vt:lpstr>Use of PID control terms are intertwined http://en.wikipedia.org/wiki/PID_controller</vt:lpstr>
      <vt:lpstr>Effects of adjusting parameters http://en.wikipedia.org/wiki/PID_controller </vt:lpstr>
      <vt:lpstr>Software</vt:lpstr>
      <vt:lpstr>PID control algorithm</vt:lpstr>
      <vt:lpstr>Overview</vt:lpstr>
      <vt:lpstr>Speed encoder interfacing (show left motor only)</vt:lpstr>
      <vt:lpstr>Exercise 3 (refer to Demo2017.c) _irq interrupt programming method for the main PID loop, using a counter (intcount)</vt:lpstr>
      <vt:lpstr>The interrupt service routine enables the loop  to run 4 times in a second</vt:lpstr>
      <vt:lpstr>Part 2 :Algorithm for PID core</vt:lpstr>
      <vt:lpstr>part 2: PID core</vt:lpstr>
      <vt:lpstr>control method: PID (proportional-integral-derivative) control</vt:lpstr>
      <vt:lpstr>Inside the PID core, we will study these lines</vt:lpstr>
      <vt:lpstr>Dead band line5) if((leftErr&lt;DeadBand*(-1))||(leftErr&gt;DeadBand)) </vt:lpstr>
      <vt:lpstr>Exercise 4:  Discuss what will happen if dead-band is changed from 1 to (a) 0.5, or (b) 2. Example of a dead band ;do nothing  “if 10-1&lt;leftPRM &lt;10+1</vt:lpstr>
      <vt:lpstr>Recall:Parameters for evaluating a control system</vt:lpstr>
      <vt:lpstr>(line 7) Effects of increasing  Kp(P) http://en.wikipedia.org/wiki/PID_controller </vt:lpstr>
      <vt:lpstr>Example: t0t1, The proportional term  when the measurement is below the set point (leftRPMset), proportional P term is +ve</vt:lpstr>
      <vt:lpstr>Exercise 5: Fill in ?__: t0t1, The proportional term  when the measurement is below the set point (leftRPMset), proportional P term is +ve</vt:lpstr>
      <vt:lpstr>Example: t1t3,The proportional term when the measurement is below the set point (leftRPMset), the proportional P term is +ve</vt:lpstr>
      <vt:lpstr>Understanding PID –a little summary for the P proportional term</vt:lpstr>
      <vt:lpstr>(line 9 ) Effects of increasing Kd (D) http://en.wikipedia.org/wiki/PID_controller </vt:lpstr>
      <vt:lpstr>Derivative term</vt:lpstr>
      <vt:lpstr>Example: time 0 t1, the Derivative term (=current-previous) When the measurement is rising, the Derivative term is -ve</vt:lpstr>
      <vt:lpstr>Example: time t1t2, the Derivative term When the measurement is rising, the Derivative term is -ve</vt:lpstr>
      <vt:lpstr>Little Summary: Negative D Derivative term</vt:lpstr>
      <vt:lpstr>Example: time t2t3, the Derivative term When the measurement is falling, the Derivative term is +ve</vt:lpstr>
      <vt:lpstr>Exercise 6:Fill in ?_ time t2t3, the Derivative term When the measurement is falling, the Derivative term is +ve</vt:lpstr>
      <vt:lpstr>Little Summary: Positive D Derivative term</vt:lpstr>
      <vt:lpstr>Understanding PID –a little summary for the D derivative term</vt:lpstr>
      <vt:lpstr>(line 8)Effects of increasing Ki (I) http://en.wikipedia.org/wiki/PID_controller </vt:lpstr>
      <vt:lpstr>control method: PID (proportional-integral-derivative) control</vt:lpstr>
      <vt:lpstr>Time  near steady state  leftRPMset=leftRPM hence leftErr =0,  leftlastErr=0 leftP=0, leftD=0</vt:lpstr>
      <vt:lpstr>The integral term is found by adding all previous errors  same as leftaccErr=sum{leftErr(t=0)+leftErr(t=1)+.. +leftErr(t=now)}</vt:lpstr>
      <vt:lpstr>How the integral term adjusts itself automatically near steady state</vt:lpstr>
      <vt:lpstr>Understanding PID –a little summary for the I Integral term</vt:lpstr>
      <vt:lpstr>PID Tuning (usually done by trail and error)</vt:lpstr>
      <vt:lpstr>Application of</vt:lpstr>
      <vt:lpstr>Exercise 16.7: Robot Turning (for smooth circular turns around 90-degree corners) http://micromouse.cannock.ac.uk/dynamics/smoothcorners.htm</vt:lpstr>
      <vt:lpstr>Exercise 16.8 (take home exercise)</vt:lpstr>
      <vt:lpstr>Summary</vt:lpstr>
      <vt:lpstr>PowerPoint Presentation</vt:lpstr>
      <vt:lpstr>PowerPoint Presentation</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khwong</dc:creator>
  <cp:lastModifiedBy>khwong</cp:lastModifiedBy>
  <cp:revision>373</cp:revision>
  <cp:lastPrinted>2017-11-13T08:03:55Z</cp:lastPrinted>
  <dcterms:created xsi:type="dcterms:W3CDTF">2004-02-09T01:26:29Z</dcterms:created>
  <dcterms:modified xsi:type="dcterms:W3CDTF">2017-11-13T10:32:16Z</dcterms:modified>
</cp:coreProperties>
</file>