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7" r:id="rId2"/>
    <p:sldId id="286" r:id="rId3"/>
    <p:sldId id="288" r:id="rId4"/>
    <p:sldId id="261" r:id="rId5"/>
    <p:sldId id="263" r:id="rId6"/>
    <p:sldId id="264" r:id="rId7"/>
    <p:sldId id="271" r:id="rId8"/>
    <p:sldId id="272" r:id="rId9"/>
    <p:sldId id="273" r:id="rId10"/>
    <p:sldId id="276" r:id="rId11"/>
    <p:sldId id="277" r:id="rId12"/>
    <p:sldId id="28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9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35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35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35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2D715B1-BABE-4937-A361-0F6AAE647FC6}" type="slidenum">
              <a:rPr lang="en-US" altLang="en-US"/>
              <a:pPr/>
              <a:t>‹#›</a:t>
            </a:fld>
            <a:endParaRPr lang="en-US" altLang="en-US"/>
          </a:p>
        </p:txBody>
      </p:sp>
    </p:spTree>
    <p:extLst>
      <p:ext uri="{BB962C8B-B14F-4D97-AF65-F5344CB8AC3E}">
        <p14:creationId xmlns:p14="http://schemas.microsoft.com/office/powerpoint/2010/main" val="41440419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591615EE-E7DC-402A-8437-88B7835CE9E7}" type="slidenum">
              <a:rPr lang="en-US" altLang="en-US"/>
              <a:pPr/>
              <a:t>‹#›</a:t>
            </a:fld>
            <a:endParaRPr lang="en-US" altLang="en-US"/>
          </a:p>
        </p:txBody>
      </p:sp>
    </p:spTree>
    <p:extLst>
      <p:ext uri="{BB962C8B-B14F-4D97-AF65-F5344CB8AC3E}">
        <p14:creationId xmlns:p14="http://schemas.microsoft.com/office/powerpoint/2010/main" val="322997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08832923-1F95-4E64-ACC4-23D624B4EE6B}" type="slidenum">
              <a:rPr lang="en-US" altLang="en-US"/>
              <a:pPr/>
              <a:t>‹#›</a:t>
            </a:fld>
            <a:endParaRPr lang="en-US" altLang="en-US"/>
          </a:p>
        </p:txBody>
      </p:sp>
    </p:spTree>
    <p:extLst>
      <p:ext uri="{BB962C8B-B14F-4D97-AF65-F5344CB8AC3E}">
        <p14:creationId xmlns:p14="http://schemas.microsoft.com/office/powerpoint/2010/main" val="113924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9705DD57-9CAD-4689-8453-C01D5EC1E5A8}" type="slidenum">
              <a:rPr lang="en-US" altLang="en-US"/>
              <a:pPr/>
              <a:t>‹#›</a:t>
            </a:fld>
            <a:endParaRPr lang="en-US" altLang="en-US"/>
          </a:p>
        </p:txBody>
      </p:sp>
    </p:spTree>
    <p:extLst>
      <p:ext uri="{BB962C8B-B14F-4D97-AF65-F5344CB8AC3E}">
        <p14:creationId xmlns:p14="http://schemas.microsoft.com/office/powerpoint/2010/main" val="232454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DF11B57E-FFD8-4B3E-8F98-B1B7535BC58B}" type="slidenum">
              <a:rPr lang="en-US" altLang="en-US"/>
              <a:pPr/>
              <a:t>‹#›</a:t>
            </a:fld>
            <a:endParaRPr lang="en-US" altLang="en-US"/>
          </a:p>
        </p:txBody>
      </p:sp>
    </p:spTree>
    <p:extLst>
      <p:ext uri="{BB962C8B-B14F-4D97-AF65-F5344CB8AC3E}">
        <p14:creationId xmlns:p14="http://schemas.microsoft.com/office/powerpoint/2010/main" val="8732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03CBA737-D108-4871-97FE-42F0739D3AE5}" type="slidenum">
              <a:rPr lang="en-US" altLang="en-US"/>
              <a:pPr/>
              <a:t>‹#›</a:t>
            </a:fld>
            <a:endParaRPr lang="en-US" altLang="en-US"/>
          </a:p>
        </p:txBody>
      </p:sp>
    </p:spTree>
    <p:extLst>
      <p:ext uri="{BB962C8B-B14F-4D97-AF65-F5344CB8AC3E}">
        <p14:creationId xmlns:p14="http://schemas.microsoft.com/office/powerpoint/2010/main" val="371002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94B287A6-012A-4C87-AE15-7B4F7CDDCABC}" type="slidenum">
              <a:rPr lang="en-US" altLang="en-US"/>
              <a:pPr/>
              <a:t>‹#›</a:t>
            </a:fld>
            <a:endParaRPr lang="en-US" altLang="en-US"/>
          </a:p>
        </p:txBody>
      </p:sp>
    </p:spTree>
    <p:extLst>
      <p:ext uri="{BB962C8B-B14F-4D97-AF65-F5344CB8AC3E}">
        <p14:creationId xmlns:p14="http://schemas.microsoft.com/office/powerpoint/2010/main" val="3065403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92FB2A38-AC98-464E-AF3F-570CF57C3BA3}" type="slidenum">
              <a:rPr lang="en-US" altLang="en-US"/>
              <a:pPr/>
              <a:t>‹#›</a:t>
            </a:fld>
            <a:endParaRPr lang="en-US" altLang="en-US"/>
          </a:p>
        </p:txBody>
      </p:sp>
    </p:spTree>
    <p:extLst>
      <p:ext uri="{BB962C8B-B14F-4D97-AF65-F5344CB8AC3E}">
        <p14:creationId xmlns:p14="http://schemas.microsoft.com/office/powerpoint/2010/main" val="100759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586B2CE8-2C5D-46F1-9C53-AA093AFC0237}" type="slidenum">
              <a:rPr lang="en-US" altLang="en-US"/>
              <a:pPr/>
              <a:t>‹#›</a:t>
            </a:fld>
            <a:endParaRPr lang="en-US" altLang="en-US"/>
          </a:p>
        </p:txBody>
      </p:sp>
    </p:spTree>
    <p:extLst>
      <p:ext uri="{BB962C8B-B14F-4D97-AF65-F5344CB8AC3E}">
        <p14:creationId xmlns:p14="http://schemas.microsoft.com/office/powerpoint/2010/main" val="1873527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ED18D8FE-F11E-4DCB-B39B-ECFED1670EBA}" type="slidenum">
              <a:rPr lang="en-US" altLang="en-US"/>
              <a:pPr/>
              <a:t>‹#›</a:t>
            </a:fld>
            <a:endParaRPr lang="en-US" altLang="en-US"/>
          </a:p>
        </p:txBody>
      </p:sp>
    </p:spTree>
    <p:extLst>
      <p:ext uri="{BB962C8B-B14F-4D97-AF65-F5344CB8AC3E}">
        <p14:creationId xmlns:p14="http://schemas.microsoft.com/office/powerpoint/2010/main" val="3025762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C297BEE7-C0E7-4AAE-9E40-65A195FC3F2A}" type="slidenum">
              <a:rPr lang="en-US" altLang="en-US"/>
              <a:pPr/>
              <a:t>‹#›</a:t>
            </a:fld>
            <a:endParaRPr lang="en-US" altLang="en-US"/>
          </a:p>
        </p:txBody>
      </p:sp>
    </p:spTree>
    <p:extLst>
      <p:ext uri="{BB962C8B-B14F-4D97-AF65-F5344CB8AC3E}">
        <p14:creationId xmlns:p14="http://schemas.microsoft.com/office/powerpoint/2010/main" val="2840966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smtClean="0"/>
              <a:t>Revision CENG2400 v.7d</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DFF4173C-D850-4C15-998A-CE180B5D10BB}" type="slidenum">
              <a:rPr lang="en-US" altLang="en-US"/>
              <a:pPr/>
              <a:t>‹#›</a:t>
            </a:fld>
            <a:endParaRPr lang="en-US" altLang="en-US"/>
          </a:p>
        </p:txBody>
      </p:sp>
    </p:spTree>
    <p:extLst>
      <p:ext uri="{BB962C8B-B14F-4D97-AF65-F5344CB8AC3E}">
        <p14:creationId xmlns:p14="http://schemas.microsoft.com/office/powerpoint/2010/main" val="374582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ltLang="en-US" smtClean="0"/>
              <a:t>Revision CENG2400 v.7d</a:t>
            </a: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B0701DF-148C-4554-9CE7-E2553AD7FEB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2051"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48E3730-AE24-4BD0-9022-3AEF79DE1048}" type="slidenum">
              <a:rPr lang="en-US" altLang="en-US"/>
              <a:pPr eaLnBrk="1" hangingPunct="1"/>
              <a:t>1</a:t>
            </a:fld>
            <a:endParaRPr lang="en-US" altLang="en-US"/>
          </a:p>
        </p:txBody>
      </p:sp>
      <p:sp>
        <p:nvSpPr>
          <p:cNvPr id="2052" name="Rectangle 2"/>
          <p:cNvSpPr>
            <a:spLocks noGrp="1" noChangeArrowheads="1"/>
          </p:cNvSpPr>
          <p:nvPr>
            <p:ph type="title"/>
          </p:nvPr>
        </p:nvSpPr>
        <p:spPr/>
        <p:txBody>
          <a:bodyPr/>
          <a:lstStyle/>
          <a:p>
            <a:pPr eaLnBrk="1" hangingPunct="1"/>
            <a:r>
              <a:rPr lang="en-US" altLang="en-US" sz="4000" smtClean="0"/>
              <a:t>CENG2400 Revision</a:t>
            </a:r>
            <a:br>
              <a:rPr lang="en-US" altLang="en-US" sz="4000" smtClean="0"/>
            </a:br>
            <a:r>
              <a:rPr lang="en-US" altLang="en-US" sz="4000" smtClean="0"/>
              <a:t> Q1a</a:t>
            </a:r>
          </a:p>
        </p:txBody>
      </p:sp>
      <p:sp>
        <p:nvSpPr>
          <p:cNvPr id="2053" name="Rectangle 3"/>
          <p:cNvSpPr>
            <a:spLocks noGrp="1" noChangeArrowheads="1"/>
          </p:cNvSpPr>
          <p:nvPr>
            <p:ph type="body" idx="1"/>
          </p:nvPr>
        </p:nvSpPr>
        <p:spPr/>
        <p:txBody>
          <a:bodyPr/>
          <a:lstStyle/>
          <a:p>
            <a:pPr eaLnBrk="1" hangingPunct="1"/>
            <a:r>
              <a:rPr lang="en-AU" altLang="en-US" sz="2800" dirty="0" smtClean="0"/>
              <a:t>A system has an ARM processor with a 32-bit General Purpose Input Output (GPIO) module. Two on/off switches are connected to bit-3 and bit-5 (inputs) of the GPIO. If two switches are both on, set the bit-4 (output) of the GPIO to 1, otherwise set it to 0. Other bits are don’t care.  The pins of the processor are already set to GPIO mode by default after power up.</a:t>
            </a:r>
          </a:p>
          <a:p>
            <a:pPr lvl="1" eaLnBrk="1" hangingPunct="1"/>
            <a:r>
              <a:rPr lang="en-AU" altLang="en-US" sz="2400" dirty="0" smtClean="0"/>
              <a:t>Draw the circuit for interfacing the switches to the GPIO inputs.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11267"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27F3948-F338-4E27-A716-C12AAFB44455}" type="slidenum">
              <a:rPr lang="en-US" altLang="en-US"/>
              <a:pPr eaLnBrk="1" hangingPunct="1"/>
              <a:t>10</a:t>
            </a:fld>
            <a:endParaRPr lang="en-US" altLang="en-US"/>
          </a:p>
        </p:txBody>
      </p:sp>
      <p:sp>
        <p:nvSpPr>
          <p:cNvPr id="11268" name="Rectangle 2"/>
          <p:cNvSpPr>
            <a:spLocks noGrp="1" noChangeArrowheads="1"/>
          </p:cNvSpPr>
          <p:nvPr>
            <p:ph type="title"/>
          </p:nvPr>
        </p:nvSpPr>
        <p:spPr>
          <a:xfrm>
            <a:off x="457200" y="304800"/>
            <a:ext cx="8153400" cy="563563"/>
          </a:xfrm>
        </p:spPr>
        <p:txBody>
          <a:bodyPr/>
          <a:lstStyle/>
          <a:p>
            <a:pPr eaLnBrk="1" hangingPunct="1"/>
            <a:r>
              <a:rPr lang="en-US" altLang="en-US" sz="4000" dirty="0" smtClean="0"/>
              <a:t>Q7</a:t>
            </a:r>
          </a:p>
        </p:txBody>
      </p:sp>
      <p:sp>
        <p:nvSpPr>
          <p:cNvPr id="11269" name="Rectangle 3"/>
          <p:cNvSpPr>
            <a:spLocks noGrp="1" noChangeArrowheads="1"/>
          </p:cNvSpPr>
          <p:nvPr>
            <p:ph type="body" idx="1"/>
          </p:nvPr>
        </p:nvSpPr>
        <p:spPr>
          <a:xfrm>
            <a:off x="533400" y="762000"/>
            <a:ext cx="8229600" cy="4525963"/>
          </a:xfrm>
        </p:spPr>
        <p:txBody>
          <a:bodyPr/>
          <a:lstStyle/>
          <a:p>
            <a:pPr marL="812800" indent="-812800" eaLnBrk="1" hangingPunct="1">
              <a:lnSpc>
                <a:spcPct val="80000"/>
              </a:lnSpc>
            </a:pPr>
            <a:r>
              <a:rPr lang="en-AU" altLang="en-US" sz="1800" smtClean="0"/>
              <a:t>An embedded system has a General-Purpose-Input-Output (GPIO) peripheral device. The GPIO port has 32 bits, P31,P30,..,Pi,..,P1,P0. An LED is attached to bit 0 of the GPIO, and an on/off switch is connected to bit 31 of the GPIO. The other GPIO bits are inputs and used for other purposes.  The LED requires 30mA to run and has 2 Volts potential drop across its terminals. The output current of the GPIO bit is 10mA. The power supply provided is 3.3Volts.</a:t>
            </a:r>
          </a:p>
          <a:p>
            <a:pPr marL="812800" indent="-812800" eaLnBrk="1" hangingPunct="1">
              <a:lnSpc>
                <a:spcPct val="80000"/>
              </a:lnSpc>
            </a:pPr>
            <a:r>
              <a:rPr lang="en-AU" altLang="en-US" sz="1800" smtClean="0"/>
              <a:t>The C-language functions for using the GPIO ports are:</a:t>
            </a:r>
          </a:p>
          <a:p>
            <a:pPr marL="812800" indent="-812800" eaLnBrk="1" hangingPunct="1">
              <a:lnSpc>
                <a:spcPct val="80000"/>
              </a:lnSpc>
            </a:pPr>
            <a:endParaRPr lang="en-AU" altLang="en-US" sz="1800" smtClean="0"/>
          </a:p>
          <a:p>
            <a:pPr marL="812800" indent="-812800" eaLnBrk="1" hangingPunct="1">
              <a:lnSpc>
                <a:spcPct val="80000"/>
              </a:lnSpc>
            </a:pPr>
            <a:r>
              <a:rPr lang="en-AU" altLang="en-US" sz="1800" smtClean="0"/>
              <a:t>Setup_direction_gpio(gpio_dir); /* gpio_dir  is a 32-bit variable, if bit i of gpio_dir is 1, Pi is an output bit; otherwise it is an input bit.*/</a:t>
            </a:r>
          </a:p>
          <a:p>
            <a:pPr marL="812800" indent="-812800" eaLnBrk="1" hangingPunct="1">
              <a:lnSpc>
                <a:spcPct val="80000"/>
              </a:lnSpc>
            </a:pPr>
            <a:endParaRPr lang="en-AU" altLang="en-US" sz="1800" smtClean="0"/>
          </a:p>
          <a:p>
            <a:pPr marL="812800" indent="-812800" eaLnBrk="1" hangingPunct="1">
              <a:lnSpc>
                <a:spcPct val="80000"/>
              </a:lnSpc>
            </a:pPr>
            <a:r>
              <a:rPr lang="en-AU" altLang="en-US" sz="1800" smtClean="0"/>
              <a:t>set_gpio( gpio_set); /*  gpio_set  is a 32-bit variable. If bit i of gpio_clear is 1, Pi of GPIO is set. If bit i of gpio_set is 0, it has no effect. */</a:t>
            </a:r>
          </a:p>
          <a:p>
            <a:pPr marL="812800" indent="-812800" eaLnBrk="1" hangingPunct="1">
              <a:lnSpc>
                <a:spcPct val="80000"/>
              </a:lnSpc>
            </a:pPr>
            <a:endParaRPr lang="en-AU" altLang="en-US" sz="1800" smtClean="0"/>
          </a:p>
          <a:p>
            <a:pPr marL="812800" indent="-812800" eaLnBrk="1" hangingPunct="1">
              <a:lnSpc>
                <a:spcPct val="80000"/>
              </a:lnSpc>
            </a:pPr>
            <a:r>
              <a:rPr lang="en-AU" altLang="en-US" sz="1800" smtClean="0"/>
              <a:t>clear_gpio( gpio_clear); /*  gpio_clear is a 32-bit variable. If bit i of gpio_clear is 1, Pi of GPIO is cleared. If bit i of gpio_clear is 0, it has no effect. */</a:t>
            </a:r>
          </a:p>
          <a:p>
            <a:pPr marL="812800" indent="-812800" eaLnBrk="1" hangingPunct="1">
              <a:lnSpc>
                <a:spcPct val="80000"/>
              </a:lnSpc>
            </a:pPr>
            <a:endParaRPr lang="en-AU" altLang="en-US" sz="1800" smtClean="0"/>
          </a:p>
          <a:p>
            <a:pPr marL="812800" indent="-812800" eaLnBrk="1" hangingPunct="1">
              <a:lnSpc>
                <a:spcPct val="80000"/>
              </a:lnSpc>
            </a:pPr>
            <a:r>
              <a:rPr lang="en-AU" altLang="en-US" sz="1800" smtClean="0"/>
              <a:t>val_gpio = read_gpio( ); /* val_gpio is a 32-bit variable. After this function is executed, the current status of the GPIO will be saved into val_gpio.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12291"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D20EE05-F526-4DDC-88F1-2D921EE87B00}" type="slidenum">
              <a:rPr lang="en-US" altLang="en-US"/>
              <a:pPr eaLnBrk="1" hangingPunct="1"/>
              <a:t>11</a:t>
            </a:fld>
            <a:endParaRPr lang="en-US" altLang="en-US"/>
          </a:p>
        </p:txBody>
      </p:sp>
      <p:sp>
        <p:nvSpPr>
          <p:cNvPr id="12292" name="Rectangle 2"/>
          <p:cNvSpPr>
            <a:spLocks noGrp="1" noChangeArrowheads="1"/>
          </p:cNvSpPr>
          <p:nvPr>
            <p:ph type="title"/>
          </p:nvPr>
        </p:nvSpPr>
        <p:spPr>
          <a:xfrm>
            <a:off x="533400" y="0"/>
            <a:ext cx="8077200" cy="639763"/>
          </a:xfrm>
        </p:spPr>
        <p:txBody>
          <a:bodyPr/>
          <a:lstStyle/>
          <a:p>
            <a:pPr eaLnBrk="1" hangingPunct="1"/>
            <a:r>
              <a:rPr lang="en-US" altLang="en-US" sz="4000" dirty="0" smtClean="0"/>
              <a:t>Q7 (continue)</a:t>
            </a:r>
          </a:p>
        </p:txBody>
      </p:sp>
      <p:sp>
        <p:nvSpPr>
          <p:cNvPr id="12293" name="Rectangle 3"/>
          <p:cNvSpPr>
            <a:spLocks noGrp="1" noChangeArrowheads="1"/>
          </p:cNvSpPr>
          <p:nvPr>
            <p:ph type="body" idx="1"/>
          </p:nvPr>
        </p:nvSpPr>
        <p:spPr>
          <a:xfrm>
            <a:off x="152400" y="609600"/>
            <a:ext cx="8686800" cy="4525963"/>
          </a:xfrm>
        </p:spPr>
        <p:txBody>
          <a:bodyPr/>
          <a:lstStyle/>
          <a:p>
            <a:pPr eaLnBrk="1" hangingPunct="1">
              <a:lnSpc>
                <a:spcPct val="80000"/>
              </a:lnSpc>
            </a:pPr>
            <a:r>
              <a:rPr lang="en-AU" altLang="en-US" sz="2800" dirty="0" smtClean="0"/>
              <a:t>setup_timer_interrupt_1KHz(); /* setup the timer interrupt at 1000Hz. The name of the timer interrupt service routine is “void </a:t>
            </a:r>
            <a:r>
              <a:rPr lang="en-AU" altLang="en-US" sz="2800" dirty="0" err="1" smtClean="0"/>
              <a:t>timer_isr</a:t>
            </a:r>
            <a:r>
              <a:rPr lang="en-AU" altLang="en-US" sz="2800" dirty="0" smtClean="0"/>
              <a:t>( )”;</a:t>
            </a:r>
          </a:p>
          <a:p>
            <a:pPr marL="971550" lvl="1" indent="-514350" eaLnBrk="1" hangingPunct="1">
              <a:lnSpc>
                <a:spcPct val="80000"/>
              </a:lnSpc>
              <a:buFont typeface="+mj-lt"/>
              <a:buAutoNum type="alphaLcParenR"/>
            </a:pPr>
            <a:r>
              <a:rPr lang="en-AU" altLang="en-US" dirty="0" smtClean="0"/>
              <a:t>Draw the interface circuit for interfacing the LED and the switch to the embedded system.</a:t>
            </a:r>
          </a:p>
          <a:p>
            <a:pPr marL="971550" lvl="1" indent="-514350" eaLnBrk="1" hangingPunct="1">
              <a:lnSpc>
                <a:spcPct val="80000"/>
              </a:lnSpc>
              <a:buFont typeface="+mj-lt"/>
              <a:buAutoNum type="alphaLcParenR"/>
            </a:pPr>
            <a:r>
              <a:rPr lang="en-AU" altLang="en-US" dirty="0" smtClean="0"/>
              <a:t>Write the pseudo code (based on the above C functions) of the system of the following different cases. Provide details of what parameters should be passed to the above C functions.</a:t>
            </a:r>
          </a:p>
          <a:p>
            <a:pPr marL="1485900" lvl="2" indent="-571500" eaLnBrk="1" hangingPunct="1">
              <a:lnSpc>
                <a:spcPct val="80000"/>
              </a:lnSpc>
              <a:buFont typeface="+mj-lt"/>
              <a:buAutoNum type="romanLcPeriod"/>
            </a:pPr>
            <a:r>
              <a:rPr lang="en-AU" altLang="en-US" sz="2800" dirty="0" smtClean="0"/>
              <a:t>After reset, when the switch is on, the LED is turned on, otherwise it is turned off.</a:t>
            </a:r>
          </a:p>
          <a:p>
            <a:pPr marL="1485900" lvl="2" indent="-571500" eaLnBrk="1" hangingPunct="1">
              <a:lnSpc>
                <a:spcPct val="80000"/>
              </a:lnSpc>
              <a:buFont typeface="+mj-lt"/>
              <a:buAutoNum type="romanLcPeriod"/>
            </a:pPr>
            <a:r>
              <a:rPr lang="en-AU" altLang="en-US" sz="2800" dirty="0" smtClean="0"/>
              <a:t>After reset, the LED is flashing at a regular frequency: turning on for one second and then off for one second precisely</a:t>
            </a:r>
            <a:r>
              <a:rPr lang="en-AU" altLang="en-US" dirty="0" smtClean="0"/>
              <a:t>.</a:t>
            </a:r>
            <a:endParaRPr lang="en-US" altLang="en-US" dirty="0" smtClean="0"/>
          </a:p>
          <a:p>
            <a:pPr eaLnBrk="1" hangingPunct="1">
              <a:lnSpc>
                <a:spcPct val="80000"/>
              </a:lnSpc>
            </a:pPr>
            <a:endParaRPr lang="en-US" alt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13315"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E35B600-47DE-49E5-B97B-A5544FB60CE6}" type="slidenum">
              <a:rPr lang="en-US" altLang="en-US"/>
              <a:pPr eaLnBrk="1" hangingPunct="1"/>
              <a:t>12</a:t>
            </a:fld>
            <a:endParaRPr lang="en-US" altLang="en-US"/>
          </a:p>
        </p:txBody>
      </p:sp>
      <p:sp>
        <p:nvSpPr>
          <p:cNvPr id="13316" name="Rectangle 2"/>
          <p:cNvSpPr>
            <a:spLocks noGrp="1" noChangeArrowheads="1"/>
          </p:cNvSpPr>
          <p:nvPr>
            <p:ph type="title"/>
          </p:nvPr>
        </p:nvSpPr>
        <p:spPr>
          <a:xfrm>
            <a:off x="533400" y="152400"/>
            <a:ext cx="8229600" cy="182563"/>
          </a:xfrm>
        </p:spPr>
        <p:txBody>
          <a:bodyPr/>
          <a:lstStyle/>
          <a:p>
            <a:pPr eaLnBrk="1" hangingPunct="1"/>
            <a:r>
              <a:rPr lang="en-US" altLang="en-US" sz="4000" smtClean="0"/>
              <a:t>Q8</a:t>
            </a:r>
          </a:p>
        </p:txBody>
      </p:sp>
      <p:sp>
        <p:nvSpPr>
          <p:cNvPr id="13317" name="Rectangle 3"/>
          <p:cNvSpPr>
            <a:spLocks noGrp="1" noChangeArrowheads="1"/>
          </p:cNvSpPr>
          <p:nvPr>
            <p:ph type="body" idx="1"/>
          </p:nvPr>
        </p:nvSpPr>
        <p:spPr>
          <a:xfrm>
            <a:off x="381000" y="381000"/>
            <a:ext cx="8229600" cy="5334000"/>
          </a:xfrm>
        </p:spPr>
        <p:txBody>
          <a:bodyPr/>
          <a:lstStyle/>
          <a:p>
            <a:pPr marL="609600" indent="-609600" eaLnBrk="1" hangingPunct="1">
              <a:lnSpc>
                <a:spcPct val="80000"/>
              </a:lnSpc>
            </a:pPr>
            <a:r>
              <a:rPr lang="en-AU" altLang="en-US" sz="2000" smtClean="0"/>
              <a:t>A universal asynchronous receiver/transmitter (UART) of an embedded system (running on a polling input/output mode, not interrupt mode) has the following registers.</a:t>
            </a:r>
          </a:p>
          <a:p>
            <a:pPr marL="609600" indent="-609600" eaLnBrk="1" hangingPunct="1">
              <a:lnSpc>
                <a:spcPct val="80000"/>
              </a:lnSpc>
            </a:pPr>
            <a:r>
              <a:rPr lang="en-AU" altLang="en-US" sz="2000" smtClean="0"/>
              <a:t>Status_reg (8-bit) : </a:t>
            </a:r>
          </a:p>
          <a:p>
            <a:pPr marL="609600" indent="-609600" eaLnBrk="1" hangingPunct="1">
              <a:lnSpc>
                <a:spcPct val="80000"/>
              </a:lnSpc>
            </a:pPr>
            <a:r>
              <a:rPr lang="en-AU" altLang="en-US" sz="2000" smtClean="0"/>
              <a:t>- If the transmitter is empty, bit4=1, otherwise this bit is 0.</a:t>
            </a:r>
          </a:p>
          <a:p>
            <a:pPr marL="609600" indent="-609600" eaLnBrk="1" hangingPunct="1">
              <a:lnSpc>
                <a:spcPct val="80000"/>
              </a:lnSpc>
            </a:pPr>
            <a:r>
              <a:rPr lang="en-AU" altLang="en-US" sz="2000" smtClean="0"/>
              <a:t>- If a valid data is received, bit7=1, otherwise this bit is 0.</a:t>
            </a:r>
          </a:p>
          <a:p>
            <a:pPr marL="609600" indent="-609600" eaLnBrk="1" hangingPunct="1">
              <a:lnSpc>
                <a:spcPct val="80000"/>
              </a:lnSpc>
            </a:pPr>
            <a:r>
              <a:rPr lang="en-AU" altLang="en-US" sz="2000" smtClean="0"/>
              <a:t>- The other bits are not used here.</a:t>
            </a:r>
          </a:p>
          <a:p>
            <a:pPr marL="609600" indent="-609600" eaLnBrk="1" hangingPunct="1">
              <a:lnSpc>
                <a:spcPct val="80000"/>
              </a:lnSpc>
            </a:pPr>
            <a:r>
              <a:rPr lang="en-AU" altLang="en-US" sz="2000" smtClean="0"/>
              <a:t>Send_buffer (8-bit) : </a:t>
            </a:r>
          </a:p>
          <a:p>
            <a:pPr marL="609600" indent="-609600" eaLnBrk="1" hangingPunct="1">
              <a:lnSpc>
                <a:spcPct val="80000"/>
              </a:lnSpc>
            </a:pPr>
            <a:r>
              <a:rPr lang="en-AU" altLang="en-US" sz="2000" smtClean="0"/>
              <a:t>- It is used for holding the data byte to be sent. </a:t>
            </a:r>
          </a:p>
          <a:p>
            <a:pPr marL="609600" indent="-609600" eaLnBrk="1" hangingPunct="1">
              <a:lnSpc>
                <a:spcPct val="80000"/>
              </a:lnSpc>
            </a:pPr>
            <a:r>
              <a:rPr lang="en-AU" altLang="en-US" sz="2000" smtClean="0"/>
              <a:t>Recieve_buffer (8-bit) : </a:t>
            </a:r>
          </a:p>
          <a:p>
            <a:pPr marL="609600" indent="-609600" eaLnBrk="1" hangingPunct="1">
              <a:lnSpc>
                <a:spcPct val="80000"/>
              </a:lnSpc>
            </a:pPr>
            <a:r>
              <a:rPr lang="en-AU" altLang="en-US" sz="2000" smtClean="0"/>
              <a:t>- It is used for holding the data byte that has been received. </a:t>
            </a:r>
          </a:p>
          <a:p>
            <a:pPr marL="990600" lvl="1" indent="-533400" eaLnBrk="1" hangingPunct="1">
              <a:lnSpc>
                <a:spcPct val="80000"/>
              </a:lnSpc>
            </a:pPr>
            <a:r>
              <a:rPr lang="en-AU" altLang="en-US" sz="1800" smtClean="0"/>
              <a:t>Write the pseudo code of a C-language function “sendbyte (schar);” that sends a char variable “schar” to the serial output.</a:t>
            </a:r>
          </a:p>
          <a:p>
            <a:pPr marL="990600" lvl="1" indent="-533400" eaLnBrk="1" hangingPunct="1">
              <a:lnSpc>
                <a:spcPct val="80000"/>
              </a:lnSpc>
            </a:pPr>
            <a:r>
              <a:rPr lang="en-AU" altLang="en-US" sz="1800" smtClean="0"/>
              <a:t>Write the pseudo code of a C-language function “rchar=getbyte ( );” that receives a char variable “rchar” from the serial input.</a:t>
            </a:r>
          </a:p>
          <a:p>
            <a:pPr marL="990600" lvl="1" indent="-533400" eaLnBrk="1" hangingPunct="1">
              <a:lnSpc>
                <a:spcPct val="80000"/>
              </a:lnSpc>
            </a:pPr>
            <a:r>
              <a:rPr lang="en-AU" altLang="en-US" sz="1800" smtClean="0"/>
              <a:t>Write the pseudo code of a C-language function “sendhex ( hexbyte);” that sends the two ASCII presentation bytes of the 8-bit hexadecimal number hexbyte to the serial output. Hints: ASCII code for 0, is 0x30, 3 is 0x33, A is 0x41, B is 0x42 etc. For example if hexbyte is 0x2B, you send 0x32 and 0x42 to the serial port).</a:t>
            </a:r>
          </a:p>
          <a:p>
            <a:pPr marL="990600" lvl="1" indent="-533400" eaLnBrk="1" hangingPunct="1">
              <a:lnSpc>
                <a:spcPct val="80000"/>
              </a:lnSpc>
            </a:pPr>
            <a:r>
              <a:rPr lang="en-AU" altLang="en-US" sz="1800" smtClean="0"/>
              <a:t>Discuss why the polling input/output mode is not efficient. Explain how the interrupt mode can be used to make input/output more efficient.</a:t>
            </a:r>
            <a:endParaRPr lang="en-US" altLang="en-US" sz="18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3075"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538870B-1E60-41E1-B2C4-E6FAEFAF3D84}" type="slidenum">
              <a:rPr lang="en-US" altLang="en-US"/>
              <a:pPr eaLnBrk="1" hangingPunct="1"/>
              <a:t>2</a:t>
            </a:fld>
            <a:endParaRPr lang="en-US" altLang="en-US"/>
          </a:p>
        </p:txBody>
      </p:sp>
      <p:sp>
        <p:nvSpPr>
          <p:cNvPr id="3076" name="Rectangle 2"/>
          <p:cNvSpPr>
            <a:spLocks noGrp="1" noChangeArrowheads="1"/>
          </p:cNvSpPr>
          <p:nvPr>
            <p:ph type="title"/>
          </p:nvPr>
        </p:nvSpPr>
        <p:spPr/>
        <p:txBody>
          <a:bodyPr/>
          <a:lstStyle/>
          <a:p>
            <a:pPr eaLnBrk="1" hangingPunct="1"/>
            <a:r>
              <a:rPr lang="en-US" altLang="en-US" smtClean="0"/>
              <a:t>Q1b</a:t>
            </a:r>
          </a:p>
        </p:txBody>
      </p:sp>
      <p:sp>
        <p:nvSpPr>
          <p:cNvPr id="3077" name="Rectangle 3"/>
          <p:cNvSpPr>
            <a:spLocks noGrp="1" noChangeArrowheads="1"/>
          </p:cNvSpPr>
          <p:nvPr>
            <p:ph type="body" idx="1"/>
          </p:nvPr>
        </p:nvSpPr>
        <p:spPr>
          <a:xfrm>
            <a:off x="685800" y="1295400"/>
            <a:ext cx="7696200" cy="4525963"/>
          </a:xfrm>
        </p:spPr>
        <p:txBody>
          <a:bodyPr/>
          <a:lstStyle/>
          <a:p>
            <a:pPr eaLnBrk="1" hangingPunct="1">
              <a:lnSpc>
                <a:spcPct val="80000"/>
              </a:lnSpc>
            </a:pPr>
            <a:r>
              <a:rPr lang="en-US" altLang="en-US" sz="2400" smtClean="0"/>
              <a:t>The following lines are included in a header file arm.h:</a:t>
            </a:r>
            <a:endParaRPr lang="en-AU" altLang="en-US" sz="1800" smtClean="0"/>
          </a:p>
          <a:p>
            <a:pPr eaLnBrk="1" hangingPunct="1">
              <a:lnSpc>
                <a:spcPct val="80000"/>
              </a:lnSpc>
            </a:pPr>
            <a:r>
              <a:rPr lang="en-AU" altLang="en-US" sz="1800" smtClean="0"/>
              <a:t>/* General Purpose Input/Output (GPIO) */</a:t>
            </a:r>
          </a:p>
          <a:p>
            <a:pPr eaLnBrk="1" hangingPunct="1">
              <a:lnSpc>
                <a:spcPct val="80000"/>
              </a:lnSpc>
              <a:buFontTx/>
              <a:buNone/>
            </a:pPr>
            <a:r>
              <a:rPr lang="en-AU" altLang="en-US" sz="1800" smtClean="0"/>
              <a:t>#define IO0PIN  (*((volatile unsigned long *) 0xE0028000)) </a:t>
            </a:r>
          </a:p>
          <a:p>
            <a:pPr eaLnBrk="1" hangingPunct="1">
              <a:lnSpc>
                <a:spcPct val="80000"/>
              </a:lnSpc>
              <a:buFontTx/>
              <a:buNone/>
            </a:pPr>
            <a:r>
              <a:rPr lang="en-AU" altLang="en-US" sz="1800" smtClean="0"/>
              <a:t>// read inputs of GPIO bits </a:t>
            </a:r>
          </a:p>
          <a:p>
            <a:pPr eaLnBrk="1" hangingPunct="1">
              <a:lnSpc>
                <a:spcPct val="80000"/>
              </a:lnSpc>
              <a:buFontTx/>
              <a:buNone/>
            </a:pPr>
            <a:endParaRPr lang="en-AU" altLang="en-US" sz="1800" smtClean="0"/>
          </a:p>
          <a:p>
            <a:pPr eaLnBrk="1" hangingPunct="1">
              <a:lnSpc>
                <a:spcPct val="80000"/>
              </a:lnSpc>
              <a:buFontTx/>
              <a:buNone/>
            </a:pPr>
            <a:r>
              <a:rPr lang="en-AU" altLang="en-US" sz="1800" smtClean="0"/>
              <a:t>#define IO0SET  (*((volatile unsigned long *) 0xE0028004)) </a:t>
            </a:r>
          </a:p>
          <a:p>
            <a:pPr eaLnBrk="1" hangingPunct="1">
              <a:lnSpc>
                <a:spcPct val="80000"/>
              </a:lnSpc>
              <a:buFontTx/>
              <a:buNone/>
            </a:pPr>
            <a:r>
              <a:rPr lang="en-AU" altLang="en-US" sz="1800" smtClean="0"/>
              <a:t>// set GPIO bits register</a:t>
            </a:r>
          </a:p>
          <a:p>
            <a:pPr eaLnBrk="1" hangingPunct="1">
              <a:lnSpc>
                <a:spcPct val="80000"/>
              </a:lnSpc>
              <a:buFontTx/>
              <a:buNone/>
            </a:pPr>
            <a:endParaRPr lang="en-AU" altLang="en-US" sz="1800" smtClean="0"/>
          </a:p>
          <a:p>
            <a:pPr eaLnBrk="1" hangingPunct="1">
              <a:lnSpc>
                <a:spcPct val="80000"/>
              </a:lnSpc>
              <a:buFontTx/>
              <a:buNone/>
            </a:pPr>
            <a:r>
              <a:rPr lang="en-AU" altLang="en-US" sz="1800" smtClean="0"/>
              <a:t>#define IO0DIR  (*((volatile unsigned long *) 0xE0028008)) </a:t>
            </a:r>
          </a:p>
          <a:p>
            <a:pPr eaLnBrk="1" hangingPunct="1">
              <a:lnSpc>
                <a:spcPct val="80000"/>
              </a:lnSpc>
              <a:buFontTx/>
              <a:buNone/>
            </a:pPr>
            <a:r>
              <a:rPr lang="en-AU" altLang="en-US" sz="1800" smtClean="0"/>
              <a:t>//set GPIO direction , 0=in,1=out</a:t>
            </a:r>
          </a:p>
          <a:p>
            <a:pPr eaLnBrk="1" hangingPunct="1">
              <a:lnSpc>
                <a:spcPct val="80000"/>
              </a:lnSpc>
              <a:buFontTx/>
              <a:buNone/>
            </a:pPr>
            <a:endParaRPr lang="en-AU" altLang="en-US" sz="1800" smtClean="0"/>
          </a:p>
          <a:p>
            <a:pPr eaLnBrk="1" hangingPunct="1">
              <a:lnSpc>
                <a:spcPct val="80000"/>
              </a:lnSpc>
              <a:buFontTx/>
              <a:buNone/>
            </a:pPr>
            <a:r>
              <a:rPr lang="en-AU" altLang="en-US" sz="1800" smtClean="0"/>
              <a:t>#define IO0CLR  (*((volatile unsigned long *) 0xE002800C)) </a:t>
            </a:r>
          </a:p>
          <a:p>
            <a:pPr eaLnBrk="1" hangingPunct="1">
              <a:lnSpc>
                <a:spcPct val="80000"/>
              </a:lnSpc>
              <a:buFontTx/>
              <a:buNone/>
            </a:pPr>
            <a:r>
              <a:rPr lang="en-AU" altLang="en-US" sz="1800" smtClean="0"/>
              <a:t>// clear GPIO bit register</a:t>
            </a:r>
          </a:p>
          <a:p>
            <a:pPr eaLnBrk="1" hangingPunct="1">
              <a:lnSpc>
                <a:spcPct val="80000"/>
              </a:lnSpc>
              <a:buFontTx/>
              <a:buNone/>
            </a:pPr>
            <a:endParaRPr lang="en-AU" altLang="en-US" sz="1800" smtClean="0"/>
          </a:p>
          <a:p>
            <a:pPr eaLnBrk="1" hangingPunct="1">
              <a:lnSpc>
                <a:spcPct val="80000"/>
              </a:lnSpc>
            </a:pPr>
            <a:r>
              <a:rPr lang="en-AU" altLang="en-US" sz="1800" smtClean="0"/>
              <a:t>Write a C language program segment for this system.</a:t>
            </a:r>
            <a:endParaRPr lang="en-US" altLang="en-US" sz="1800" smtClean="0"/>
          </a:p>
          <a:p>
            <a:pPr eaLnBrk="1" hangingPunct="1">
              <a:lnSpc>
                <a:spcPct val="80000"/>
              </a:lnSpc>
            </a:pPr>
            <a:endParaRPr lang="en-US" alt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4099"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0F51934-4ACF-47E5-BC8E-D53601C53338}" type="slidenum">
              <a:rPr lang="en-US" altLang="en-US"/>
              <a:pPr eaLnBrk="1" hangingPunct="1"/>
              <a:t>3</a:t>
            </a:fld>
            <a:endParaRPr lang="en-US" altLang="en-US"/>
          </a:p>
        </p:txBody>
      </p:sp>
      <p:sp>
        <p:nvSpPr>
          <p:cNvPr id="4100" name="Rectangle 2"/>
          <p:cNvSpPr>
            <a:spLocks noGrp="1" noChangeArrowheads="1"/>
          </p:cNvSpPr>
          <p:nvPr>
            <p:ph type="title"/>
          </p:nvPr>
        </p:nvSpPr>
        <p:spPr/>
        <p:txBody>
          <a:bodyPr/>
          <a:lstStyle/>
          <a:p>
            <a:pPr eaLnBrk="1" hangingPunct="1"/>
            <a:r>
              <a:rPr lang="en-US" altLang="en-US" smtClean="0"/>
              <a:t>Q2</a:t>
            </a:r>
          </a:p>
        </p:txBody>
      </p:sp>
      <p:sp>
        <p:nvSpPr>
          <p:cNvPr id="4101" name="Rectangle 3"/>
          <p:cNvSpPr>
            <a:spLocks noGrp="1" noChangeArrowheads="1"/>
          </p:cNvSpPr>
          <p:nvPr>
            <p:ph type="body" idx="1"/>
          </p:nvPr>
        </p:nvSpPr>
        <p:spPr/>
        <p:txBody>
          <a:bodyPr/>
          <a:lstStyle/>
          <a:p>
            <a:pPr marL="609600" indent="-609600" eaLnBrk="1" hangingPunct="1"/>
            <a:r>
              <a:rPr lang="en-AU" altLang="zh-TW" sz="2800" smtClean="0">
                <a:ea typeface="PMingLiU" pitchFamily="18" charset="-120"/>
              </a:rPr>
              <a:t>(a) Discuss how each of the following programming systems is supported by an ARM microcontroller. Describe the registers used and give at least one application for each one.</a:t>
            </a:r>
          </a:p>
          <a:p>
            <a:pPr marL="990600" lvl="1" indent="-533400" eaLnBrk="1" hangingPunct="1"/>
            <a:r>
              <a:rPr lang="en-AU" altLang="zh-TW" sz="2400" smtClean="0">
                <a:ea typeface="PMingLiU" pitchFamily="18" charset="-120"/>
              </a:rPr>
              <a:t>Stack,</a:t>
            </a:r>
          </a:p>
          <a:p>
            <a:pPr marL="990600" lvl="1" indent="-533400" eaLnBrk="1" hangingPunct="1"/>
            <a:r>
              <a:rPr lang="en-AU" altLang="zh-TW" sz="2400" smtClean="0">
                <a:ea typeface="PMingLiU" pitchFamily="18" charset="-120"/>
              </a:rPr>
              <a:t>System calls,</a:t>
            </a:r>
          </a:p>
          <a:p>
            <a:pPr marL="990600" lvl="1" indent="-533400" eaLnBrk="1" hangingPunct="1"/>
            <a:r>
              <a:rPr lang="en-AU" altLang="zh-TW" sz="2400" smtClean="0">
                <a:ea typeface="PMingLiU" pitchFamily="18" charset="-120"/>
              </a:rPr>
              <a:t>Subroutine calls.</a:t>
            </a:r>
          </a:p>
          <a:p>
            <a:pPr marL="609600" indent="-609600" eaLnBrk="1" hangingPunct="1"/>
            <a:r>
              <a:rPr lang="en-AU" altLang="en-US" sz="2800" smtClean="0"/>
              <a:t>(b) Discuss the operations of an external interrupt of a microcontroller. </a:t>
            </a:r>
            <a:endParaRPr lang="en-US" altLang="en-US"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5123"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0B86936-CDBF-4143-B16C-6A4C92B5B5C5}" type="slidenum">
              <a:rPr lang="en-US" altLang="en-US"/>
              <a:pPr eaLnBrk="1" hangingPunct="1"/>
              <a:t>4</a:t>
            </a:fld>
            <a:endParaRPr lang="en-US" altLang="en-US"/>
          </a:p>
        </p:txBody>
      </p:sp>
      <p:sp>
        <p:nvSpPr>
          <p:cNvPr id="5124" name="Rectangle 2"/>
          <p:cNvSpPr>
            <a:spLocks noGrp="1" noChangeArrowheads="1"/>
          </p:cNvSpPr>
          <p:nvPr>
            <p:ph type="title"/>
          </p:nvPr>
        </p:nvSpPr>
        <p:spPr/>
        <p:txBody>
          <a:bodyPr/>
          <a:lstStyle/>
          <a:p>
            <a:pPr eaLnBrk="1" hangingPunct="1"/>
            <a:r>
              <a:rPr lang="en-US" altLang="en-US" smtClean="0"/>
              <a:t>Q3</a:t>
            </a:r>
          </a:p>
        </p:txBody>
      </p:sp>
      <p:sp>
        <p:nvSpPr>
          <p:cNvPr id="5125" name="Rectangle 3"/>
          <p:cNvSpPr>
            <a:spLocks noGrp="1" noChangeArrowheads="1"/>
          </p:cNvSpPr>
          <p:nvPr>
            <p:ph type="body" idx="1"/>
          </p:nvPr>
        </p:nvSpPr>
        <p:spPr>
          <a:xfrm>
            <a:off x="457200" y="1066800"/>
            <a:ext cx="8229600" cy="5059363"/>
          </a:xfrm>
        </p:spPr>
        <p:txBody>
          <a:bodyPr/>
          <a:lstStyle/>
          <a:p>
            <a:pPr eaLnBrk="1" hangingPunct="1">
              <a:lnSpc>
                <a:spcPct val="80000"/>
              </a:lnSpc>
            </a:pPr>
            <a:r>
              <a:rPr lang="en-AU" altLang="en-US" sz="1800" smtClean="0"/>
              <a:t>A signal S is shown below</a:t>
            </a:r>
          </a:p>
          <a:p>
            <a:pPr eaLnBrk="1" hangingPunct="1">
              <a:lnSpc>
                <a:spcPct val="80000"/>
              </a:lnSpc>
            </a:pPr>
            <a:r>
              <a:rPr lang="en-AU" altLang="en-US" sz="1800" smtClean="0"/>
              <a:t>You are given a microcontroller (e.g. ARM7) system which is running at 3.3 Volts. The system has a timer running at 1 KHz and timer interrupt is available. </a:t>
            </a:r>
            <a:endParaRPr lang="en-AU" altLang="en-US" sz="2000" smtClean="0"/>
          </a:p>
          <a:p>
            <a:pPr lvl="1" eaLnBrk="1" hangingPunct="1">
              <a:lnSpc>
                <a:spcPct val="80000"/>
              </a:lnSpc>
            </a:pPr>
            <a:r>
              <a:rPr lang="en-AU" altLang="en-US" sz="1800" smtClean="0"/>
              <a:t>The system is used to measure the timing widths (T1, T2) of the pulses, roughly depicted in the above diagram. And save their values (in ms) into integer variables X1, X2 for T1, T2 respectively.</a:t>
            </a:r>
          </a:p>
          <a:p>
            <a:pPr lvl="2" eaLnBrk="1" hangingPunct="1">
              <a:lnSpc>
                <a:spcPct val="80000"/>
              </a:lnSpc>
            </a:pPr>
            <a:r>
              <a:rPr lang="en-AU" altLang="en-US" sz="1800" smtClean="0"/>
              <a:t>Discuss the circuit to interface this signal to the microcontroller system.</a:t>
            </a:r>
          </a:p>
          <a:p>
            <a:pPr lvl="2" eaLnBrk="1" hangingPunct="1">
              <a:lnSpc>
                <a:spcPct val="80000"/>
              </a:lnSpc>
            </a:pPr>
            <a:r>
              <a:rPr lang="en-AU" altLang="en-US" sz="1800" smtClean="0"/>
              <a:t>Draw the hardware system block diagram. Discuss the peripheral devices involved and the input/output methods you use for measuring T1 and T2.</a:t>
            </a:r>
          </a:p>
          <a:p>
            <a:pPr lvl="2" eaLnBrk="1" hangingPunct="1">
              <a:lnSpc>
                <a:spcPct val="80000"/>
              </a:lnSpc>
            </a:pPr>
            <a:r>
              <a:rPr lang="en-AU" altLang="en-US" sz="1800" smtClean="0"/>
              <a:t>Write the pseudo code of your program.</a:t>
            </a:r>
          </a:p>
          <a:p>
            <a:pPr eaLnBrk="1" hangingPunct="1">
              <a:lnSpc>
                <a:spcPct val="80000"/>
              </a:lnSpc>
            </a:pPr>
            <a:r>
              <a:rPr lang="en-US" altLang="en-US" sz="1800" smtClean="0"/>
              <a:t> </a:t>
            </a:r>
          </a:p>
        </p:txBody>
      </p:sp>
      <p:grpSp>
        <p:nvGrpSpPr>
          <p:cNvPr id="5126" name="Group 4"/>
          <p:cNvGrpSpPr>
            <a:grpSpLocks noChangeAspect="1"/>
          </p:cNvGrpSpPr>
          <p:nvPr/>
        </p:nvGrpSpPr>
        <p:grpSpPr bwMode="auto">
          <a:xfrm>
            <a:off x="1295400" y="4114800"/>
            <a:ext cx="6057900" cy="2743200"/>
            <a:chOff x="2277" y="710"/>
            <a:chExt cx="7200" cy="3240"/>
          </a:xfrm>
        </p:grpSpPr>
        <p:sp>
          <p:nvSpPr>
            <p:cNvPr id="5127" name="AutoShape 5"/>
            <p:cNvSpPr>
              <a:spLocks noChangeAspect="1" noChangeArrowheads="1"/>
            </p:cNvSpPr>
            <p:nvPr/>
          </p:nvSpPr>
          <p:spPr bwMode="auto">
            <a:xfrm>
              <a:off x="2277" y="710"/>
              <a:ext cx="7200"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5128" name="Freeform 6"/>
            <p:cNvSpPr>
              <a:spLocks/>
            </p:cNvSpPr>
            <p:nvPr/>
          </p:nvSpPr>
          <p:spPr bwMode="auto">
            <a:xfrm>
              <a:off x="3092" y="1520"/>
              <a:ext cx="4619" cy="945"/>
            </a:xfrm>
            <a:custGeom>
              <a:avLst/>
              <a:gdLst>
                <a:gd name="T0" fmla="*/ 0 w 6120"/>
                <a:gd name="T1" fmla="*/ 945 h 1260"/>
                <a:gd name="T2" fmla="*/ 951 w 6120"/>
                <a:gd name="T3" fmla="*/ 945 h 1260"/>
                <a:gd name="T4" fmla="*/ 951 w 6120"/>
                <a:gd name="T5" fmla="*/ 0 h 1260"/>
                <a:gd name="T6" fmla="*/ 1902 w 6120"/>
                <a:gd name="T7" fmla="*/ 0 h 1260"/>
                <a:gd name="T8" fmla="*/ 1902 w 6120"/>
                <a:gd name="T9" fmla="*/ 945 h 1260"/>
                <a:gd name="T10" fmla="*/ 3668 w 6120"/>
                <a:gd name="T11" fmla="*/ 945 h 1260"/>
                <a:gd name="T12" fmla="*/ 3668 w 6120"/>
                <a:gd name="T13" fmla="*/ 0 h 1260"/>
                <a:gd name="T14" fmla="*/ 3940 w 6120"/>
                <a:gd name="T15" fmla="*/ 0 h 1260"/>
                <a:gd name="T16" fmla="*/ 3940 w 6120"/>
                <a:gd name="T17" fmla="*/ 945 h 1260"/>
                <a:gd name="T18" fmla="*/ 4619 w 6120"/>
                <a:gd name="T19" fmla="*/ 945 h 12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20" h="1260">
                  <a:moveTo>
                    <a:pt x="0" y="1260"/>
                  </a:moveTo>
                  <a:lnTo>
                    <a:pt x="1260" y="1260"/>
                  </a:lnTo>
                  <a:lnTo>
                    <a:pt x="1260" y="0"/>
                  </a:lnTo>
                  <a:lnTo>
                    <a:pt x="2520" y="0"/>
                  </a:lnTo>
                  <a:lnTo>
                    <a:pt x="2520" y="1260"/>
                  </a:lnTo>
                  <a:lnTo>
                    <a:pt x="4860" y="1260"/>
                  </a:lnTo>
                  <a:lnTo>
                    <a:pt x="4860" y="0"/>
                  </a:lnTo>
                  <a:lnTo>
                    <a:pt x="5220" y="0"/>
                  </a:lnTo>
                  <a:lnTo>
                    <a:pt x="5220" y="1260"/>
                  </a:lnTo>
                  <a:lnTo>
                    <a:pt x="6120" y="126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9" name="Line 7"/>
            <p:cNvSpPr>
              <a:spLocks noChangeShapeType="1"/>
            </p:cNvSpPr>
            <p:nvPr/>
          </p:nvSpPr>
          <p:spPr bwMode="auto">
            <a:xfrm>
              <a:off x="4043" y="2735"/>
              <a:ext cx="951" cy="0"/>
            </a:xfrm>
            <a:prstGeom prst="line">
              <a:avLst/>
            </a:prstGeom>
            <a:noFill/>
            <a:ln w="9525">
              <a:solidFill>
                <a:srgbClr val="000000"/>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0" name="Line 8"/>
            <p:cNvSpPr>
              <a:spLocks noChangeShapeType="1"/>
            </p:cNvSpPr>
            <p:nvPr/>
          </p:nvSpPr>
          <p:spPr bwMode="auto">
            <a:xfrm>
              <a:off x="6760" y="2735"/>
              <a:ext cx="272" cy="1"/>
            </a:xfrm>
            <a:prstGeom prst="line">
              <a:avLst/>
            </a:prstGeom>
            <a:noFill/>
            <a:ln w="9525">
              <a:solidFill>
                <a:srgbClr val="000000"/>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1" name="Text Box 9"/>
            <p:cNvSpPr txBox="1">
              <a:spLocks noChangeArrowheads="1"/>
            </p:cNvSpPr>
            <p:nvPr/>
          </p:nvSpPr>
          <p:spPr bwMode="auto">
            <a:xfrm>
              <a:off x="4315" y="2735"/>
              <a:ext cx="407"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T1</a:t>
              </a:r>
              <a:endParaRPr lang="en-US" altLang="en-US"/>
            </a:p>
          </p:txBody>
        </p:sp>
        <p:sp>
          <p:nvSpPr>
            <p:cNvPr id="5132" name="Text Box 10"/>
            <p:cNvSpPr txBox="1">
              <a:spLocks noChangeArrowheads="1"/>
            </p:cNvSpPr>
            <p:nvPr/>
          </p:nvSpPr>
          <p:spPr bwMode="auto">
            <a:xfrm>
              <a:off x="6760" y="2870"/>
              <a:ext cx="408"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T2</a:t>
              </a:r>
              <a:endParaRPr lang="en-US" altLang="en-US"/>
            </a:p>
          </p:txBody>
        </p:sp>
        <p:sp>
          <p:nvSpPr>
            <p:cNvPr id="5133" name="Line 11"/>
            <p:cNvSpPr>
              <a:spLocks noChangeShapeType="1"/>
            </p:cNvSpPr>
            <p:nvPr/>
          </p:nvSpPr>
          <p:spPr bwMode="auto">
            <a:xfrm>
              <a:off x="3092" y="2465"/>
              <a:ext cx="5434"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4" name="Text Box 12"/>
            <p:cNvSpPr txBox="1">
              <a:spLocks noChangeArrowheads="1"/>
            </p:cNvSpPr>
            <p:nvPr/>
          </p:nvSpPr>
          <p:spPr bwMode="auto">
            <a:xfrm>
              <a:off x="2956" y="2465"/>
              <a:ext cx="815"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Time=0</a:t>
              </a:r>
              <a:endParaRPr lang="en-US" altLang="en-US"/>
            </a:p>
          </p:txBody>
        </p:sp>
        <p:sp>
          <p:nvSpPr>
            <p:cNvPr id="5135" name="Line 13"/>
            <p:cNvSpPr>
              <a:spLocks noChangeShapeType="1"/>
            </p:cNvSpPr>
            <p:nvPr/>
          </p:nvSpPr>
          <p:spPr bwMode="auto">
            <a:xfrm flipV="1">
              <a:off x="3092" y="1115"/>
              <a:ext cx="1" cy="20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6" name="Text Box 14"/>
            <p:cNvSpPr txBox="1">
              <a:spLocks noChangeArrowheads="1"/>
            </p:cNvSpPr>
            <p:nvPr/>
          </p:nvSpPr>
          <p:spPr bwMode="auto">
            <a:xfrm>
              <a:off x="2549" y="845"/>
              <a:ext cx="1086" cy="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Voltage</a:t>
              </a:r>
            </a:p>
            <a:p>
              <a:pPr eaLnBrk="1" hangingPunct="1"/>
              <a:endParaRPr lang="en-US" altLang="zh-CN" sz="1200">
                <a:latin typeface="Times New Roman" pitchFamily="18" charset="0"/>
                <a:ea typeface="SimSun" pitchFamily="2" charset="-122"/>
              </a:endParaRPr>
            </a:p>
            <a:p>
              <a:pPr eaLnBrk="1" hangingPunct="1"/>
              <a:endParaRPr lang="en-US" altLang="zh-CN" sz="1200">
                <a:latin typeface="Times New Roman" pitchFamily="18" charset="0"/>
                <a:ea typeface="SimSun" pitchFamily="2" charset="-122"/>
              </a:endParaRPr>
            </a:p>
            <a:p>
              <a:pPr eaLnBrk="1" hangingPunct="1"/>
              <a:r>
                <a:rPr lang="en-US" altLang="zh-CN" sz="1200">
                  <a:latin typeface="Times New Roman" pitchFamily="18" charset="0"/>
                  <a:ea typeface="SimSun" pitchFamily="2" charset="-122"/>
                </a:rPr>
                <a:t>5V</a:t>
              </a:r>
            </a:p>
            <a:p>
              <a:pPr eaLnBrk="1" hangingPunct="1"/>
              <a:endParaRPr lang="en-US" altLang="zh-CN" sz="1200">
                <a:latin typeface="Times New Roman" pitchFamily="18" charset="0"/>
                <a:ea typeface="SimSun" pitchFamily="2" charset="-122"/>
              </a:endParaRPr>
            </a:p>
            <a:p>
              <a:pPr eaLnBrk="1" hangingPunct="1"/>
              <a:endParaRPr lang="en-US" altLang="zh-CN" sz="1200">
                <a:latin typeface="Times New Roman" pitchFamily="18" charset="0"/>
                <a:ea typeface="SimSun" pitchFamily="2" charset="-122"/>
              </a:endParaRPr>
            </a:p>
            <a:p>
              <a:pPr eaLnBrk="1" hangingPunct="1"/>
              <a:endParaRPr lang="en-US" altLang="en-US"/>
            </a:p>
          </p:txBody>
        </p:sp>
        <p:sp>
          <p:nvSpPr>
            <p:cNvPr id="5137" name="Text Box 15"/>
            <p:cNvSpPr txBox="1">
              <a:spLocks noChangeArrowheads="1"/>
            </p:cNvSpPr>
            <p:nvPr/>
          </p:nvSpPr>
          <p:spPr bwMode="auto">
            <a:xfrm>
              <a:off x="8526" y="2330"/>
              <a:ext cx="817"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Time</a:t>
              </a:r>
              <a:endParaRPr lang="en-US" altLang="en-US"/>
            </a:p>
          </p:txBody>
        </p:sp>
        <p:sp>
          <p:nvSpPr>
            <p:cNvPr id="5138" name="Line 16"/>
            <p:cNvSpPr>
              <a:spLocks noChangeShapeType="1"/>
            </p:cNvSpPr>
            <p:nvPr/>
          </p:nvSpPr>
          <p:spPr bwMode="auto">
            <a:xfrm>
              <a:off x="8275" y="2399"/>
              <a:ext cx="0" cy="13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9" name="Text Box 17"/>
            <p:cNvSpPr txBox="1">
              <a:spLocks noChangeArrowheads="1"/>
            </p:cNvSpPr>
            <p:nvPr/>
          </p:nvSpPr>
          <p:spPr bwMode="auto">
            <a:xfrm>
              <a:off x="8119" y="2600"/>
              <a:ext cx="1086"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10</a:t>
              </a:r>
            </a:p>
            <a:p>
              <a:pPr eaLnBrk="1" hangingPunct="1"/>
              <a:r>
                <a:rPr lang="en-US" altLang="zh-CN" sz="1200">
                  <a:latin typeface="Times New Roman" pitchFamily="18" charset="0"/>
                  <a:ea typeface="SimSun" pitchFamily="2" charset="-122"/>
                </a:rPr>
                <a:t>Seconds</a:t>
              </a:r>
              <a:endParaRPr lang="en-US" altLang="en-US"/>
            </a:p>
          </p:txBody>
        </p:sp>
        <p:sp>
          <p:nvSpPr>
            <p:cNvPr id="5140" name="Line 18"/>
            <p:cNvSpPr>
              <a:spLocks noChangeShapeType="1"/>
            </p:cNvSpPr>
            <p:nvPr/>
          </p:nvSpPr>
          <p:spPr bwMode="auto">
            <a:xfrm>
              <a:off x="2956" y="1520"/>
              <a:ext cx="27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1" name="Text Box 19"/>
            <p:cNvSpPr txBox="1">
              <a:spLocks noChangeArrowheads="1"/>
            </p:cNvSpPr>
            <p:nvPr/>
          </p:nvSpPr>
          <p:spPr bwMode="auto">
            <a:xfrm>
              <a:off x="4858" y="1115"/>
              <a:ext cx="1087" cy="1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zh-CN" sz="1200">
                  <a:latin typeface="Times New Roman" pitchFamily="18" charset="0"/>
                  <a:ea typeface="SimSun" pitchFamily="2" charset="-122"/>
                </a:rPr>
                <a:t>Signal S</a:t>
              </a:r>
              <a:endParaRPr lang="en-US" altLang="en-US"/>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6147"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87CD8F3-CF07-4DF6-899A-8AD2427D76D5}" type="slidenum">
              <a:rPr lang="en-US" altLang="en-US"/>
              <a:pPr eaLnBrk="1" hangingPunct="1"/>
              <a:t>5</a:t>
            </a:fld>
            <a:endParaRPr lang="en-US" altLang="en-US"/>
          </a:p>
        </p:txBody>
      </p:sp>
      <p:sp>
        <p:nvSpPr>
          <p:cNvPr id="6148" name="Rectangle 253"/>
          <p:cNvSpPr>
            <a:spLocks noGrp="1" noChangeArrowheads="1"/>
          </p:cNvSpPr>
          <p:nvPr>
            <p:ph type="title"/>
          </p:nvPr>
        </p:nvSpPr>
        <p:spPr/>
        <p:txBody>
          <a:bodyPr/>
          <a:lstStyle/>
          <a:p>
            <a:pPr eaLnBrk="1" hangingPunct="1"/>
            <a:r>
              <a:rPr lang="en-US" altLang="en-US" smtClean="0"/>
              <a:t>Q4</a:t>
            </a:r>
          </a:p>
        </p:txBody>
      </p:sp>
      <p:sp>
        <p:nvSpPr>
          <p:cNvPr id="6149" name="Rectangle 254"/>
          <p:cNvSpPr>
            <a:spLocks noGrp="1" noChangeArrowheads="1"/>
          </p:cNvSpPr>
          <p:nvPr>
            <p:ph type="body" idx="1"/>
          </p:nvPr>
        </p:nvSpPr>
        <p:spPr>
          <a:xfrm>
            <a:off x="457200" y="990600"/>
            <a:ext cx="8229600" cy="4525963"/>
          </a:xfrm>
        </p:spPr>
        <p:txBody>
          <a:bodyPr/>
          <a:lstStyle/>
          <a:p>
            <a:pPr eaLnBrk="1" hangingPunct="1"/>
            <a:r>
              <a:rPr lang="en-US" altLang="en-US" sz="1800" smtClean="0"/>
              <a:t>Referring to program X, fill in the blanks. </a:t>
            </a:r>
            <a:endParaRPr lang="en-US" altLang="en-US" sz="4400" smtClean="0"/>
          </a:p>
        </p:txBody>
      </p:sp>
      <p:sp>
        <p:nvSpPr>
          <p:cNvPr id="6150" name="Rectangle 22"/>
          <p:cNvSpPr>
            <a:spLocks noChangeArrowheads="1"/>
          </p:cNvSpPr>
          <p:nvPr/>
        </p:nvSpPr>
        <p:spPr bwMode="auto">
          <a:xfrm>
            <a:off x="0" y="13763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15620" name="Group 260"/>
          <p:cNvGraphicFramePr>
            <a:graphicFrameLocks noGrp="1"/>
          </p:cNvGraphicFramePr>
          <p:nvPr/>
        </p:nvGraphicFramePr>
        <p:xfrm>
          <a:off x="838200" y="1371600"/>
          <a:ext cx="7391400" cy="4846320"/>
        </p:xfrm>
        <a:graphic>
          <a:graphicData uri="http://schemas.openxmlformats.org/drawingml/2006/table">
            <a:tbl>
              <a:tblPr/>
              <a:tblGrid>
                <a:gridCol w="1603375"/>
                <a:gridCol w="1004888"/>
                <a:gridCol w="701675"/>
                <a:gridCol w="600075"/>
                <a:gridCol w="701675"/>
                <a:gridCol w="804862"/>
                <a:gridCol w="1974850"/>
              </a:tblGrid>
              <a:tr h="273050">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Location</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N,Z,C,V</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R0</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R1</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R2</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R3</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AU"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7663">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Just after LOC1</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endParaRPr kumimoji="0" lang="en-US"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endParaRPr kumimoji="0" lang="en-US"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Just after LOC2 (the first time LOC2 is executed) </a:t>
                      </a:r>
                      <a:endParaRPr kumimoji="0" lang="en-US"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Just after LOC2 (the last time LOC2 is executed)</a:t>
                      </a:r>
                      <a:endParaRPr kumimoji="0" lang="en-AU" altLang="en-US" sz="18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AU"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Just after LOC3</a:t>
                      </a:r>
                      <a:endParaRPr kumimoji="0" lang="en-US" altLang="en-US" sz="18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201" name="Rectangle 251"/>
          <p:cNvSpPr>
            <a:spLocks noChangeArrowheads="1"/>
          </p:cNvSpPr>
          <p:nvPr/>
        </p:nvSpPr>
        <p:spPr bwMode="auto">
          <a:xfrm>
            <a:off x="304800" y="6537325"/>
            <a:ext cx="7246938"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2286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AU" altLang="en-US" sz="1500">
                <a:latin typeface="Times New Roman" pitchFamily="18" charset="0"/>
                <a:ea typeface="PMingLiU" pitchFamily="18" charset="-120"/>
                <a:cs typeface="Times New Roman" pitchFamily="18" charset="0"/>
              </a:rPr>
              <a:t>Bit N (negative), Z (zero), C (carry), V (overflow) are the bits in the status register CPSR</a:t>
            </a:r>
            <a:r>
              <a:rPr lang="en-AU" altLang="en-US" sz="1100">
                <a:latin typeface="Times New Roman" pitchFamily="18" charset="0"/>
                <a:ea typeface="PMingLiU" pitchFamily="18" charset="-120"/>
                <a:cs typeface="Times New Roman" pitchFamily="18" charset="0"/>
              </a:rPr>
              <a:t>.</a:t>
            </a:r>
            <a:endParaRPr lang="en-US" altLang="en-US">
              <a:ea typeface="PMingLiU" pitchFamily="18" charset="-120"/>
              <a:cs typeface="Times New Roman" pitchFamily="18" charset="0"/>
            </a:endParaRPr>
          </a:p>
        </p:txBody>
      </p:sp>
      <p:sp>
        <p:nvSpPr>
          <p:cNvPr id="6202" name="Text Box 261"/>
          <p:cNvSpPr txBox="1">
            <a:spLocks noChangeArrowheads="1"/>
          </p:cNvSpPr>
          <p:nvPr/>
        </p:nvSpPr>
        <p:spPr bwMode="auto">
          <a:xfrm>
            <a:off x="5302250" y="457200"/>
            <a:ext cx="38417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AU" altLang="en-US"/>
              <a:t>List 12 addresses and their data </a:t>
            </a:r>
          </a:p>
          <a:p>
            <a:pPr eaLnBrk="1" hangingPunct="1"/>
            <a:r>
              <a:rPr lang="en-AU" altLang="en-US"/>
              <a:t>contents from “store2” (data is in</a:t>
            </a:r>
          </a:p>
          <a:p>
            <a:pPr eaLnBrk="1" hangingPunct="1"/>
            <a:r>
              <a:rPr lang="en-AU" altLang="en-US"/>
              <a:t> little endian format in this machine).</a:t>
            </a:r>
            <a:endParaRPr lang="en-US" altLang="en-US"/>
          </a:p>
        </p:txBody>
      </p:sp>
      <p:sp>
        <p:nvSpPr>
          <p:cNvPr id="6203" name="Line 262"/>
          <p:cNvSpPr>
            <a:spLocks noChangeShapeType="1"/>
          </p:cNvSpPr>
          <p:nvPr/>
        </p:nvSpPr>
        <p:spPr bwMode="auto">
          <a:xfrm flipH="1">
            <a:off x="7620000" y="1295400"/>
            <a:ext cx="1066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7171"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88E02B3-4D36-4DB3-ADA8-AE7204574084}" type="slidenum">
              <a:rPr lang="en-US" altLang="en-US"/>
              <a:pPr eaLnBrk="1" hangingPunct="1"/>
              <a:t>6</a:t>
            </a:fld>
            <a:endParaRPr lang="en-US" altLang="en-US"/>
          </a:p>
        </p:txBody>
      </p:sp>
      <p:sp>
        <p:nvSpPr>
          <p:cNvPr id="7172" name="Rectangle 2"/>
          <p:cNvSpPr>
            <a:spLocks noGrp="1" noChangeArrowheads="1"/>
          </p:cNvSpPr>
          <p:nvPr>
            <p:ph type="title"/>
          </p:nvPr>
        </p:nvSpPr>
        <p:spPr>
          <a:xfrm>
            <a:off x="914400" y="0"/>
            <a:ext cx="8229600" cy="457200"/>
          </a:xfrm>
        </p:spPr>
        <p:txBody>
          <a:bodyPr/>
          <a:lstStyle/>
          <a:p>
            <a:pPr eaLnBrk="1" hangingPunct="1"/>
            <a:r>
              <a:rPr lang="en-US" altLang="en-US" sz="4000" smtClean="0"/>
              <a:t>Q4</a:t>
            </a:r>
          </a:p>
        </p:txBody>
      </p:sp>
      <p:sp>
        <p:nvSpPr>
          <p:cNvPr id="7173" name="Rectangle 3"/>
          <p:cNvSpPr>
            <a:spLocks noGrp="1" noChangeArrowheads="1"/>
          </p:cNvSpPr>
          <p:nvPr>
            <p:ph type="body" idx="1"/>
          </p:nvPr>
        </p:nvSpPr>
        <p:spPr>
          <a:xfrm>
            <a:off x="762000" y="457200"/>
            <a:ext cx="8229600" cy="4525963"/>
          </a:xfrm>
        </p:spPr>
        <p:txBody>
          <a:bodyPr/>
          <a:lstStyle/>
          <a:p>
            <a:pPr eaLnBrk="1" hangingPunct="1">
              <a:lnSpc>
                <a:spcPct val="80000"/>
              </a:lnSpc>
            </a:pPr>
            <a:r>
              <a:rPr lang="en-AU" altLang="en-US" sz="1600" smtClean="0"/>
              <a:t>;----- program X (in ARM assembly language) begins -------------------------</a:t>
            </a:r>
          </a:p>
          <a:p>
            <a:pPr eaLnBrk="1" hangingPunct="1">
              <a:lnSpc>
                <a:spcPct val="80000"/>
              </a:lnSpc>
            </a:pPr>
            <a:r>
              <a:rPr lang="en-AU" altLang="en-US" sz="1600" smtClean="0"/>
              <a:t>	AREA	|.data|, DATA, READWRITE ; RAM data memory address is starting at 0x40000000 </a:t>
            </a:r>
          </a:p>
          <a:p>
            <a:pPr eaLnBrk="1" hangingPunct="1">
              <a:lnSpc>
                <a:spcPct val="80000"/>
              </a:lnSpc>
            </a:pPr>
            <a:r>
              <a:rPr lang="en-AU" altLang="en-US" sz="1600" smtClean="0"/>
              <a:t>store2 	DCD 0,0,0</a:t>
            </a:r>
          </a:p>
          <a:p>
            <a:pPr eaLnBrk="1" hangingPunct="1">
              <a:lnSpc>
                <a:spcPct val="80000"/>
              </a:lnSpc>
            </a:pPr>
            <a:r>
              <a:rPr lang="en-AU" altLang="en-US" sz="1600" smtClean="0"/>
              <a:t>	align;------------------------------------------------------------- </a:t>
            </a:r>
          </a:p>
          <a:p>
            <a:pPr eaLnBrk="1" hangingPunct="1">
              <a:lnSpc>
                <a:spcPct val="80000"/>
              </a:lnSpc>
            </a:pPr>
            <a:r>
              <a:rPr lang="en-AU" altLang="en-US" sz="1600" smtClean="0"/>
              <a:t>	AREA    |.text|, CODE, READONLY ;</a:t>
            </a:r>
          </a:p>
          <a:p>
            <a:pPr eaLnBrk="1" hangingPunct="1">
              <a:lnSpc>
                <a:spcPct val="80000"/>
              </a:lnSpc>
            </a:pPr>
            <a:r>
              <a:rPr lang="en-AU" altLang="en-US" sz="1600" smtClean="0"/>
              <a:t>        	EXPORT  __main</a:t>
            </a:r>
          </a:p>
          <a:p>
            <a:pPr eaLnBrk="1" hangingPunct="1">
              <a:lnSpc>
                <a:spcPct val="80000"/>
              </a:lnSpc>
            </a:pPr>
            <a:r>
              <a:rPr lang="en-AU" altLang="en-US" sz="1600" smtClean="0"/>
              <a:t>__main</a:t>
            </a:r>
          </a:p>
          <a:p>
            <a:pPr eaLnBrk="1" hangingPunct="1">
              <a:lnSpc>
                <a:spcPct val="80000"/>
              </a:lnSpc>
            </a:pPr>
            <a:r>
              <a:rPr lang="en-AU" altLang="en-US" sz="1600" smtClean="0"/>
              <a:t>	</a:t>
            </a:r>
            <a:r>
              <a:rPr lang="en-US" altLang="en-US" sz="1600" smtClean="0"/>
              <a:t>MOV R0,#0	</a:t>
            </a:r>
          </a:p>
          <a:p>
            <a:pPr eaLnBrk="1" hangingPunct="1">
              <a:lnSpc>
                <a:spcPct val="80000"/>
              </a:lnSpc>
            </a:pPr>
            <a:r>
              <a:rPr lang="en-US" altLang="en-US" sz="1600" smtClean="0"/>
              <a:t>	</a:t>
            </a:r>
            <a:r>
              <a:rPr lang="pt-BR" altLang="en-US" sz="1600" smtClean="0"/>
              <a:t>MOV R1,#0	</a:t>
            </a:r>
          </a:p>
          <a:p>
            <a:pPr eaLnBrk="1" hangingPunct="1">
              <a:lnSpc>
                <a:spcPct val="80000"/>
              </a:lnSpc>
            </a:pPr>
            <a:r>
              <a:rPr lang="pt-BR" altLang="en-US" sz="1600" smtClean="0"/>
              <a:t>	MOV R2,#0	</a:t>
            </a:r>
          </a:p>
          <a:p>
            <a:pPr eaLnBrk="1" hangingPunct="1">
              <a:lnSpc>
                <a:spcPct val="80000"/>
              </a:lnSpc>
            </a:pPr>
            <a:r>
              <a:rPr lang="pt-BR" altLang="en-US" sz="1600" smtClean="0"/>
              <a:t>	MOV R3,#0	</a:t>
            </a:r>
          </a:p>
          <a:p>
            <a:pPr eaLnBrk="1" hangingPunct="1">
              <a:lnSpc>
                <a:spcPct val="80000"/>
              </a:lnSpc>
            </a:pPr>
            <a:r>
              <a:rPr lang="pt-BR" altLang="en-US" sz="1600" smtClean="0"/>
              <a:t>	LDR R0,=store2	</a:t>
            </a:r>
          </a:p>
          <a:p>
            <a:pPr eaLnBrk="1" hangingPunct="1">
              <a:lnSpc>
                <a:spcPct val="80000"/>
              </a:lnSpc>
            </a:pPr>
            <a:r>
              <a:rPr lang="pt-BR" altLang="en-US" sz="1600" smtClean="0"/>
              <a:t>	LDR R1,=0x00030007</a:t>
            </a:r>
          </a:p>
          <a:p>
            <a:pPr eaLnBrk="1" hangingPunct="1">
              <a:lnSpc>
                <a:spcPct val="80000"/>
              </a:lnSpc>
            </a:pPr>
            <a:r>
              <a:rPr lang="pt-BR" altLang="en-US" sz="1600" smtClean="0"/>
              <a:t>	STR R1,[R0]</a:t>
            </a:r>
          </a:p>
          <a:p>
            <a:pPr eaLnBrk="1" hangingPunct="1">
              <a:lnSpc>
                <a:spcPct val="80000"/>
              </a:lnSpc>
            </a:pPr>
            <a:r>
              <a:rPr lang="pt-BR" altLang="en-US" sz="1600" smtClean="0"/>
              <a:t>	STR R1,[R0,#8]</a:t>
            </a:r>
          </a:p>
          <a:p>
            <a:pPr eaLnBrk="1" hangingPunct="1">
              <a:lnSpc>
                <a:spcPct val="80000"/>
              </a:lnSpc>
            </a:pPr>
            <a:r>
              <a:rPr lang="pt-BR" altLang="en-US" sz="1600" smtClean="0"/>
              <a:t>LOC1	MOV R0,#0</a:t>
            </a:r>
          </a:p>
          <a:p>
            <a:pPr eaLnBrk="1" hangingPunct="1">
              <a:lnSpc>
                <a:spcPct val="80000"/>
              </a:lnSpc>
            </a:pPr>
            <a:r>
              <a:rPr lang="pt-BR" altLang="en-US" sz="1600" smtClean="0"/>
              <a:t>	MOV R2,#0x08</a:t>
            </a:r>
          </a:p>
          <a:p>
            <a:pPr eaLnBrk="1" hangingPunct="1">
              <a:lnSpc>
                <a:spcPct val="80000"/>
              </a:lnSpc>
            </a:pPr>
            <a:r>
              <a:rPr lang="pt-BR" altLang="en-US" sz="1600" smtClean="0"/>
              <a:t>	MOV R3,#0</a:t>
            </a:r>
          </a:p>
          <a:p>
            <a:pPr eaLnBrk="1" hangingPunct="1">
              <a:lnSpc>
                <a:spcPct val="80000"/>
              </a:lnSpc>
            </a:pPr>
            <a:r>
              <a:rPr lang="pt-BR" altLang="en-US" sz="1600" smtClean="0"/>
              <a:t>LOC2 	ADD R3,#2</a:t>
            </a:r>
          </a:p>
          <a:p>
            <a:pPr eaLnBrk="1" hangingPunct="1">
              <a:lnSpc>
                <a:spcPct val="80000"/>
              </a:lnSpc>
            </a:pPr>
            <a:r>
              <a:rPr lang="pt-BR" altLang="en-US" sz="1600" smtClean="0"/>
              <a:t>    	CMP R2,R3</a:t>
            </a:r>
          </a:p>
          <a:p>
            <a:pPr eaLnBrk="1" hangingPunct="1">
              <a:lnSpc>
                <a:spcPct val="80000"/>
              </a:lnSpc>
            </a:pPr>
            <a:r>
              <a:rPr lang="pt-BR" altLang="en-US" sz="1600" smtClean="0"/>
              <a:t>LOC3	BNE LOC2</a:t>
            </a:r>
          </a:p>
          <a:p>
            <a:pPr eaLnBrk="1" hangingPunct="1">
              <a:lnSpc>
                <a:spcPct val="80000"/>
              </a:lnSpc>
            </a:pPr>
            <a:r>
              <a:rPr lang="pt-BR" altLang="en-US" sz="1600" smtClean="0"/>
              <a:t>	</a:t>
            </a:r>
            <a:r>
              <a:rPr lang="en-AU" altLang="en-US" sz="1600" smtClean="0"/>
              <a:t>NOP	; no operation</a:t>
            </a:r>
          </a:p>
          <a:p>
            <a:pPr eaLnBrk="1" hangingPunct="1">
              <a:lnSpc>
                <a:spcPct val="80000"/>
              </a:lnSpc>
            </a:pPr>
            <a:r>
              <a:rPr lang="en-AU" altLang="en-US" sz="1600" smtClean="0"/>
              <a:t>	END;----- program ends-------------------------</a:t>
            </a:r>
            <a:endParaRPr lang="en-US" altLang="en-US" sz="16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8195"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A5197F0-AA3A-49B4-8A7F-278D46E3FF2D}" type="slidenum">
              <a:rPr lang="en-US" altLang="en-US"/>
              <a:pPr eaLnBrk="1" hangingPunct="1"/>
              <a:t>7</a:t>
            </a:fld>
            <a:endParaRPr lang="en-US" altLang="en-US"/>
          </a:p>
        </p:txBody>
      </p:sp>
      <p:sp>
        <p:nvSpPr>
          <p:cNvPr id="8196" name="Rectangle 2"/>
          <p:cNvSpPr>
            <a:spLocks noGrp="1" noChangeArrowheads="1"/>
          </p:cNvSpPr>
          <p:nvPr>
            <p:ph type="title"/>
          </p:nvPr>
        </p:nvSpPr>
        <p:spPr/>
        <p:txBody>
          <a:bodyPr/>
          <a:lstStyle/>
          <a:p>
            <a:pPr eaLnBrk="1" hangingPunct="1"/>
            <a:r>
              <a:rPr lang="en-US" altLang="en-US" smtClean="0"/>
              <a:t>Q5A</a:t>
            </a:r>
          </a:p>
        </p:txBody>
      </p:sp>
      <p:sp>
        <p:nvSpPr>
          <p:cNvPr id="8197" name="Rectangle 3"/>
          <p:cNvSpPr>
            <a:spLocks noGrp="1" noChangeArrowheads="1"/>
          </p:cNvSpPr>
          <p:nvPr>
            <p:ph type="body" idx="1"/>
          </p:nvPr>
        </p:nvSpPr>
        <p:spPr>
          <a:xfrm>
            <a:off x="457200" y="1600200"/>
            <a:ext cx="8077200" cy="4525963"/>
          </a:xfrm>
        </p:spPr>
        <p:txBody>
          <a:bodyPr/>
          <a:lstStyle/>
          <a:p>
            <a:pPr eaLnBrk="1" hangingPunct="1">
              <a:lnSpc>
                <a:spcPct val="80000"/>
              </a:lnSpc>
            </a:pPr>
            <a:r>
              <a:rPr lang="en-US" altLang="en-US" sz="2400" smtClean="0"/>
              <a:t>Referring to program P shown below, list the values of the items of</a:t>
            </a:r>
          </a:p>
          <a:p>
            <a:pPr lvl="1" eaLnBrk="1" hangingPunct="1">
              <a:lnSpc>
                <a:spcPct val="80000"/>
              </a:lnSpc>
            </a:pPr>
            <a:r>
              <a:rPr lang="en-US" altLang="en-US" sz="2000" smtClean="0"/>
              <a:t>Flag Z of cpsr.</a:t>
            </a:r>
          </a:p>
          <a:p>
            <a:pPr lvl="1" eaLnBrk="1" hangingPunct="1">
              <a:lnSpc>
                <a:spcPct val="80000"/>
              </a:lnSpc>
            </a:pPr>
            <a:r>
              <a:rPr lang="en-US" altLang="en-US" sz="2000" smtClean="0"/>
              <a:t>Registers r0, r1, r2, r3, r15. </a:t>
            </a:r>
          </a:p>
          <a:p>
            <a:pPr lvl="1" eaLnBrk="1" hangingPunct="1">
              <a:lnSpc>
                <a:spcPct val="80000"/>
              </a:lnSpc>
            </a:pPr>
            <a:r>
              <a:rPr lang="en-US" altLang="en-US" sz="2000" smtClean="0"/>
              <a:t>List the four addresses and their contents in hexadecimal format of the four address locations that hold the value of data1.  (List each address and its content individually.)</a:t>
            </a:r>
          </a:p>
          <a:p>
            <a:pPr eaLnBrk="1" hangingPunct="1">
              <a:lnSpc>
                <a:spcPct val="80000"/>
              </a:lnSpc>
            </a:pPr>
            <a:endParaRPr lang="en-US" altLang="en-US" sz="2400" smtClean="0"/>
          </a:p>
          <a:p>
            <a:pPr eaLnBrk="1" hangingPunct="1">
              <a:lnSpc>
                <a:spcPct val="80000"/>
              </a:lnSpc>
            </a:pPr>
            <a:r>
              <a:rPr lang="en-US" altLang="en-US" sz="2400" smtClean="0"/>
              <a:t>At each of the following execution stages. . The processor is using the little-endian data format.</a:t>
            </a:r>
          </a:p>
          <a:p>
            <a:pPr eaLnBrk="1" hangingPunct="1">
              <a:lnSpc>
                <a:spcPct val="80000"/>
              </a:lnSpc>
            </a:pPr>
            <a:endParaRPr lang="en-US" altLang="en-US" sz="2400" smtClean="0"/>
          </a:p>
          <a:p>
            <a:pPr lvl="1" eaLnBrk="1" hangingPunct="1">
              <a:lnSpc>
                <a:spcPct val="80000"/>
              </a:lnSpc>
            </a:pPr>
            <a:r>
              <a:rPr lang="en-US" altLang="en-US" sz="2000" smtClean="0"/>
              <a:t>After the execution of the statement labelled “loc1”.</a:t>
            </a:r>
          </a:p>
          <a:p>
            <a:pPr lvl="1" eaLnBrk="1" hangingPunct="1">
              <a:lnSpc>
                <a:spcPct val="80000"/>
              </a:lnSpc>
            </a:pPr>
            <a:r>
              <a:rPr lang="en-US" altLang="en-US" sz="2000" smtClean="0"/>
              <a:t>After the execution of the first and second times of the statement labelled “loop”.</a:t>
            </a:r>
          </a:p>
          <a:p>
            <a:pPr lvl="1" eaLnBrk="1" hangingPunct="1">
              <a:lnSpc>
                <a:spcPct val="80000"/>
              </a:lnSpc>
            </a:pPr>
            <a:r>
              <a:rPr lang="en-US" altLang="en-US" sz="2000" smtClean="0"/>
              <a:t>At “exit”.</a:t>
            </a:r>
            <a:endParaRPr lang="en-US" altLang="en-US" sz="9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9219"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8BF6CCB-1FA0-4666-8175-F4C1035E300F}" type="slidenum">
              <a:rPr lang="en-US" altLang="en-US"/>
              <a:pPr eaLnBrk="1" hangingPunct="1"/>
              <a:t>8</a:t>
            </a:fld>
            <a:endParaRPr lang="en-US" altLang="en-US"/>
          </a:p>
        </p:txBody>
      </p:sp>
      <p:sp>
        <p:nvSpPr>
          <p:cNvPr id="9220" name="Rectangle 2"/>
          <p:cNvSpPr>
            <a:spLocks noGrp="1" noChangeArrowheads="1"/>
          </p:cNvSpPr>
          <p:nvPr>
            <p:ph type="title"/>
          </p:nvPr>
        </p:nvSpPr>
        <p:spPr>
          <a:xfrm>
            <a:off x="457200" y="274638"/>
            <a:ext cx="8229600" cy="182562"/>
          </a:xfrm>
        </p:spPr>
        <p:txBody>
          <a:bodyPr/>
          <a:lstStyle/>
          <a:p>
            <a:pPr eaLnBrk="1" hangingPunct="1"/>
            <a:r>
              <a:rPr lang="en-US" altLang="en-US" sz="1800" smtClean="0"/>
              <a:t>Q5B</a:t>
            </a:r>
          </a:p>
        </p:txBody>
      </p:sp>
      <p:sp>
        <p:nvSpPr>
          <p:cNvPr id="9221" name="Rectangle 3"/>
          <p:cNvSpPr>
            <a:spLocks noGrp="1" noChangeArrowheads="1"/>
          </p:cNvSpPr>
          <p:nvPr>
            <p:ph type="body" idx="1"/>
          </p:nvPr>
        </p:nvSpPr>
        <p:spPr>
          <a:xfrm>
            <a:off x="609600" y="304800"/>
            <a:ext cx="8229600" cy="4830763"/>
          </a:xfrm>
        </p:spPr>
        <p:txBody>
          <a:bodyPr/>
          <a:lstStyle/>
          <a:p>
            <a:pPr eaLnBrk="1" hangingPunct="1">
              <a:lnSpc>
                <a:spcPct val="80000"/>
              </a:lnSpc>
            </a:pPr>
            <a:r>
              <a:rPr lang="en-AU" altLang="en-US" sz="1800" smtClean="0"/>
              <a:t>;----- program P begins-------</a:t>
            </a:r>
          </a:p>
          <a:p>
            <a:pPr eaLnBrk="1" hangingPunct="1">
              <a:lnSpc>
                <a:spcPct val="80000"/>
              </a:lnSpc>
            </a:pPr>
            <a:r>
              <a:rPr lang="en-AU" altLang="en-US" sz="1800" smtClean="0"/>
              <a:t>	AREA	|.data|, DATA, READWRITE </a:t>
            </a:r>
          </a:p>
          <a:p>
            <a:pPr eaLnBrk="1" hangingPunct="1">
              <a:lnSpc>
                <a:spcPct val="80000"/>
              </a:lnSpc>
            </a:pPr>
            <a:r>
              <a:rPr lang="en-AU" altLang="en-US" sz="1800" smtClean="0"/>
              <a:t>; RAM data memory address is starting at 0x4000 0000 </a:t>
            </a:r>
          </a:p>
          <a:p>
            <a:pPr eaLnBrk="1" hangingPunct="1">
              <a:lnSpc>
                <a:spcPct val="80000"/>
              </a:lnSpc>
            </a:pPr>
            <a:r>
              <a:rPr lang="en-AU" altLang="en-US" sz="1800" smtClean="0"/>
              <a:t>foo 		DCD 0,0</a:t>
            </a:r>
          </a:p>
          <a:p>
            <a:pPr eaLnBrk="1" hangingPunct="1">
              <a:lnSpc>
                <a:spcPct val="80000"/>
              </a:lnSpc>
            </a:pPr>
            <a:r>
              <a:rPr lang="en-AU" altLang="en-US" sz="1800" smtClean="0"/>
              <a:t>data1 		DCD 0,0</a:t>
            </a:r>
          </a:p>
          <a:p>
            <a:pPr eaLnBrk="1" hangingPunct="1">
              <a:lnSpc>
                <a:spcPct val="80000"/>
              </a:lnSpc>
            </a:pPr>
            <a:r>
              <a:rPr lang="en-AU" altLang="en-US" sz="1800" smtClean="0"/>
              <a:t>		align;----------------------------</a:t>
            </a:r>
          </a:p>
          <a:p>
            <a:pPr eaLnBrk="1" hangingPunct="1">
              <a:lnSpc>
                <a:spcPct val="80000"/>
              </a:lnSpc>
            </a:pPr>
            <a:r>
              <a:rPr lang="en-AU" altLang="en-US" sz="1800" smtClean="0"/>
              <a:t>; User Initial Stack &amp; Heap</a:t>
            </a:r>
          </a:p>
          <a:p>
            <a:pPr eaLnBrk="1" hangingPunct="1">
              <a:lnSpc>
                <a:spcPct val="80000"/>
              </a:lnSpc>
            </a:pPr>
            <a:r>
              <a:rPr lang="en-AU" altLang="en-US" sz="1800" smtClean="0"/>
              <a:t>        AREA    |.text|, CODE, READONLY ;</a:t>
            </a:r>
          </a:p>
          <a:p>
            <a:pPr eaLnBrk="1" hangingPunct="1">
              <a:lnSpc>
                <a:spcPct val="80000"/>
              </a:lnSpc>
            </a:pPr>
            <a:r>
              <a:rPr lang="en-AU" altLang="en-US" sz="1800" smtClean="0"/>
              <a:t>        EXPORT  __main</a:t>
            </a:r>
          </a:p>
          <a:p>
            <a:pPr eaLnBrk="1" hangingPunct="1">
              <a:lnSpc>
                <a:spcPct val="80000"/>
              </a:lnSpc>
            </a:pPr>
            <a:r>
              <a:rPr lang="en-AU" altLang="en-US" sz="1800" smtClean="0"/>
              <a:t>__main 	mov r0,#0 ;     </a:t>
            </a:r>
          </a:p>
          <a:p>
            <a:pPr eaLnBrk="1" hangingPunct="1">
              <a:lnSpc>
                <a:spcPct val="80000"/>
              </a:lnSpc>
            </a:pPr>
            <a:r>
              <a:rPr lang="en-AU" altLang="en-US" sz="1800" smtClean="0"/>
              <a:t>		</a:t>
            </a:r>
            <a:r>
              <a:rPr lang="pt-BR" altLang="en-US" sz="1800" smtClean="0"/>
              <a:t>mov r1,#0; ;</a:t>
            </a:r>
            <a:r>
              <a:rPr lang="pt-BR" altLang="en-US" sz="1800" smtClean="0">
                <a:sym typeface="Wingdings" pitchFamily="2" charset="2"/>
              </a:rPr>
              <a:t>-this is at </a:t>
            </a:r>
            <a:r>
              <a:rPr lang="en-AU" altLang="en-US" sz="1800" u="sng" smtClean="0"/>
              <a:t>0x0000 0110 </a:t>
            </a:r>
            <a:endParaRPr lang="pt-BR" altLang="en-US" sz="1800" smtClean="0"/>
          </a:p>
          <a:p>
            <a:pPr eaLnBrk="1" hangingPunct="1">
              <a:lnSpc>
                <a:spcPct val="80000"/>
              </a:lnSpc>
            </a:pPr>
            <a:r>
              <a:rPr lang="pt-BR" altLang="en-US" sz="1800" smtClean="0"/>
              <a:t>		mov r2,#0</a:t>
            </a:r>
          </a:p>
          <a:p>
            <a:pPr eaLnBrk="1" hangingPunct="1">
              <a:lnSpc>
                <a:spcPct val="80000"/>
              </a:lnSpc>
            </a:pPr>
            <a:r>
              <a:rPr lang="pt-BR" altLang="en-US" sz="1800" smtClean="0"/>
              <a:t>		mov r3,#0</a:t>
            </a:r>
          </a:p>
          <a:p>
            <a:pPr eaLnBrk="1" hangingPunct="1">
              <a:lnSpc>
                <a:spcPct val="80000"/>
              </a:lnSpc>
            </a:pPr>
            <a:r>
              <a:rPr lang="pt-BR" altLang="en-US" sz="1800" smtClean="0"/>
              <a:t>loc1    	mov r0,#2</a:t>
            </a:r>
          </a:p>
          <a:p>
            <a:pPr eaLnBrk="1" hangingPunct="1">
              <a:lnSpc>
                <a:spcPct val="80000"/>
              </a:lnSpc>
            </a:pPr>
            <a:r>
              <a:rPr lang="pt-BR" altLang="en-US" sz="1800" smtClean="0"/>
              <a:t>		ldr r1,=data1</a:t>
            </a:r>
          </a:p>
          <a:p>
            <a:pPr eaLnBrk="1" hangingPunct="1">
              <a:lnSpc>
                <a:spcPct val="80000"/>
              </a:lnSpc>
            </a:pPr>
            <a:r>
              <a:rPr lang="pt-BR" altLang="en-US" sz="1800" smtClean="0"/>
              <a:t>        		ldr r2,[r1]</a:t>
            </a:r>
          </a:p>
          <a:p>
            <a:pPr eaLnBrk="1" hangingPunct="1">
              <a:lnSpc>
                <a:spcPct val="80000"/>
              </a:lnSpc>
            </a:pPr>
            <a:r>
              <a:rPr lang="pt-BR" altLang="en-US" sz="1800" smtClean="0"/>
              <a:t>	    	ldr r3,=0x12345678</a:t>
            </a:r>
          </a:p>
          <a:p>
            <a:pPr eaLnBrk="1" hangingPunct="1">
              <a:lnSpc>
                <a:spcPct val="80000"/>
              </a:lnSpc>
            </a:pPr>
            <a:r>
              <a:rPr lang="pt-BR" altLang="en-US" sz="1800" smtClean="0"/>
              <a:t>loop		add r3,#1</a:t>
            </a:r>
          </a:p>
          <a:p>
            <a:pPr eaLnBrk="1" hangingPunct="1">
              <a:lnSpc>
                <a:spcPct val="80000"/>
              </a:lnSpc>
            </a:pPr>
            <a:r>
              <a:rPr lang="pt-BR" altLang="en-US" sz="1800" smtClean="0"/>
              <a:t>		str r3,[r1]</a:t>
            </a:r>
          </a:p>
          <a:p>
            <a:pPr eaLnBrk="1" hangingPunct="1">
              <a:lnSpc>
                <a:spcPct val="80000"/>
              </a:lnSpc>
            </a:pPr>
            <a:r>
              <a:rPr lang="pt-BR" altLang="en-US" sz="1800" smtClean="0"/>
              <a:t>		</a:t>
            </a:r>
            <a:r>
              <a:rPr lang="en-US" altLang="en-US" sz="1800" smtClean="0"/>
              <a:t>subs r0,#1</a:t>
            </a:r>
          </a:p>
          <a:p>
            <a:pPr eaLnBrk="1" hangingPunct="1">
              <a:lnSpc>
                <a:spcPct val="80000"/>
              </a:lnSpc>
            </a:pPr>
            <a:r>
              <a:rPr lang="en-US" altLang="en-US" sz="1800" smtClean="0"/>
              <a:t>  		BNE loop</a:t>
            </a:r>
          </a:p>
          <a:p>
            <a:pPr eaLnBrk="1" hangingPunct="1">
              <a:lnSpc>
                <a:spcPct val="80000"/>
              </a:lnSpc>
            </a:pPr>
            <a:r>
              <a:rPr lang="en-US" altLang="en-US" sz="1800" smtClean="0"/>
              <a:t>exit</a:t>
            </a:r>
          </a:p>
          <a:p>
            <a:pPr eaLnBrk="1" hangingPunct="1">
              <a:lnSpc>
                <a:spcPct val="80000"/>
              </a:lnSpc>
            </a:pPr>
            <a:r>
              <a:rPr lang="en-US" altLang="en-US" sz="1800" smtClean="0"/>
              <a:t> 	   	END</a:t>
            </a:r>
            <a:r>
              <a:rPr lang="en-AU" altLang="en-US" sz="1800" smtClean="0"/>
              <a:t>;-----                               </a:t>
            </a:r>
            <a:endParaRPr lang="en-US" altLang="en-US" sz="1800" smtClean="0"/>
          </a:p>
          <a:p>
            <a:pPr eaLnBrk="1" hangingPunct="1">
              <a:lnSpc>
                <a:spcPct val="80000"/>
              </a:lnSpc>
            </a:pPr>
            <a:endParaRPr lang="en-US" altLang="en-US" sz="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5"/>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mtClean="0"/>
              <a:t>Revision CENG2400 v.7d</a:t>
            </a:r>
            <a:endParaRPr lang="en-US" altLang="en-US"/>
          </a:p>
        </p:txBody>
      </p:sp>
      <p:sp>
        <p:nvSpPr>
          <p:cNvPr id="10243" name="Slide Number Placeholder 6"/>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BC70911-AEE6-4F6E-98F2-9DD484858F9C}" type="slidenum">
              <a:rPr lang="en-US" altLang="en-US"/>
              <a:pPr eaLnBrk="1" hangingPunct="1"/>
              <a:t>9</a:t>
            </a:fld>
            <a:endParaRPr lang="en-US" altLang="en-US"/>
          </a:p>
        </p:txBody>
      </p:sp>
      <p:sp>
        <p:nvSpPr>
          <p:cNvPr id="10244" name="Rectangle 2"/>
          <p:cNvSpPr>
            <a:spLocks noGrp="1" noChangeArrowheads="1"/>
          </p:cNvSpPr>
          <p:nvPr>
            <p:ph type="title"/>
          </p:nvPr>
        </p:nvSpPr>
        <p:spPr/>
        <p:txBody>
          <a:bodyPr/>
          <a:lstStyle/>
          <a:p>
            <a:pPr eaLnBrk="1" hangingPunct="1"/>
            <a:r>
              <a:rPr lang="en-US" altLang="en-US" smtClean="0"/>
              <a:t>Q6</a:t>
            </a:r>
          </a:p>
        </p:txBody>
      </p:sp>
      <p:sp>
        <p:nvSpPr>
          <p:cNvPr id="10245" name="Rectangle 3"/>
          <p:cNvSpPr>
            <a:spLocks noGrp="1" noChangeArrowheads="1"/>
          </p:cNvSpPr>
          <p:nvPr>
            <p:ph type="body" sz="half" idx="1"/>
          </p:nvPr>
        </p:nvSpPr>
        <p:spPr/>
        <p:txBody>
          <a:bodyPr/>
          <a:lstStyle/>
          <a:p>
            <a:pPr marL="660400" indent="-660400" eaLnBrk="1" hangingPunct="1">
              <a:lnSpc>
                <a:spcPct val="90000"/>
              </a:lnSpc>
            </a:pPr>
            <a:r>
              <a:rPr lang="en-AU" altLang="zh-TW" sz="2000" smtClean="0">
                <a:ea typeface="PMingLiU" pitchFamily="18" charset="-120"/>
              </a:rPr>
              <a:t>Some registers of an ARM processor and their values are shown below. </a:t>
            </a:r>
            <a:endParaRPr lang="pt-BR" altLang="zh-TW" sz="2000" smtClean="0">
              <a:ea typeface="PMingLiU" pitchFamily="18" charset="-120"/>
            </a:endParaRPr>
          </a:p>
          <a:p>
            <a:pPr marL="660400" indent="-660400" eaLnBrk="1" hangingPunct="1">
              <a:lnSpc>
                <a:spcPct val="90000"/>
              </a:lnSpc>
            </a:pPr>
            <a:r>
              <a:rPr lang="pt-BR" altLang="zh-TW" sz="2000" smtClean="0">
                <a:ea typeface="PMingLiU" pitchFamily="18" charset="-120"/>
              </a:rPr>
              <a:t>r13=0x4013 2300</a:t>
            </a:r>
          </a:p>
          <a:p>
            <a:pPr marL="660400" indent="-660400" eaLnBrk="1" hangingPunct="1">
              <a:lnSpc>
                <a:spcPct val="90000"/>
              </a:lnSpc>
            </a:pPr>
            <a:r>
              <a:rPr lang="pt-BR" altLang="zh-TW" sz="2000" smtClean="0">
                <a:ea typeface="PMingLiU" pitchFamily="18" charset="-120"/>
              </a:rPr>
              <a:t>r14=0x0000 9100</a:t>
            </a:r>
          </a:p>
          <a:p>
            <a:pPr marL="660400" indent="-660400" eaLnBrk="1" hangingPunct="1">
              <a:lnSpc>
                <a:spcPct val="90000"/>
              </a:lnSpc>
            </a:pPr>
            <a:r>
              <a:rPr lang="pt-BR" altLang="zh-TW" sz="2000" smtClean="0">
                <a:ea typeface="PMingLiU" pitchFamily="18" charset="-120"/>
              </a:rPr>
              <a:t>r15=0x0084 1180</a:t>
            </a:r>
          </a:p>
          <a:p>
            <a:pPr marL="660400" indent="-660400" eaLnBrk="1" hangingPunct="1">
              <a:lnSpc>
                <a:spcPct val="90000"/>
              </a:lnSpc>
            </a:pPr>
            <a:r>
              <a:rPr lang="pt-BR" altLang="zh-TW" sz="2000" smtClean="0">
                <a:ea typeface="PMingLiU" pitchFamily="18" charset="-120"/>
              </a:rPr>
              <a:t>r0=0x0000 0000</a:t>
            </a:r>
          </a:p>
          <a:p>
            <a:pPr marL="660400" indent="-660400" eaLnBrk="1" hangingPunct="1">
              <a:lnSpc>
                <a:spcPct val="90000"/>
              </a:lnSpc>
            </a:pPr>
            <a:r>
              <a:rPr lang="pt-BR" altLang="zh-TW" sz="2000" smtClean="0">
                <a:ea typeface="PMingLiU" pitchFamily="18" charset="-120"/>
              </a:rPr>
              <a:t>r1=0x0000 0001</a:t>
            </a:r>
            <a:endParaRPr lang="en-US" altLang="zh-TW" sz="2000" smtClean="0">
              <a:ea typeface="PMingLiU" pitchFamily="18" charset="-120"/>
            </a:endParaRPr>
          </a:p>
          <a:p>
            <a:pPr marL="660400" indent="-660400" eaLnBrk="1" hangingPunct="1">
              <a:lnSpc>
                <a:spcPct val="90000"/>
              </a:lnSpc>
            </a:pPr>
            <a:r>
              <a:rPr lang="en-US" altLang="zh-TW" sz="2000" smtClean="0">
                <a:ea typeface="PMingLiU" pitchFamily="18" charset="-120"/>
              </a:rPr>
              <a:t>r2=0x0000 0002</a:t>
            </a:r>
          </a:p>
          <a:p>
            <a:pPr marL="660400" indent="-660400" eaLnBrk="1" hangingPunct="1">
              <a:lnSpc>
                <a:spcPct val="90000"/>
              </a:lnSpc>
            </a:pPr>
            <a:r>
              <a:rPr lang="en-US" altLang="zh-TW" sz="2000" smtClean="0">
                <a:ea typeface="PMingLiU" pitchFamily="18" charset="-120"/>
              </a:rPr>
              <a:t>r3=0x0000 0003</a:t>
            </a:r>
          </a:p>
          <a:p>
            <a:pPr marL="660400" indent="-660400" eaLnBrk="1" hangingPunct="1">
              <a:lnSpc>
                <a:spcPct val="90000"/>
              </a:lnSpc>
            </a:pPr>
            <a:r>
              <a:rPr lang="en-US" altLang="zh-TW" sz="2000" smtClean="0">
                <a:ea typeface="PMingLiU" pitchFamily="18" charset="-120"/>
              </a:rPr>
              <a:t>Then, an instruction “</a:t>
            </a:r>
            <a:r>
              <a:rPr lang="en-AU" altLang="zh-TW" sz="2000" smtClean="0">
                <a:ea typeface="PMingLiU" pitchFamily="18" charset="-120"/>
              </a:rPr>
              <a:t>STMEDr13!, {r0-r2,r14} “ is executed. After that is complete.</a:t>
            </a:r>
            <a:endParaRPr lang="pt-BR" altLang="zh-TW" sz="2000" smtClean="0">
              <a:ea typeface="PMingLiU" pitchFamily="18" charset="-120"/>
            </a:endParaRPr>
          </a:p>
          <a:p>
            <a:pPr marL="660400" indent="-660400" eaLnBrk="1" hangingPunct="1">
              <a:lnSpc>
                <a:spcPct val="90000"/>
              </a:lnSpc>
            </a:pPr>
            <a:endParaRPr lang="en-US" altLang="zh-TW" sz="2000" smtClean="0">
              <a:ea typeface="PMingLiU" pitchFamily="18" charset="-120"/>
            </a:endParaRPr>
          </a:p>
        </p:txBody>
      </p:sp>
      <p:sp>
        <p:nvSpPr>
          <p:cNvPr id="10246" name="Rectangle 4"/>
          <p:cNvSpPr>
            <a:spLocks noGrp="1" noChangeArrowheads="1"/>
          </p:cNvSpPr>
          <p:nvPr>
            <p:ph type="body" sz="half" idx="2"/>
          </p:nvPr>
        </p:nvSpPr>
        <p:spPr>
          <a:xfrm>
            <a:off x="4419600" y="1600200"/>
            <a:ext cx="4038600" cy="4525963"/>
          </a:xfrm>
        </p:spPr>
        <p:txBody>
          <a:bodyPr/>
          <a:lstStyle/>
          <a:p>
            <a:pPr eaLnBrk="1" hangingPunct="1">
              <a:lnSpc>
                <a:spcPct val="90000"/>
              </a:lnSpc>
            </a:pPr>
            <a:r>
              <a:rPr lang="en-US" altLang="en-US" sz="2000" smtClean="0"/>
              <a:t>List the values of  r0,r1,r2,r3 and r13,r14,r15 .</a:t>
            </a:r>
          </a:p>
          <a:p>
            <a:pPr eaLnBrk="1" hangingPunct="1">
              <a:lnSpc>
                <a:spcPct val="90000"/>
              </a:lnSpc>
            </a:pPr>
            <a:r>
              <a:rPr lang="en-US" altLang="en-US" sz="2000" smtClean="0"/>
              <a:t>List the addresses and data (in hexadecimal) stored in the data memory locations that have been changed by the instruction.</a:t>
            </a:r>
          </a:p>
          <a:p>
            <a:pPr eaLnBrk="1" hangingPunct="1">
              <a:lnSpc>
                <a:spcPct val="90000"/>
              </a:lnSpc>
            </a:pPr>
            <a:r>
              <a:rPr lang="en-US" altLang="en-US" sz="2000" smtClean="0"/>
              <a:t>Write down the instruction that can restore the values back to r0,r1,r2 and r14.</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1376</Words>
  <Application>Microsoft Office PowerPoint</Application>
  <PresentationFormat>On-screen Show (4:3)</PresentationFormat>
  <Paragraphs>192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CENG2400 Revision  Q1a</vt:lpstr>
      <vt:lpstr>Q1b</vt:lpstr>
      <vt:lpstr>Q2</vt:lpstr>
      <vt:lpstr>Q3</vt:lpstr>
      <vt:lpstr>Q4</vt:lpstr>
      <vt:lpstr>Q4</vt:lpstr>
      <vt:lpstr>Q5A</vt:lpstr>
      <vt:lpstr>Q5B</vt:lpstr>
      <vt:lpstr>Q6</vt:lpstr>
      <vt:lpstr>Q7</vt:lpstr>
      <vt:lpstr>Q7 (continue)</vt:lpstr>
      <vt:lpstr>Q8</vt:lpstr>
    </vt:vector>
  </TitlesOfParts>
  <Company>CUHK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dc:title>
  <dc:creator>user</dc:creator>
  <cp:lastModifiedBy>khwong</cp:lastModifiedBy>
  <cp:revision>21</cp:revision>
  <dcterms:created xsi:type="dcterms:W3CDTF">2011-04-02T13:48:40Z</dcterms:created>
  <dcterms:modified xsi:type="dcterms:W3CDTF">2017-11-28T01:36:07Z</dcterms:modified>
</cp:coreProperties>
</file>